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77" r:id="rId2"/>
  </p:sldMasterIdLst>
  <p:notesMasterIdLst>
    <p:notesMasterId r:id="rId6"/>
  </p:notesMasterIdLst>
  <p:handoutMasterIdLst>
    <p:handoutMasterId r:id="rId7"/>
  </p:handoutMasterIdLst>
  <p:sldIdLst>
    <p:sldId id="307" r:id="rId3"/>
    <p:sldId id="334" r:id="rId4"/>
    <p:sldId id="336" r:id="rId5"/>
  </p:sldIdLst>
  <p:sldSz cx="12192000" cy="6858000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CC"/>
    <a:srgbClr val="003300"/>
    <a:srgbClr val="996633"/>
    <a:srgbClr val="993300"/>
    <a:srgbClr val="FF9900"/>
    <a:srgbClr val="66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6036" autoAdjust="0"/>
  </p:normalViewPr>
  <p:slideViewPr>
    <p:cSldViewPr>
      <p:cViewPr varScale="1">
        <p:scale>
          <a:sx n="67" d="100"/>
          <a:sy n="67" d="100"/>
        </p:scale>
        <p:origin x="90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9726957-AD68-4AAD-ADE4-6C8FE2A91B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990" cy="4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7" rIns="91557" bIns="45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3B3BDE9-3089-4209-B084-FFDEECF2AF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643" y="0"/>
            <a:ext cx="2950989" cy="4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7" rIns="91557" bIns="45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088961C-6A17-4071-AA45-B16FB30BB59C}" type="datetimeFigureOut">
              <a:rPr lang="zh-TW" altLang="en-US"/>
              <a:pPr>
                <a:defRPr/>
              </a:pPr>
              <a:t>2022/2/22</a:t>
            </a:fld>
            <a:endParaRPr lang="en-US" altLang="zh-TW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DAC262F-79FF-4E5F-A66D-6739A9F746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087"/>
            <a:ext cx="2950990" cy="4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7" rIns="91557" bIns="45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B224B76-FEB8-4ADE-A544-EC20C110E5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643" y="9440087"/>
            <a:ext cx="2950989" cy="4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7" rIns="91557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41209-55F6-453B-A008-EF0A16112A9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7EBF8BE-29E3-4D6B-9FBB-73FB5DD9D2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90" cy="497676"/>
          </a:xfrm>
          <a:prstGeom prst="rect">
            <a:avLst/>
          </a:prstGeom>
        </p:spPr>
        <p:txBody>
          <a:bodyPr vert="horz" lIns="91557" tIns="45777" rIns="91557" bIns="45777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2DC3CA3-E32A-4961-A495-03B1014A92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643" y="0"/>
            <a:ext cx="2950989" cy="497676"/>
          </a:xfrm>
          <a:prstGeom prst="rect">
            <a:avLst/>
          </a:prstGeom>
        </p:spPr>
        <p:txBody>
          <a:bodyPr vert="horz" lIns="91557" tIns="45777" rIns="91557" bIns="45777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C9458E2-497E-4363-9C3A-3AB22E56AC4E}" type="datetimeFigureOut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32BF7842-03E2-4F06-B464-3686450A08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77" rIns="91557" bIns="4577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60900F9E-0FA3-4A53-9488-7879AC2BC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877" y="4721618"/>
            <a:ext cx="5445447" cy="4472781"/>
          </a:xfrm>
          <a:prstGeom prst="rect">
            <a:avLst/>
          </a:prstGeom>
        </p:spPr>
        <p:txBody>
          <a:bodyPr vert="horz" lIns="91557" tIns="45777" rIns="91557" bIns="45777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CE9E7D-7E07-40B4-A5CE-72CD087ABB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0087"/>
            <a:ext cx="2950990" cy="497676"/>
          </a:xfrm>
          <a:prstGeom prst="rect">
            <a:avLst/>
          </a:prstGeom>
        </p:spPr>
        <p:txBody>
          <a:bodyPr vert="horz" lIns="91557" tIns="45777" rIns="91557" bIns="45777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4C66F3-9669-4F7A-9608-9DB4B78AD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643" y="9440087"/>
            <a:ext cx="2950989" cy="497676"/>
          </a:xfrm>
          <a:prstGeom prst="rect">
            <a:avLst/>
          </a:prstGeom>
        </p:spPr>
        <p:txBody>
          <a:bodyPr vert="horz" wrap="square" lIns="91557" tIns="45777" rIns="91557" bIns="45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9821A9-6B7A-4192-9B9A-CC032B23575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8DA6A4F2-02E7-4D31-9D7E-0055E6501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026E59AF-2DEA-4CD5-99CC-FDE61710C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6E157918-0F23-4041-8739-FB1B6A268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172" indent="-28303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560" indent="-226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9128" indent="-226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8267" indent="-226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1117" indent="-226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3968" indent="-226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6818" indent="-226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69668" indent="-226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CBB1970-1757-4A22-B5F7-8F69C0257A30}" type="slidenum">
              <a:rPr lang="zh-TW" altLang="en-US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21A9-6B7A-4192-9B9A-CC032B235756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52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21A9-6B7A-4192-9B9A-CC032B235756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300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6499DF-D329-4EA6-B0B4-15498A4A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100C-FD4A-4EAF-A83F-2813558C4F64}" type="datetimeFigureOut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0BA197-1DAE-43D1-9CE8-6E1112FE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89A792-83A8-458F-8DB4-62B7F453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12B-1810-4C50-A128-9DB42B83E0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1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8631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475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5108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5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63913436-4DBB-428E-B889-20940E35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D317-1D83-4F00-B93B-974E0E610CE6}" type="datetimeFigureOut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A566ADA3-CF77-4AC0-A787-F4501E03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2E51D229-6CB1-4D2F-92A8-901A71C7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CC25D-A709-42CE-BE6A-E5820BA825A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2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new masterset-017 copy">
            <a:extLst>
              <a:ext uri="{FF2B5EF4-FFF2-40B4-BE49-F238E27FC236}">
                <a16:creationId xmlns:a16="http://schemas.microsoft.com/office/drawing/2014/main" id="{0F9FFD43-776C-46FA-BBD1-66C574A4F1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9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8189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714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0029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140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8861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17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973FF8D5-827A-414D-A87D-001C70FD53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AFBB17C3-68A9-43A4-B20E-C83BA9B4B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0F95A6-A1BB-44EE-A8D0-5B184B285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116628-B732-4420-8F74-B73A3A292C15}" type="datetimeFigureOut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7016F-C842-422F-8F5C-BF00AA37E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CD92F8-364D-4262-AFC0-29B169AB3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B4B765-58E1-4236-9BBD-1B91DA97AFE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new masterset-016-4 copy">
            <a:extLst>
              <a:ext uri="{FF2B5EF4-FFF2-40B4-BE49-F238E27FC236}">
                <a16:creationId xmlns:a16="http://schemas.microsoft.com/office/drawing/2014/main" id="{8AC5C610-379A-4F99-9899-DBE356F6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>
            <a:extLst>
              <a:ext uri="{FF2B5EF4-FFF2-40B4-BE49-F238E27FC236}">
                <a16:creationId xmlns:a16="http://schemas.microsoft.com/office/drawing/2014/main" id="{AC966FDF-83C6-47A4-8A5A-CB008E5372C5}"/>
              </a:ext>
            </a:extLst>
          </p:cNvPr>
          <p:cNvSpPr txBox="1">
            <a:spLocks/>
          </p:cNvSpPr>
          <p:nvPr/>
        </p:nvSpPr>
        <p:spPr bwMode="auto">
          <a:xfrm>
            <a:off x="9426575" y="643890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7189732-84A6-4197-B6BE-870FB4F70299}" type="slidenum">
              <a:rPr lang="ja-JP" altLang="en-US" b="1">
                <a:latin typeface="Calibri" panose="020F0502020204030204" pitchFamily="34" charset="0"/>
              </a:rPr>
              <a:pPr algn="r" eaLnBrk="1" hangingPunct="1"/>
              <a:t>1</a:t>
            </a:fld>
            <a:endParaRPr lang="ja-JP" altLang="en-US" b="1">
              <a:latin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A67DA5-02CD-4764-AC4F-E95CECC4FB22}"/>
              </a:ext>
            </a:extLst>
          </p:cNvPr>
          <p:cNvSpPr/>
          <p:nvPr/>
        </p:nvSpPr>
        <p:spPr>
          <a:xfrm>
            <a:off x="0" y="618212"/>
            <a:ext cx="12169775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40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現行公寓大廈管理條例規定與執行情形</a:t>
            </a:r>
            <a:endParaRPr lang="zh-TW" altLang="en-US" sz="4000" b="1" kern="0" spc="1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3525" y="1688565"/>
            <a:ext cx="11736388" cy="584775"/>
          </a:xfrm>
          <a:prstGeom prst="rect">
            <a:avLst/>
          </a:prstGeom>
          <a:solidFill>
            <a:srgbClr val="FFFFCC"/>
          </a:solidFill>
        </p:spPr>
        <p:txBody>
          <a:bodyPr wrap="square" anchor="ctr">
            <a:spAutoFit/>
          </a:bodyPr>
          <a:lstStyle/>
          <a:p>
            <a:pPr eaLnBrk="1" latin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公寓大廈</a:t>
            </a:r>
            <a:r>
              <a:rPr lang="zh-TW" altLang="en-US" sz="2800" b="1" kern="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應</a:t>
            </a:r>
            <a:r>
              <a:rPr lang="en-US" altLang="zh-TW" sz="2800" b="1" kern="0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1</a:t>
            </a:r>
            <a:r>
              <a:rPr lang="en-US" altLang="zh-TW" sz="2800" b="1" kern="0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.</a:t>
            </a:r>
            <a:r>
              <a:rPr lang="zh-TW" altLang="en-US" sz="28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成立</a:t>
            </a:r>
            <a:r>
              <a:rPr lang="zh-TW" altLang="en-US" sz="32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管理委員會</a:t>
            </a:r>
            <a:r>
              <a:rPr lang="zh-TW" altLang="en-US" sz="2800" b="1" kern="0" spc="1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（多人共治）</a:t>
            </a:r>
            <a:r>
              <a:rPr lang="zh-TW" altLang="en-US" sz="2800" b="1" kern="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或</a:t>
            </a:r>
            <a:r>
              <a:rPr lang="en-US" altLang="zh-TW" sz="2800" b="1" kern="0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2.</a:t>
            </a:r>
            <a:r>
              <a:rPr lang="zh-TW" altLang="en-US" sz="2800" b="1" kern="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推選</a:t>
            </a:r>
            <a:r>
              <a:rPr lang="zh-TW" altLang="en-US" sz="32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管理負責人</a:t>
            </a:r>
            <a:r>
              <a:rPr lang="zh-TW" altLang="en-US" sz="2800" b="1" kern="0" spc="1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（單一管理）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1614"/>
              </p:ext>
            </p:extLst>
          </p:nvPr>
        </p:nvGraphicFramePr>
        <p:xfrm>
          <a:off x="263525" y="2565175"/>
          <a:ext cx="11593115" cy="4066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3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8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依據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管理組織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辦理方式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資格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任期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§29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成立管理委員會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推選管理負責人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優先依規約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次依區權會決議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區權人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住戶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有規定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至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年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未規定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年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8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§25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管理負責人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社區自治產生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6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互推之召集人擔任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區權人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人以上書面推選，經公告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日後生效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6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區權人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297">
                <a:tc vMerge="1">
                  <a:txBody>
                    <a:bodyPr/>
                    <a:lstStyle/>
                    <a:p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管理負責人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公權力介入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6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申請直轄市、縣（市）主管機關</a:t>
                      </a:r>
                      <a:r>
                        <a:rPr lang="zh-TW" altLang="en-US" sz="2000" b="1" kern="0" spc="1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指定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臨時召集人擔任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區權人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至互推召集人為止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§29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管理負責人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公權力介入</a:t>
                      </a:r>
                      <a:r>
                        <a:rPr lang="en-US" altLang="zh-TW" sz="16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sz="16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申請直轄市、縣（市）主管機關</a:t>
                      </a:r>
                      <a:r>
                        <a:rPr lang="zh-TW" altLang="en-US" sz="2000" b="1" kern="0" spc="1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指定</a:t>
                      </a:r>
                      <a:r>
                        <a:rPr lang="en-US" altLang="zh-TW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人擔任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區權人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住戶</a:t>
                      </a:r>
                    </a:p>
                    <a:p>
                      <a:pPr algn="ctr"/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至</a:t>
                      </a:r>
                      <a:r>
                        <a:rPr lang="en-US" altLang="zh-TW" sz="2000" b="1" kern="0" spc="100" baseline="300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成立管理委員會、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273050" indent="0" algn="l" defTabSz="914400" rtl="0" eaLnBrk="1" latinLnBrk="0" hangingPunct="1"/>
                      <a:r>
                        <a:rPr lang="en-US" altLang="zh-TW" sz="2000" b="1" kern="0" spc="100" baseline="300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推選管理負責人或</a:t>
                      </a:r>
                      <a:endParaRPr lang="en-US" altLang="zh-TW" sz="2000" b="1" kern="0" spc="100" dirty="0" smtClean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273050" indent="0" algn="l" defTabSz="914400" rtl="0" eaLnBrk="1" latinLnBrk="0" hangingPunct="1"/>
                      <a:r>
                        <a:rPr lang="en-US" altLang="zh-TW" sz="2000" b="1" kern="0" spc="100" baseline="300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2000" b="1" kern="0" spc="100" dirty="0" smtClean="0">
                          <a:solidFill>
                            <a:srgbClr val="4D4D4D"/>
                          </a:solidFill>
                          <a:effectLst>
                            <a:glow rad="127000">
                              <a:prstClr val="white"/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互推召集人為止</a:t>
                      </a:r>
                      <a:endParaRPr lang="zh-TW" altLang="en-US" sz="2000" b="1" kern="0" spc="100" dirty="0">
                        <a:solidFill>
                          <a:srgbClr val="4D4D4D"/>
                        </a:solidFill>
                        <a:effectLst>
                          <a:glow rad="127000">
                            <a:prstClr val="white"/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3" marR="91433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020315F7-AF19-454D-A0D3-E553146EF8D4}"/>
              </a:ext>
            </a:extLst>
          </p:cNvPr>
          <p:cNvSpPr/>
          <p:nvPr/>
        </p:nvSpPr>
        <p:spPr>
          <a:xfrm>
            <a:off x="0" y="116632"/>
            <a:ext cx="121697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因應城中城事件公寓大廈管理條例修正</a:t>
            </a:r>
            <a:r>
              <a:rPr lang="zh-TW" altLang="en-US" sz="4000" b="1" kern="0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方向及草案</a:t>
            </a:r>
          </a:p>
        </p:txBody>
      </p:sp>
      <p:sp>
        <p:nvSpPr>
          <p:cNvPr id="13335" name="投影片編號版面配置區 2">
            <a:extLst>
              <a:ext uri="{FF2B5EF4-FFF2-40B4-BE49-F238E27FC236}">
                <a16:creationId xmlns:a16="http://schemas.microsoft.com/office/drawing/2014/main" id="{302E9814-A635-44CE-A33B-DBCFBA6729DE}"/>
              </a:ext>
            </a:extLst>
          </p:cNvPr>
          <p:cNvSpPr txBox="1">
            <a:spLocks/>
          </p:cNvSpPr>
          <p:nvPr/>
        </p:nvSpPr>
        <p:spPr bwMode="auto">
          <a:xfrm>
            <a:off x="9426575" y="643890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CCA0AD1-8B69-4A8D-97C6-63A291D2D93A}" type="slidenum">
              <a:rPr lang="ja-JP" altLang="en-US" b="1">
                <a:latin typeface="Calibri" panose="020F0502020204030204" pitchFamily="34" charset="0"/>
              </a:rPr>
              <a:pPr algn="r" eaLnBrk="1" hangingPunct="1"/>
              <a:t>2</a:t>
            </a:fld>
            <a:endParaRPr lang="ja-JP" altLang="en-US" b="1">
              <a:latin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85" b="89986" l="7670" r="92401">
                        <a14:foregroundMark x1="11861" y1="83381" x2="85653" y2="83949"/>
                        <a14:foregroundMark x1="85653" y1="83949" x2="92401" y2="44247"/>
                        <a14:foregroundMark x1="91477" y1="44957" x2="62074" y2="40625"/>
                        <a14:foregroundMark x1="28977" y1="22585" x2="65483" y2="21804"/>
                        <a14:foregroundMark x1="34020" y1="26705" x2="40270" y2="26491"/>
                        <a14:foregroundMark x1="40270" y1="26491" x2="40057" y2="28764"/>
                        <a14:foregroundMark x1="34446" y1="38352" x2="39702" y2="37855"/>
                        <a14:foregroundMark x1="35156" y1="49148" x2="41051" y2="49290"/>
                        <a14:foregroundMark x1="36151" y1="60227" x2="40270" y2="59304"/>
                        <a14:foregroundMark x1="43821" y1="60582" x2="48935" y2="61009"/>
                        <a14:foregroundMark x1="52486" y1="60795" x2="57741" y2="60227"/>
                        <a14:foregroundMark x1="52699" y1="49290" x2="57386" y2="49148"/>
                        <a14:foregroundMark x1="43253" y1="48722" x2="48935" y2="48580"/>
                        <a14:foregroundMark x1="43466" y1="37429" x2="49290" y2="37074"/>
                        <a14:foregroundMark x1="43821" y1="26491" x2="49858" y2="26349"/>
                        <a14:foregroundMark x1="53267" y1="26705" x2="57599" y2="26705"/>
                        <a14:foregroundMark x1="68679" y1="45881" x2="73224" y2="45739"/>
                        <a14:foregroundMark x1="76563" y1="46449" x2="81108" y2="46449"/>
                        <a14:foregroundMark x1="84091" y1="47798" x2="88636" y2="48722"/>
                        <a14:foregroundMark x1="82244" y1="56463" x2="86932" y2="56463"/>
                        <a14:foregroundMark x1="75071" y1="56108" x2="77557" y2="55682"/>
                        <a14:foregroundMark x1="67969" y1="54759" x2="73793" y2="54403"/>
                        <a14:foregroundMark x1="66974" y1="63068" x2="71520" y2="63210"/>
                        <a14:foregroundMark x1="74716" y1="63636" x2="79403" y2="63636"/>
                        <a14:foregroundMark x1="81108" y1="63636" x2="84304" y2="63778"/>
                        <a14:foregroundMark x1="53409" y1="36861" x2="58310" y2="3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7" t="15432" r="3197" b="10758"/>
          <a:stretch/>
        </p:blipFill>
        <p:spPr>
          <a:xfrm>
            <a:off x="9576498" y="2791778"/>
            <a:ext cx="2472713" cy="1965489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1208567" y="2417051"/>
            <a:ext cx="96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kern="0" spc="10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?!</a:t>
            </a:r>
            <a:endParaRPr lang="zh-TW" altLang="en-US" sz="3600" b="1" kern="0" spc="100" dirty="0"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120563" y="1124744"/>
            <a:ext cx="11928648" cy="4359874"/>
            <a:chOff x="1963147" y="1404292"/>
            <a:chExt cx="10081120" cy="3963382"/>
          </a:xfrm>
        </p:grpSpPr>
        <p:sp>
          <p:nvSpPr>
            <p:cNvPr id="27" name="圓角矩形 26"/>
            <p:cNvSpPr/>
            <p:nvPr/>
          </p:nvSpPr>
          <p:spPr bwMode="auto">
            <a:xfrm>
              <a:off x="1991544" y="1404292"/>
              <a:ext cx="5976664" cy="785514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Bef>
                  <a:spcPts val="0"/>
                </a:spcBef>
              </a:pPr>
              <a:r>
                <a:rPr lang="zh-TW" altLang="en-US" sz="4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強制成立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管理組織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31" name="圓角矩形 30"/>
            <p:cNvSpPr/>
            <p:nvPr/>
          </p:nvSpPr>
          <p:spPr bwMode="auto">
            <a:xfrm>
              <a:off x="1963147" y="2451644"/>
              <a:ext cx="10081120" cy="291603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45720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有危險之虞且未成立管理組織者，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應限期成立管理組織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lvl="0" indent="452438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TW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→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不論條例施行</a:t>
              </a:r>
              <a:r>
                <a:rPr lang="zh-TW" altLang="en-US" sz="36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前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或</a:t>
              </a:r>
              <a:r>
                <a:rPr lang="zh-TW" altLang="en-US" sz="36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後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，應限期成立管理組織</a:t>
              </a:r>
              <a:endParaRPr lang="en-US" altLang="zh-TW" sz="2800" b="1" kern="0" spc="100" dirty="0" smtClean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623888" lvl="1" indent="188913" eaLnBrk="1" hangingPunct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成立管理組織態樣</a:t>
              </a:r>
              <a:endParaRPr lang="en-US" altLang="zh-TW" sz="2800" b="1" kern="0" spc="100" dirty="0" smtClean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lvl="0" indent="1160463" eaLnBrk="1" hangingPunct="1">
                <a:spcBef>
                  <a:spcPts val="600"/>
                </a:spcBef>
              </a:pPr>
              <a:r>
                <a:rPr lang="en-US" altLang="zh-TW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→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社區有共識，成立管委會或推選管理負責人</a:t>
              </a:r>
              <a:endParaRPr lang="en-US" altLang="zh-TW" sz="2800" b="1" kern="0" spc="100" dirty="0" smtClean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indent="1160463" eaLnBrk="1" hangingPunct="1">
                <a:spcBef>
                  <a:spcPts val="600"/>
                </a:spcBef>
              </a:pPr>
              <a:r>
                <a:rPr lang="en-US" altLang="zh-TW" sz="28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→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社區無共識，申請地方政府指定</a:t>
              </a:r>
              <a:r>
                <a:rPr lang="zh-TW" altLang="en-US" sz="28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管理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負責人</a:t>
              </a:r>
              <a:endParaRPr lang="en-US" altLang="zh-TW" sz="2800" b="1" kern="0" spc="100" dirty="0" smtClean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indent="442913" eaLnBrk="1" hangingPunct="1">
                <a:spcBef>
                  <a:spcPts val="600"/>
                </a:spcBef>
              </a:pPr>
              <a:r>
                <a:rPr lang="en-US" altLang="zh-TW" sz="28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→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處罰後仍未成立者，必要時，</a:t>
              </a:r>
              <a:r>
                <a:rPr lang="zh-TW" altLang="en-US" sz="28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地方政府指定管理</a:t>
              </a:r>
              <a:r>
                <a:rPr lang="zh-TW" altLang="en-US" sz="28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負責人</a:t>
              </a:r>
              <a:endParaRPr lang="en-US" altLang="zh-TW" sz="28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45862" y="5346521"/>
            <a:ext cx="11826802" cy="1682879"/>
            <a:chOff x="1963147" y="1548307"/>
            <a:chExt cx="11034714" cy="1682879"/>
          </a:xfrm>
        </p:grpSpPr>
        <p:sp>
          <p:nvSpPr>
            <p:cNvPr id="38" name="圓角矩形 37"/>
            <p:cNvSpPr/>
            <p:nvPr/>
          </p:nvSpPr>
          <p:spPr bwMode="auto">
            <a:xfrm>
              <a:off x="1963147" y="1548307"/>
              <a:ext cx="6512788" cy="864000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40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委託專業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輔導成立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39" name="圓角矩形 38"/>
            <p:cNvSpPr/>
            <p:nvPr/>
          </p:nvSpPr>
          <p:spPr bwMode="auto">
            <a:xfrm>
              <a:off x="1963147" y="2189232"/>
              <a:ext cx="11034714" cy="1041954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lvl="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地方政府得委託專業機構，輔導公寓大廈成立管理組織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投影片編號版面配置區 2">
            <a:extLst>
              <a:ext uri="{FF2B5EF4-FFF2-40B4-BE49-F238E27FC236}">
                <a16:creationId xmlns:a16="http://schemas.microsoft.com/office/drawing/2014/main" id="{302E9814-A635-44CE-A33B-DBCFBA6729DE}"/>
              </a:ext>
            </a:extLst>
          </p:cNvPr>
          <p:cNvSpPr txBox="1">
            <a:spLocks/>
          </p:cNvSpPr>
          <p:nvPr/>
        </p:nvSpPr>
        <p:spPr bwMode="auto">
          <a:xfrm>
            <a:off x="9426575" y="643890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CCA0AD1-8B69-4A8D-97C6-63A291D2D93A}" type="slidenum">
              <a:rPr lang="ja-JP" altLang="en-US" b="1">
                <a:latin typeface="Calibri" panose="020F0502020204030204" pitchFamily="34" charset="0"/>
              </a:rPr>
              <a:pPr algn="r" eaLnBrk="1" hangingPunct="1"/>
              <a:t>3</a:t>
            </a:fld>
            <a:endParaRPr lang="ja-JP" altLang="en-US" b="1">
              <a:latin typeface="Calibri" panose="020F0502020204030204" pitchFamily="34" charset="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119336" y="476672"/>
            <a:ext cx="11928648" cy="1512564"/>
            <a:chOff x="1963147" y="1404292"/>
            <a:chExt cx="10081120" cy="1375010"/>
          </a:xfrm>
        </p:grpSpPr>
        <p:sp>
          <p:nvSpPr>
            <p:cNvPr id="27" name="圓角矩形 26"/>
            <p:cNvSpPr/>
            <p:nvPr/>
          </p:nvSpPr>
          <p:spPr bwMode="auto">
            <a:xfrm>
              <a:off x="1991544" y="1404292"/>
              <a:ext cx="5976664" cy="785514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40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公告危險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認定要件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31" name="圓角矩形 30"/>
            <p:cNvSpPr/>
            <p:nvPr/>
          </p:nvSpPr>
          <p:spPr bwMode="auto">
            <a:xfrm>
              <a:off x="1963147" y="1957616"/>
              <a:ext cx="10081120" cy="82168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457200" lvl="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中央公告全國通案認定要件，地方認有必要得擴大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19336" y="4221088"/>
            <a:ext cx="11826802" cy="2520280"/>
            <a:chOff x="1963147" y="828227"/>
            <a:chExt cx="11034714" cy="2520280"/>
          </a:xfrm>
        </p:grpSpPr>
        <p:sp>
          <p:nvSpPr>
            <p:cNvPr id="38" name="圓角矩形 37"/>
            <p:cNvSpPr/>
            <p:nvPr/>
          </p:nvSpPr>
          <p:spPr bwMode="auto">
            <a:xfrm>
              <a:off x="1963147" y="828227"/>
              <a:ext cx="6512788" cy="864000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40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屆期未成立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將處罰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39" name="圓角矩形 38"/>
            <p:cNvSpPr/>
            <p:nvPr/>
          </p:nvSpPr>
          <p:spPr bwMode="auto">
            <a:xfrm>
              <a:off x="1963147" y="1626234"/>
              <a:ext cx="11034714" cy="1722273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zh-TW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逾期</a:t>
              </a:r>
              <a:r>
                <a:rPr lang="zh-TW" altLang="zh-TW" sz="2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（</a:t>
              </a:r>
              <a:r>
                <a:rPr lang="zh-TW" altLang="en-US" sz="2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限期</a:t>
              </a:r>
              <a:r>
                <a:rPr lang="en-US" altLang="zh-TW" sz="2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+</a:t>
              </a:r>
              <a:r>
                <a:rPr lang="zh-TW" altLang="en-US" sz="2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展延</a:t>
              </a:r>
              <a:r>
                <a:rPr lang="zh-TW" altLang="zh-TW" sz="2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）</a:t>
              </a:r>
              <a:r>
                <a:rPr lang="zh-TW" altLang="en-US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仍</a:t>
              </a:r>
              <a:r>
                <a:rPr lang="zh-TW" altLang="zh-TW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未成立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並辦理報備者</a:t>
              </a:r>
              <a:r>
                <a:rPr lang="zh-TW" altLang="zh-TW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，按</a:t>
              </a:r>
              <a:r>
                <a:rPr lang="zh-TW" altLang="zh-TW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每一專有部分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處</a:t>
              </a:r>
              <a:r>
                <a:rPr lang="zh-TW" altLang="zh-TW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新臺幣</a:t>
              </a:r>
              <a:r>
                <a:rPr lang="zh-TW" altLang="en-US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４</a:t>
              </a:r>
              <a:r>
                <a:rPr lang="zh-TW" altLang="zh-TW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萬元以上</a:t>
              </a:r>
              <a:r>
                <a:rPr lang="en-US" altLang="zh-TW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</a:t>
              </a:r>
              <a:r>
                <a:rPr lang="zh-TW" altLang="zh-TW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萬元以下</a:t>
              </a:r>
              <a:r>
                <a:rPr lang="zh-TW" altLang="zh-TW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罰鍰，並限期辦理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</a:t>
              </a:r>
              <a:r>
                <a:rPr lang="zh-TW" altLang="zh-TW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仍未辦理者</a:t>
              </a:r>
              <a:r>
                <a:rPr lang="zh-TW" altLang="zh-TW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，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得</a:t>
              </a:r>
              <a:r>
                <a:rPr lang="zh-TW" altLang="zh-TW" sz="3200" b="1" kern="0" spc="100" dirty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按次處罰</a:t>
              </a:r>
              <a:r>
                <a:rPr lang="zh-TW" altLang="zh-TW" sz="3200" b="1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19336" y="2166302"/>
            <a:ext cx="12072664" cy="1982778"/>
            <a:chOff x="1963147" y="1404292"/>
            <a:chExt cx="10202831" cy="1802462"/>
          </a:xfrm>
        </p:grpSpPr>
        <p:sp>
          <p:nvSpPr>
            <p:cNvPr id="13" name="圓角矩形 12"/>
            <p:cNvSpPr/>
            <p:nvPr/>
          </p:nvSpPr>
          <p:spPr bwMode="auto">
            <a:xfrm>
              <a:off x="1991544" y="1404292"/>
              <a:ext cx="5976664" cy="785514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4000" b="1" kern="0" spc="100" dirty="0" smtClean="0">
                  <a:solidFill>
                    <a:srgbClr val="C00000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限期成立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辦理期限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14" name="圓角矩形 13"/>
            <p:cNvSpPr/>
            <p:nvPr/>
          </p:nvSpPr>
          <p:spPr bwMode="auto">
            <a:xfrm>
              <a:off x="1963147" y="1957616"/>
              <a:ext cx="10202831" cy="124913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457200" lvl="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中央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公告</a:t>
              </a:r>
              <a:r>
                <a:rPr lang="zh-TW" altLang="en-US" sz="3200" b="1" kern="0" spc="100" dirty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全國通案認定要件</a:t>
              </a: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，一定期限於中央公告內訂定</a:t>
              </a:r>
              <a:endParaRPr lang="en-US" altLang="zh-TW" sz="3200" b="1" kern="0" spc="100" dirty="0" smtClean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457200" lvl="0" indent="-457200" eaLnBrk="1" hangingPunct="1">
                <a:spcBef>
                  <a:spcPts val="0"/>
                </a:spcBef>
                <a:buFont typeface="Wingdings" panose="05000000000000000000" pitchFamily="2" charset="2"/>
                <a:buChar char="Ø"/>
              </a:pPr>
              <a:r>
                <a:rPr lang="zh-TW" altLang="en-US" sz="3200" b="1" kern="0" spc="100" dirty="0" smtClean="0">
                  <a:solidFill>
                    <a:srgbClr val="4D4D4D"/>
                  </a:solidFill>
                  <a:effectLst>
                    <a:glow rad="127000"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地方擴大認定要件適用範圍，一定期限於地方公告內訂定</a:t>
              </a:r>
              <a:endParaRPr lang="en-US" altLang="zh-TW" sz="3200" b="1" kern="0" spc="100" dirty="0">
                <a:solidFill>
                  <a:srgbClr val="4D4D4D"/>
                </a:solidFill>
                <a:effectLst>
                  <a:glow rad="127000"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3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15184</TotalTime>
  <Words>396</Words>
  <Application>Microsoft Office PowerPoint</Application>
  <PresentationFormat>寬螢幕</PresentationFormat>
  <Paragraphs>60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굴림</vt:lpstr>
      <vt:lpstr>Microsoft YaHei</vt:lpstr>
      <vt:lpstr>微軟正黑體</vt:lpstr>
      <vt:lpstr>新細明體</vt:lpstr>
      <vt:lpstr>Arial</vt:lpstr>
      <vt:lpstr>Calibri</vt:lpstr>
      <vt:lpstr>Times New Roman</vt:lpstr>
      <vt:lpstr>Wingdings</vt:lpstr>
      <vt:lpstr>自訂設計</vt:lpstr>
      <vt:lpstr>기본 디자인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Fang_NB</dc:creator>
  <cp:lastModifiedBy>990501</cp:lastModifiedBy>
  <cp:revision>535</cp:revision>
  <cp:lastPrinted>2022-02-22T08:06:33Z</cp:lastPrinted>
  <dcterms:created xsi:type="dcterms:W3CDTF">2009-10-19T16:52:19Z</dcterms:created>
  <dcterms:modified xsi:type="dcterms:W3CDTF">2022-02-22T08:13:03Z</dcterms:modified>
</cp:coreProperties>
</file>