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373" r:id="rId3"/>
    <p:sldId id="391" r:id="rId4"/>
    <p:sldId id="386" r:id="rId5"/>
    <p:sldId id="387" r:id="rId6"/>
    <p:sldId id="388" r:id="rId7"/>
    <p:sldId id="383" r:id="rId8"/>
    <p:sldId id="394" r:id="rId9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013D30"/>
    <a:srgbClr val="FFCCCC"/>
    <a:srgbClr val="660066"/>
    <a:srgbClr val="FFB7B7"/>
    <a:srgbClr val="B7B7FF"/>
    <a:srgbClr val="FF9999"/>
    <a:srgbClr val="FFFF99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4748" autoAdjust="0"/>
  </p:normalViewPr>
  <p:slideViewPr>
    <p:cSldViewPr snapToGrid="0" showGuides="1">
      <p:cViewPr varScale="1">
        <p:scale>
          <a:sx n="62" d="100"/>
          <a:sy n="62" d="100"/>
        </p:scale>
        <p:origin x="72" y="34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1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6DE4C-CBE9-4DFF-AEFF-589037671D88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</dgm:pt>
    <dgm:pt modelId="{4364761B-A4A1-4080-8D6D-921BE4172257}">
      <dgm:prSet phldrT="[文字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anchor="t"/>
        <a:lstStyle/>
        <a:p>
          <a:pPr algn="l">
            <a:lnSpc>
              <a:spcPct val="80000"/>
            </a:lnSpc>
          </a:pP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買受人，除</a:t>
          </a:r>
          <a:r>
            <a: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配偶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直系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二親等內旁系血親</a:t>
          </a: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經</a:t>
          </a:r>
          <a:r>
            <a:rPr lang="zh-TW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直轄市、縣（市）主管機關</a:t>
          </a:r>
          <a:r>
            <a:rPr lang="zh-TW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核准得讓與或轉售</a:t>
          </a:r>
          <a:endParaRPr lang="zh-TW" alt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1F300A7-999E-4103-95ED-DB5FB382BBA0}" type="parTrans" cxnId="{CCD75154-7218-4471-920F-634B65445EF2}">
      <dgm:prSet/>
      <dgm:spPr/>
      <dgm:t>
        <a:bodyPr/>
        <a:lstStyle/>
        <a:p>
          <a:endParaRPr lang="zh-TW" altLang="en-US"/>
        </a:p>
      </dgm:t>
    </dgm:pt>
    <dgm:pt modelId="{27D8C8A4-1D74-4D9E-961D-594412751F96}" type="sibTrans" cxnId="{CCD75154-7218-4471-920F-634B65445EF2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zh-TW" altLang="en-US"/>
        </a:p>
      </dgm:t>
    </dgm:pt>
    <dgm:pt modelId="{51B06432-3D7A-46C2-83D8-FAF070BD4F28}">
      <dgm:prSet custT="1"/>
      <dgm:spPr>
        <a:solidFill>
          <a:srgbClr val="FF0000"/>
        </a:solidFill>
        <a:ln>
          <a:solidFill>
            <a:schemeClr val="bg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anchor="t"/>
        <a:lstStyle/>
        <a:p>
          <a:pPr algn="l">
            <a:lnSpc>
              <a:spcPct val="80000"/>
            </a:lnSpc>
          </a:pP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違者，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按戶</a:t>
          </a:r>
          <a:r>
            <a: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棟</a:t>
          </a:r>
          <a:r>
            <a: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處</a:t>
          </a:r>
          <a:r>
            <a:rPr lang="en-US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50-300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</a:t>
          </a: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元罰鍰</a:t>
          </a:r>
          <a:endParaRPr lang="en-US" altLang="zh-TW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72D5148-6618-40AF-AD94-F200E49D1705}" type="parTrans" cxnId="{BEE50290-51D7-47BE-BB22-3E77075C37B0}">
      <dgm:prSet/>
      <dgm:spPr/>
      <dgm:t>
        <a:bodyPr/>
        <a:lstStyle/>
        <a:p>
          <a:endParaRPr lang="zh-TW" altLang="en-US"/>
        </a:p>
      </dgm:t>
    </dgm:pt>
    <dgm:pt modelId="{DA8FB4EA-8204-40B8-86C3-31E4D0DF0FEE}" type="sibTrans" cxnId="{BEE50290-51D7-47BE-BB22-3E77075C37B0}">
      <dgm:prSet/>
      <dgm:spPr/>
      <dgm:t>
        <a:bodyPr/>
        <a:lstStyle/>
        <a:p>
          <a:endParaRPr lang="zh-TW" altLang="en-US"/>
        </a:p>
      </dgm:t>
    </dgm:pt>
    <dgm:pt modelId="{4EF1D2C9-A72F-4460-A60A-53FACE68CB79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anchor="t"/>
        <a:lstStyle/>
        <a:p>
          <a:pPr algn="l">
            <a:lnSpc>
              <a:spcPct val="80000"/>
            </a:lnSpc>
          </a:pP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銷售者，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不得同意或協助</a:t>
          </a:r>
          <a:r>
            <a: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rPr>
            <a:t>買受人</a:t>
          </a:r>
          <a:r>
            <a: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讓與或轉售</a:t>
          </a:r>
        </a:p>
      </dgm:t>
    </dgm:pt>
    <dgm:pt modelId="{A9060040-F96E-41D8-916B-9CE20A13EA36}" type="sibTrans" cxnId="{E0AFB141-E542-4305-958C-D84D59BEF08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zh-TW" altLang="en-US"/>
        </a:p>
      </dgm:t>
    </dgm:pt>
    <dgm:pt modelId="{325C9CE0-9D10-4704-A5B3-F7EB4BEB9AB9}" type="parTrans" cxnId="{E0AFB141-E542-4305-958C-D84D59BEF087}">
      <dgm:prSet/>
      <dgm:spPr/>
      <dgm:t>
        <a:bodyPr/>
        <a:lstStyle/>
        <a:p>
          <a:endParaRPr lang="zh-TW" altLang="en-US"/>
        </a:p>
      </dgm:t>
    </dgm:pt>
    <dgm:pt modelId="{17C6C8D0-5B2F-41C1-9B97-1CC36EE1684E}" type="pres">
      <dgm:prSet presAssocID="{2236DE4C-CBE9-4DFF-AEFF-589037671D88}" presName="Name0" presStyleCnt="0">
        <dgm:presLayoutVars>
          <dgm:dir/>
          <dgm:resizeHandles val="exact"/>
        </dgm:presLayoutVars>
      </dgm:prSet>
      <dgm:spPr/>
    </dgm:pt>
    <dgm:pt modelId="{0773D364-A8DE-4A45-ACD0-0C58429A7D47}" type="pres">
      <dgm:prSet presAssocID="{4364761B-A4A1-4080-8D6D-921BE4172257}" presName="node" presStyleLbl="node1" presStyleIdx="0" presStyleCnt="3" custScaleX="129160" custScaleY="103628" custLinFactNeighborX="485" custLinFactNeighborY="-731">
        <dgm:presLayoutVars>
          <dgm:bulletEnabled val="1"/>
        </dgm:presLayoutVars>
      </dgm:prSet>
      <dgm:spPr/>
    </dgm:pt>
    <dgm:pt modelId="{F4A8FA01-E5A6-4596-8091-7BEA57E70CBD}" type="pres">
      <dgm:prSet presAssocID="{27D8C8A4-1D74-4D9E-961D-594412751F96}" presName="sibTrans" presStyleLbl="sibTrans2D1" presStyleIdx="0" presStyleCnt="2"/>
      <dgm:spPr>
        <a:prstGeom prst="plus">
          <a:avLst/>
        </a:prstGeom>
      </dgm:spPr>
    </dgm:pt>
    <dgm:pt modelId="{8CA617AC-B8CD-4FE8-AE4E-88A17F99649A}" type="pres">
      <dgm:prSet presAssocID="{27D8C8A4-1D74-4D9E-961D-594412751F96}" presName="connectorText" presStyleLbl="sibTrans2D1" presStyleIdx="0" presStyleCnt="2"/>
      <dgm:spPr/>
    </dgm:pt>
    <dgm:pt modelId="{AFF89705-4A2C-4AE0-A13C-7F608E413080}" type="pres">
      <dgm:prSet presAssocID="{4EF1D2C9-A72F-4460-A60A-53FACE68CB79}" presName="node" presStyleLbl="node1" presStyleIdx="1" presStyleCnt="3" custScaleX="100699" custScaleY="104277" custLinFactNeighborX="-19145" custLinFactNeighborY="-2988">
        <dgm:presLayoutVars>
          <dgm:bulletEnabled val="1"/>
        </dgm:presLayoutVars>
      </dgm:prSet>
      <dgm:spPr/>
    </dgm:pt>
    <dgm:pt modelId="{48580ABA-BD5B-4128-87B5-248E0469137D}" type="pres">
      <dgm:prSet presAssocID="{A9060040-F96E-41D8-916B-9CE20A13EA36}" presName="sibTrans" presStyleLbl="sibTrans2D1" presStyleIdx="1" presStyleCnt="2"/>
      <dgm:spPr/>
    </dgm:pt>
    <dgm:pt modelId="{2F488A77-F244-44F9-97F3-FAE728B21C1B}" type="pres">
      <dgm:prSet presAssocID="{A9060040-F96E-41D8-916B-9CE20A13EA36}" presName="connectorText" presStyleLbl="sibTrans2D1" presStyleIdx="1" presStyleCnt="2"/>
      <dgm:spPr/>
    </dgm:pt>
    <dgm:pt modelId="{268B40F8-73F7-4CEC-8BA1-03BB1C532094}" type="pres">
      <dgm:prSet presAssocID="{51B06432-3D7A-46C2-83D8-FAF070BD4F28}" presName="node" presStyleLbl="node1" presStyleIdx="2" presStyleCnt="3" custScaleY="106021" custLinFactNeighborX="-13188" custLinFactNeighborY="-2979">
        <dgm:presLayoutVars>
          <dgm:bulletEnabled val="1"/>
        </dgm:presLayoutVars>
      </dgm:prSet>
      <dgm:spPr/>
    </dgm:pt>
  </dgm:ptLst>
  <dgm:cxnLst>
    <dgm:cxn modelId="{91DDD23A-A631-47FD-AD30-B49157B27150}" type="presOf" srcId="{27D8C8A4-1D74-4D9E-961D-594412751F96}" destId="{8CA617AC-B8CD-4FE8-AE4E-88A17F99649A}" srcOrd="1" destOrd="0" presId="urn:microsoft.com/office/officeart/2005/8/layout/process1"/>
    <dgm:cxn modelId="{F482B45D-BAA1-4583-800F-A9D0C8FE3554}" type="presOf" srcId="{51B06432-3D7A-46C2-83D8-FAF070BD4F28}" destId="{268B40F8-73F7-4CEC-8BA1-03BB1C532094}" srcOrd="0" destOrd="0" presId="urn:microsoft.com/office/officeart/2005/8/layout/process1"/>
    <dgm:cxn modelId="{E0AFB141-E542-4305-958C-D84D59BEF087}" srcId="{2236DE4C-CBE9-4DFF-AEFF-589037671D88}" destId="{4EF1D2C9-A72F-4460-A60A-53FACE68CB79}" srcOrd="1" destOrd="0" parTransId="{325C9CE0-9D10-4704-A5B3-F7EB4BEB9AB9}" sibTransId="{A9060040-F96E-41D8-916B-9CE20A13EA36}"/>
    <dgm:cxn modelId="{33D40C6C-1100-4695-8011-DF97997A79E0}" type="presOf" srcId="{A9060040-F96E-41D8-916B-9CE20A13EA36}" destId="{48580ABA-BD5B-4128-87B5-248E0469137D}" srcOrd="0" destOrd="0" presId="urn:microsoft.com/office/officeart/2005/8/layout/process1"/>
    <dgm:cxn modelId="{0A326D52-28AC-493C-9EC6-AEC9C03EE530}" type="presOf" srcId="{A9060040-F96E-41D8-916B-9CE20A13EA36}" destId="{2F488A77-F244-44F9-97F3-FAE728B21C1B}" srcOrd="1" destOrd="0" presId="urn:microsoft.com/office/officeart/2005/8/layout/process1"/>
    <dgm:cxn modelId="{CCD75154-7218-4471-920F-634B65445EF2}" srcId="{2236DE4C-CBE9-4DFF-AEFF-589037671D88}" destId="{4364761B-A4A1-4080-8D6D-921BE4172257}" srcOrd="0" destOrd="0" parTransId="{D1F300A7-999E-4103-95ED-DB5FB382BBA0}" sibTransId="{27D8C8A4-1D74-4D9E-961D-594412751F96}"/>
    <dgm:cxn modelId="{BEE50290-51D7-47BE-BB22-3E77075C37B0}" srcId="{2236DE4C-CBE9-4DFF-AEFF-589037671D88}" destId="{51B06432-3D7A-46C2-83D8-FAF070BD4F28}" srcOrd="2" destOrd="0" parTransId="{872D5148-6618-40AF-AD94-F200E49D1705}" sibTransId="{DA8FB4EA-8204-40B8-86C3-31E4D0DF0FEE}"/>
    <dgm:cxn modelId="{49EB7998-F99B-47E4-94D4-17BE427C770D}" type="presOf" srcId="{2236DE4C-CBE9-4DFF-AEFF-589037671D88}" destId="{17C6C8D0-5B2F-41C1-9B97-1CC36EE1684E}" srcOrd="0" destOrd="0" presId="urn:microsoft.com/office/officeart/2005/8/layout/process1"/>
    <dgm:cxn modelId="{E7C1849C-CC17-4AA7-BA93-9E01EF73214F}" type="presOf" srcId="{4364761B-A4A1-4080-8D6D-921BE4172257}" destId="{0773D364-A8DE-4A45-ACD0-0C58429A7D47}" srcOrd="0" destOrd="0" presId="urn:microsoft.com/office/officeart/2005/8/layout/process1"/>
    <dgm:cxn modelId="{8D6081A6-1D37-4D94-B5F3-9C12F402E9BE}" type="presOf" srcId="{27D8C8A4-1D74-4D9E-961D-594412751F96}" destId="{F4A8FA01-E5A6-4596-8091-7BEA57E70CBD}" srcOrd="0" destOrd="0" presId="urn:microsoft.com/office/officeart/2005/8/layout/process1"/>
    <dgm:cxn modelId="{36BB7EC7-AB29-4E62-A2C2-B72B866E09FD}" type="presOf" srcId="{4EF1D2C9-A72F-4460-A60A-53FACE68CB79}" destId="{AFF89705-4A2C-4AE0-A13C-7F608E413080}" srcOrd="0" destOrd="0" presId="urn:microsoft.com/office/officeart/2005/8/layout/process1"/>
    <dgm:cxn modelId="{BD793E85-BCE4-4AB0-9D13-83A914FD4786}" type="presParOf" srcId="{17C6C8D0-5B2F-41C1-9B97-1CC36EE1684E}" destId="{0773D364-A8DE-4A45-ACD0-0C58429A7D47}" srcOrd="0" destOrd="0" presId="urn:microsoft.com/office/officeart/2005/8/layout/process1"/>
    <dgm:cxn modelId="{C6EA90BF-3B5B-4FA2-A93B-80981083C4CE}" type="presParOf" srcId="{17C6C8D0-5B2F-41C1-9B97-1CC36EE1684E}" destId="{F4A8FA01-E5A6-4596-8091-7BEA57E70CBD}" srcOrd="1" destOrd="0" presId="urn:microsoft.com/office/officeart/2005/8/layout/process1"/>
    <dgm:cxn modelId="{35239503-19D6-4623-9FED-E11D2758216A}" type="presParOf" srcId="{F4A8FA01-E5A6-4596-8091-7BEA57E70CBD}" destId="{8CA617AC-B8CD-4FE8-AE4E-88A17F99649A}" srcOrd="0" destOrd="0" presId="urn:microsoft.com/office/officeart/2005/8/layout/process1"/>
    <dgm:cxn modelId="{1AE8317A-A182-44D4-81C4-BD73B84173A0}" type="presParOf" srcId="{17C6C8D0-5B2F-41C1-9B97-1CC36EE1684E}" destId="{AFF89705-4A2C-4AE0-A13C-7F608E413080}" srcOrd="2" destOrd="0" presId="urn:microsoft.com/office/officeart/2005/8/layout/process1"/>
    <dgm:cxn modelId="{E3D2781F-6CB7-4E5A-B3A6-7B5EB4573BE3}" type="presParOf" srcId="{17C6C8D0-5B2F-41C1-9B97-1CC36EE1684E}" destId="{48580ABA-BD5B-4128-87B5-248E0469137D}" srcOrd="3" destOrd="0" presId="urn:microsoft.com/office/officeart/2005/8/layout/process1"/>
    <dgm:cxn modelId="{062A89B5-0428-4F4D-AF80-95505EA7A6B2}" type="presParOf" srcId="{48580ABA-BD5B-4128-87B5-248E0469137D}" destId="{2F488A77-F244-44F9-97F3-FAE728B21C1B}" srcOrd="0" destOrd="0" presId="urn:microsoft.com/office/officeart/2005/8/layout/process1"/>
    <dgm:cxn modelId="{29AB6D73-CBED-4084-8E7D-F0A4CEEA5925}" type="presParOf" srcId="{17C6C8D0-5B2F-41C1-9B97-1CC36EE1684E}" destId="{268B40F8-73F7-4CEC-8BA1-03BB1C53209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2A658-F5C8-4832-914C-63A2D8AF3A96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0815704C-2533-4943-9CF3-4908C1162ED9}" type="pres">
      <dgm:prSet presAssocID="{D8A2A658-F5C8-4832-914C-63A2D8AF3A96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1B833A7F-5B08-4CA3-AD41-406878C19B25}" type="presOf" srcId="{D8A2A658-F5C8-4832-914C-63A2D8AF3A96}" destId="{0815704C-2533-4943-9CF3-4908C1162E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CF8EF8-FF30-492D-9080-E4457C2949F1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C4B1FAB-0573-46BA-B56F-BE4AD03EA04F}">
      <dgm:prSet phldrT="[文字]" custT="1"/>
      <dgm:spPr>
        <a:solidFill>
          <a:srgbClr val="92D050"/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解約申</a:t>
          </a:r>
          <a:br>
            <a: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報登錄</a:t>
          </a:r>
        </a:p>
      </dgm:t>
    </dgm:pt>
    <dgm:pt modelId="{6DF8492D-0D19-4F55-81D3-63DAD9EAAAD4}" type="parTrans" cxnId="{1A2A6343-C8E4-4F6C-B380-E8F4561D4693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FA178BC-5C93-4108-B237-2EF25625BA9B}" type="sibTrans" cxnId="{1A2A6343-C8E4-4F6C-B380-E8F4561D4693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794216C-6F0A-4A24-A649-0A07EE50AD2E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新增</a:t>
          </a:r>
          <a:r>
            <a:rPr lang="zh-TW" altLang="en-US" sz="3200" b="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銷售預售屋者，</a:t>
          </a:r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應於買賣契約</a:t>
          </a:r>
          <a:r>
            <a: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解約日起</a:t>
          </a:r>
          <a:r>
            <a: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日內</a:t>
          </a:r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申報</a:t>
          </a:r>
        </a:p>
      </dgm:t>
    </dgm:pt>
    <dgm:pt modelId="{FBC5BBA1-D233-4104-AC01-000BF32DE836}" type="parTrans" cxnId="{559DDAB1-4099-4A41-B6DE-E1D155D2B83D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121DAE8-9218-45DC-A97C-143CECB5EA0D}" type="sibTrans" cxnId="{559DDAB1-4099-4A41-B6DE-E1D155D2B83D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72F8143-DAAA-482F-9627-AD284C008CBD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違規罰責：處</a:t>
          </a:r>
          <a:r>
            <a:rPr lang="en-US" altLang="zh-TW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3-15</a:t>
          </a:r>
          <a:r>
            <a:rPr lang="zh-TW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r>
            <a:rPr lang="zh-TW" altLang="en-US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及限期改正；</a:t>
          </a:r>
          <a:br>
            <a:rPr lang="en-US" altLang="zh-TW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經</a:t>
          </a:r>
          <a:r>
            <a:rPr lang="en-US" altLang="zh-TW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次限改而未改正者，處</a:t>
          </a:r>
          <a:r>
            <a:rPr lang="en-US" altLang="zh-TW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30-100</a:t>
          </a:r>
          <a:r>
            <a:rPr lang="zh-TW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萬元；</a:t>
          </a:r>
          <a:br>
            <a:rPr lang="en-US" altLang="zh-TW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得按次處罰</a:t>
          </a:r>
        </a:p>
      </dgm:t>
    </dgm:pt>
    <dgm:pt modelId="{A161C311-B045-4842-BF1E-D0F39C3FF869}" type="parTrans" cxnId="{C1E3C61A-8B6B-4201-AC60-0F73D8CDDA5B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D874054-B1A5-49DE-AA7B-7DD05DE8FD7A}" type="sibTrans" cxnId="{C1E3C61A-8B6B-4201-AC60-0F73D8CDDA5B}">
      <dgm:prSet/>
      <dgm:spPr/>
      <dgm:t>
        <a:bodyPr/>
        <a:lstStyle/>
        <a:p>
          <a:endParaRPr lang="zh-TW" altLang="en-US" sz="20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C5107F3-9519-4414-89AA-D906AA43C1A8}" type="pres">
      <dgm:prSet presAssocID="{85CF8EF8-FF30-492D-9080-E4457C2949F1}" presName="Name0" presStyleCnt="0">
        <dgm:presLayoutVars>
          <dgm:dir/>
          <dgm:animLvl val="lvl"/>
          <dgm:resizeHandles val="exact"/>
        </dgm:presLayoutVars>
      </dgm:prSet>
      <dgm:spPr/>
    </dgm:pt>
    <dgm:pt modelId="{5009235E-2E7A-4898-BAEC-DB68377099F9}" type="pres">
      <dgm:prSet presAssocID="{2C4B1FAB-0573-46BA-B56F-BE4AD03EA04F}" presName="linNode" presStyleCnt="0"/>
      <dgm:spPr/>
    </dgm:pt>
    <dgm:pt modelId="{921F06E1-AE43-4E34-B636-647BD69FA67F}" type="pres">
      <dgm:prSet presAssocID="{2C4B1FAB-0573-46BA-B56F-BE4AD03EA04F}" presName="parentText" presStyleLbl="node1" presStyleIdx="0" presStyleCnt="1" custScaleX="50684" custScaleY="130634">
        <dgm:presLayoutVars>
          <dgm:chMax val="1"/>
          <dgm:bulletEnabled val="1"/>
        </dgm:presLayoutVars>
      </dgm:prSet>
      <dgm:spPr/>
    </dgm:pt>
    <dgm:pt modelId="{49F1BA64-4635-4978-B735-865806DBECDE}" type="pres">
      <dgm:prSet presAssocID="{2C4B1FAB-0573-46BA-B56F-BE4AD03EA04F}" presName="descendantText" presStyleLbl="alignAccFollowNode1" presStyleIdx="0" presStyleCnt="1" custScaleX="118548" custScaleY="144670" custLinFactNeighborX="-1272">
        <dgm:presLayoutVars>
          <dgm:bulletEnabled val="1"/>
        </dgm:presLayoutVars>
      </dgm:prSet>
      <dgm:spPr/>
    </dgm:pt>
  </dgm:ptLst>
  <dgm:cxnLst>
    <dgm:cxn modelId="{24980C06-EE34-4453-A8C8-1A5706B79F95}" type="presOf" srcId="{372F8143-DAAA-482F-9627-AD284C008CBD}" destId="{49F1BA64-4635-4978-B735-865806DBECDE}" srcOrd="0" destOrd="1" presId="urn:microsoft.com/office/officeart/2005/8/layout/vList5"/>
    <dgm:cxn modelId="{C1E3C61A-8B6B-4201-AC60-0F73D8CDDA5B}" srcId="{2C4B1FAB-0573-46BA-B56F-BE4AD03EA04F}" destId="{372F8143-DAAA-482F-9627-AD284C008CBD}" srcOrd="1" destOrd="0" parTransId="{A161C311-B045-4842-BF1E-D0F39C3FF869}" sibTransId="{6D874054-B1A5-49DE-AA7B-7DD05DE8FD7A}"/>
    <dgm:cxn modelId="{1A2A6343-C8E4-4F6C-B380-E8F4561D4693}" srcId="{85CF8EF8-FF30-492D-9080-E4457C2949F1}" destId="{2C4B1FAB-0573-46BA-B56F-BE4AD03EA04F}" srcOrd="0" destOrd="0" parTransId="{6DF8492D-0D19-4F55-81D3-63DAD9EAAAD4}" sibTransId="{4FA178BC-5C93-4108-B237-2EF25625BA9B}"/>
    <dgm:cxn modelId="{97A70274-B136-48EE-B6A6-EFF25581593D}" type="presOf" srcId="{1794216C-6F0A-4A24-A649-0A07EE50AD2E}" destId="{49F1BA64-4635-4978-B735-865806DBECDE}" srcOrd="0" destOrd="0" presId="urn:microsoft.com/office/officeart/2005/8/layout/vList5"/>
    <dgm:cxn modelId="{9AC78693-C2D7-45A8-94A5-6BBBA6D513FD}" type="presOf" srcId="{85CF8EF8-FF30-492D-9080-E4457C2949F1}" destId="{5C5107F3-9519-4414-89AA-D906AA43C1A8}" srcOrd="0" destOrd="0" presId="urn:microsoft.com/office/officeart/2005/8/layout/vList5"/>
    <dgm:cxn modelId="{559DDAB1-4099-4A41-B6DE-E1D155D2B83D}" srcId="{2C4B1FAB-0573-46BA-B56F-BE4AD03EA04F}" destId="{1794216C-6F0A-4A24-A649-0A07EE50AD2E}" srcOrd="0" destOrd="0" parTransId="{FBC5BBA1-D233-4104-AC01-000BF32DE836}" sibTransId="{5121DAE8-9218-45DC-A97C-143CECB5EA0D}"/>
    <dgm:cxn modelId="{4E5CF9ED-FD7F-43E6-8F65-8A21F36A26E0}" type="presOf" srcId="{2C4B1FAB-0573-46BA-B56F-BE4AD03EA04F}" destId="{921F06E1-AE43-4E34-B636-647BD69FA67F}" srcOrd="0" destOrd="0" presId="urn:microsoft.com/office/officeart/2005/8/layout/vList5"/>
    <dgm:cxn modelId="{2FDB31E2-1D9E-41B8-8A0A-57F840E0F458}" type="presParOf" srcId="{5C5107F3-9519-4414-89AA-D906AA43C1A8}" destId="{5009235E-2E7A-4898-BAEC-DB68377099F9}" srcOrd="0" destOrd="0" presId="urn:microsoft.com/office/officeart/2005/8/layout/vList5"/>
    <dgm:cxn modelId="{A56B923E-A8C2-4548-9A43-AD98FFB8DF59}" type="presParOf" srcId="{5009235E-2E7A-4898-BAEC-DB68377099F9}" destId="{921F06E1-AE43-4E34-B636-647BD69FA67F}" srcOrd="0" destOrd="0" presId="urn:microsoft.com/office/officeart/2005/8/layout/vList5"/>
    <dgm:cxn modelId="{8E8B1F59-89F3-4A09-AA88-3CA07C3AA87A}" type="presParOf" srcId="{5009235E-2E7A-4898-BAEC-DB68377099F9}" destId="{49F1BA64-4635-4978-B735-865806DBEC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3D364-A8DE-4A45-ACD0-0C58429A7D47}">
      <dsp:nvSpPr>
        <dsp:cNvPr id="0" name=""/>
        <dsp:cNvSpPr/>
      </dsp:nvSpPr>
      <dsp:spPr>
        <a:xfrm>
          <a:off x="11117" y="274875"/>
          <a:ext cx="3055842" cy="26643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買受人，除</a:t>
          </a:r>
          <a:r>
            <a:rPr lang="zh-TW" alt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配偶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、</a:t>
          </a:r>
          <a:r>
            <a:rPr lang="zh-TW" alt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直系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zh-TW" alt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二親等內旁系血親</a:t>
          </a: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或</a:t>
          </a:r>
          <a:r>
            <a:rPr lang="zh-TW" alt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經</a:t>
          </a:r>
          <a:r>
            <a:rPr lang="zh-TW" altLang="zh-TW" sz="24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直轄市、縣（市）主管機關</a:t>
          </a:r>
          <a:r>
            <a:rPr lang="zh-TW" altLang="en-US" sz="24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核准得讓與或轉售</a:t>
          </a:r>
          <a:endParaRPr lang="zh-TW" alt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89154" y="352912"/>
        <a:ext cx="2899768" cy="2508298"/>
      </dsp:txXfrm>
    </dsp:sp>
    <dsp:sp modelId="{F4A8FA01-E5A6-4596-8091-7BEA57E70CBD}">
      <dsp:nvSpPr>
        <dsp:cNvPr id="0" name=""/>
        <dsp:cNvSpPr/>
      </dsp:nvSpPr>
      <dsp:spPr>
        <a:xfrm rot="21542676">
          <a:off x="3257082" y="1281672"/>
          <a:ext cx="403174" cy="586752"/>
        </a:xfrm>
        <a:prstGeom prst="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500" kern="1200"/>
        </a:p>
      </dsp:txBody>
      <dsp:txXfrm>
        <a:off x="3257090" y="1400030"/>
        <a:ext cx="282222" cy="352052"/>
      </dsp:txXfrm>
    </dsp:sp>
    <dsp:sp modelId="{AFF89705-4A2C-4AE0-A13C-7F608E413080}">
      <dsp:nvSpPr>
        <dsp:cNvPr id="0" name=""/>
        <dsp:cNvSpPr/>
      </dsp:nvSpPr>
      <dsp:spPr>
        <a:xfrm>
          <a:off x="3827561" y="208502"/>
          <a:ext cx="2382473" cy="2681058"/>
        </a:xfrm>
        <a:prstGeom prst="roundRect">
          <a:avLst>
            <a:gd name="adj" fmla="val 10000"/>
          </a:avLst>
        </a:prstGeom>
        <a:solidFill>
          <a:schemeClr val="accent3">
            <a:hueOff val="3029567"/>
            <a:satOff val="18270"/>
            <a:lumOff val="-11077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銷售者，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不得同意或協助</a:t>
          </a: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買受人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讓與或轉售</a:t>
          </a:r>
        </a:p>
      </dsp:txBody>
      <dsp:txXfrm>
        <a:off x="3897341" y="278282"/>
        <a:ext cx="2242913" cy="2541498"/>
      </dsp:txXfrm>
    </dsp:sp>
    <dsp:sp modelId="{48580ABA-BD5B-4128-87B5-248E0469137D}">
      <dsp:nvSpPr>
        <dsp:cNvPr id="0" name=""/>
        <dsp:cNvSpPr/>
      </dsp:nvSpPr>
      <dsp:spPr>
        <a:xfrm rot="236">
          <a:off x="6460722" y="1255772"/>
          <a:ext cx="531457" cy="586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500" kern="1200"/>
        </a:p>
      </dsp:txBody>
      <dsp:txXfrm>
        <a:off x="6460722" y="1373117"/>
        <a:ext cx="372020" cy="352052"/>
      </dsp:txXfrm>
    </dsp:sp>
    <dsp:sp modelId="{268B40F8-73F7-4CEC-8BA1-03BB1C532094}">
      <dsp:nvSpPr>
        <dsp:cNvPr id="0" name=""/>
        <dsp:cNvSpPr/>
      </dsp:nvSpPr>
      <dsp:spPr>
        <a:xfrm>
          <a:off x="7212784" y="186313"/>
          <a:ext cx="2365935" cy="2725898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bg1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違者，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按戶</a:t>
          </a:r>
          <a:r>
            <a:rPr lang="en-US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棟</a:t>
          </a:r>
          <a:r>
            <a:rPr lang="en-US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處</a:t>
          </a:r>
          <a:r>
            <a:rPr lang="en-US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50-300</a:t>
          </a:r>
          <a:r>
            <a:rPr lang="zh-TW" alt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</a:t>
          </a:r>
          <a:r>
            <a:rPr lang="zh-TW" altLang="en-US" sz="24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元罰鍰</a:t>
          </a:r>
          <a:endParaRPr lang="en-US" altLang="zh-TW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282080" y="255609"/>
        <a:ext cx="2227343" cy="2587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1BA64-4635-4978-B735-865806DBECDE}">
      <dsp:nvSpPr>
        <dsp:cNvPr id="0" name=""/>
        <dsp:cNvSpPr/>
      </dsp:nvSpPr>
      <dsp:spPr>
        <a:xfrm rot="5400000">
          <a:off x="4320920" y="-1977202"/>
          <a:ext cx="3366820" cy="775883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新增</a:t>
          </a:r>
          <a:r>
            <a:rPr lang="zh-TW" altLang="en-US" sz="3200" b="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：</a:t>
          </a:r>
          <a:r>
            <a:rPr lang="zh-TW" altLang="en-US" sz="3200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銷售預售屋者，</a:t>
          </a: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應於買賣契約</a:t>
          </a:r>
          <a:r>
            <a: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解約日起</a:t>
          </a:r>
          <a:r>
            <a:rPr lang="en-US" altLang="zh-TW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30</a:t>
          </a:r>
          <a:r>
            <a:rPr lang="zh-TW" altLang="en-US" sz="28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日內</a:t>
          </a: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申報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違規罰責：處</a:t>
          </a:r>
          <a:r>
            <a:rPr lang="en-US" altLang="zh-TW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3-15</a:t>
          </a:r>
          <a:r>
            <a:rPr lang="zh-TW" altLang="en-US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萬元</a:t>
          </a:r>
          <a:r>
            <a:rPr lang="zh-TW" altLang="en-US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及限期改正；</a:t>
          </a:r>
          <a:br>
            <a:rPr lang="en-US" altLang="zh-TW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經</a:t>
          </a:r>
          <a:r>
            <a:rPr lang="en-US" altLang="zh-TW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2</a:t>
          </a:r>
          <a:r>
            <a:rPr lang="zh-TW" altLang="en-US" sz="2800" b="0" kern="12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rPr>
            <a:t>次限改而未改正者，處</a:t>
          </a:r>
          <a:r>
            <a:rPr lang="en-US" altLang="zh-TW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30-100</a:t>
          </a:r>
          <a:r>
            <a:rPr lang="zh-TW" altLang="en-US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萬元；</a:t>
          </a:r>
          <a:br>
            <a:rPr lang="en-US" altLang="zh-TW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1" kern="1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得按次處罰</a:t>
          </a:r>
        </a:p>
      </dsp:txBody>
      <dsp:txXfrm rot="-5400000">
        <a:off x="2124913" y="383160"/>
        <a:ext cx="7594481" cy="3038110"/>
      </dsp:txXfrm>
    </dsp:sp>
    <dsp:sp modelId="{921F06E1-AE43-4E34-B636-647BD69FA67F}">
      <dsp:nvSpPr>
        <dsp:cNvPr id="0" name=""/>
        <dsp:cNvSpPr/>
      </dsp:nvSpPr>
      <dsp:spPr>
        <a:xfrm>
          <a:off x="305809" y="2109"/>
          <a:ext cx="1865931" cy="380021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解約申</a:t>
          </a:r>
          <a:br>
            <a:rPr lang="en-US" altLang="zh-TW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rPr>
            <a:t>報登錄</a:t>
          </a:r>
        </a:p>
      </dsp:txBody>
      <dsp:txXfrm>
        <a:off x="396896" y="93196"/>
        <a:ext cx="1683757" cy="3618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9786" cy="498695"/>
          </a:xfrm>
          <a:prstGeom prst="rect">
            <a:avLst/>
          </a:prstGeom>
        </p:spPr>
        <p:txBody>
          <a:bodyPr vert="horz" lIns="91514" tIns="45756" rIns="91514" bIns="4575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41" y="2"/>
            <a:ext cx="2949786" cy="498695"/>
          </a:xfrm>
          <a:prstGeom prst="rect">
            <a:avLst/>
          </a:prstGeom>
        </p:spPr>
        <p:txBody>
          <a:bodyPr vert="horz" lIns="91514" tIns="45756" rIns="91514" bIns="45756" rtlCol="0"/>
          <a:lstStyle>
            <a:lvl1pPr algn="r">
              <a:defRPr sz="1200"/>
            </a:lvl1pPr>
          </a:lstStyle>
          <a:p>
            <a:fld id="{F2812EB0-5BC2-4708-8FFA-F6E721A80369}" type="datetimeFigureOut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4" tIns="45756" rIns="91514" bIns="4575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83311"/>
            <a:ext cx="5445760" cy="3913615"/>
          </a:xfrm>
          <a:prstGeom prst="rect">
            <a:avLst/>
          </a:prstGeom>
        </p:spPr>
        <p:txBody>
          <a:bodyPr vert="horz" lIns="91514" tIns="45756" rIns="91514" bIns="4575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6" y="9440650"/>
            <a:ext cx="2949786" cy="498694"/>
          </a:xfrm>
          <a:prstGeom prst="rect">
            <a:avLst/>
          </a:prstGeom>
        </p:spPr>
        <p:txBody>
          <a:bodyPr vert="horz" lIns="91514" tIns="45756" rIns="91514" bIns="4575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41" y="9440650"/>
            <a:ext cx="2949786" cy="498694"/>
          </a:xfrm>
          <a:prstGeom prst="rect">
            <a:avLst/>
          </a:prstGeom>
        </p:spPr>
        <p:txBody>
          <a:bodyPr vert="horz" lIns="91514" tIns="45756" rIns="91514" bIns="45756" rtlCol="0" anchor="b"/>
          <a:lstStyle>
            <a:lvl1pPr algn="r">
              <a:defRPr sz="1200"/>
            </a:lvl1pPr>
          </a:lstStyle>
          <a:p>
            <a:fld id="{83DCFE3F-8342-448B-865C-593874D7F9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745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FE3F-8342-448B-865C-593874D7F9F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67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FE3F-8342-448B-865C-593874D7F9F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CFE3F-8342-448B-865C-593874D7F9F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7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343779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47156" y="1122363"/>
            <a:ext cx="65135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73666" y="3568978"/>
            <a:ext cx="5047989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83335EF-AE32-43A3-A54D-70998E73E2BF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2A01B56C-0F6F-4784-B86E-B0C308E4059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0598" y="2503488"/>
            <a:ext cx="1725769" cy="1801296"/>
          </a:xfrm>
          <a:prstGeom prst="ellipse">
            <a:avLst/>
          </a:prstGeom>
          <a:ln w="3175" cap="rnd">
            <a:noFill/>
            <a:prstDash val="soli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橢圓 8"/>
          <p:cNvSpPr/>
          <p:nvPr userDrawn="1"/>
        </p:nvSpPr>
        <p:spPr>
          <a:xfrm>
            <a:off x="3344449" y="3086419"/>
            <a:ext cx="694151" cy="72149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 userDrawn="1"/>
        </p:nvSpPr>
        <p:spPr>
          <a:xfrm>
            <a:off x="2209800" y="4396859"/>
            <a:ext cx="1046967" cy="109249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 userDrawn="1"/>
        </p:nvSpPr>
        <p:spPr>
          <a:xfrm>
            <a:off x="3956361" y="3801989"/>
            <a:ext cx="517102" cy="5027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 userDrawn="1"/>
        </p:nvSpPr>
        <p:spPr>
          <a:xfrm>
            <a:off x="1991638" y="5561529"/>
            <a:ext cx="379540" cy="3811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5" name="群組 14"/>
          <p:cNvGrpSpPr/>
          <p:nvPr userDrawn="1"/>
        </p:nvGrpSpPr>
        <p:grpSpPr>
          <a:xfrm>
            <a:off x="343228" y="2142741"/>
            <a:ext cx="694151" cy="721493"/>
            <a:chOff x="343228" y="2142741"/>
            <a:chExt cx="694151" cy="721493"/>
          </a:xfrm>
        </p:grpSpPr>
        <p:sp>
          <p:nvSpPr>
            <p:cNvPr id="13" name="橢圓 12"/>
            <p:cNvSpPr/>
            <p:nvPr userDrawn="1"/>
          </p:nvSpPr>
          <p:spPr>
            <a:xfrm>
              <a:off x="343228" y="2142741"/>
              <a:ext cx="694151" cy="7214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 userDrawn="1"/>
          </p:nvSpPr>
          <p:spPr>
            <a:xfrm>
              <a:off x="425885" y="2229632"/>
              <a:ext cx="525080" cy="5452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73573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9E8E-C0F9-4E10-8CA0-F10D5C64E2F0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49399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31DD-2304-4C67-B656-5E6DEB56C58D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94248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9" name="群組 8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10" name="橢圓 9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4504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6730" y="1429815"/>
            <a:ext cx="10515600" cy="4351338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031B-98B3-41E2-9566-88F6AA326E78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65552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3F9C-B838-45D5-BFF7-AE6065E2F475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10" name="群組 9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11" name="橢圓 10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橢圓 11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510923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9" name="矩形 8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11" name="群組 10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12" name="橢圓 11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橢圓 12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672BB-3A39-40EE-BCCA-88E698288732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42477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08E5-91F8-447C-88C9-651C24F8DD7F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群組 9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13" name="群組 12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14" name="橢圓 13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橢圓 14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00996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9" name="群組 8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10" name="橢圓 9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橢圓 10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77F5-FE58-4DD1-B228-0049D078311B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046687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6AE2-D3B5-4E40-82B3-9067296A06D8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群組 4"/>
          <p:cNvGrpSpPr/>
          <p:nvPr userDrawn="1"/>
        </p:nvGrpSpPr>
        <p:grpSpPr>
          <a:xfrm>
            <a:off x="0" y="0"/>
            <a:ext cx="12192000" cy="1429815"/>
            <a:chOff x="0" y="0"/>
            <a:chExt cx="12192000" cy="1429815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0"/>
              <a:ext cx="12192000" cy="98955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07273" y="625997"/>
              <a:ext cx="770114" cy="803818"/>
            </a:xfrm>
            <a:prstGeom prst="ellipse">
              <a:avLst/>
            </a:prstGeom>
            <a:ln w="3175" cap="rnd">
              <a:noFill/>
              <a:prstDash val="soli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8" name="群組 7"/>
            <p:cNvGrpSpPr/>
            <p:nvPr userDrawn="1"/>
          </p:nvGrpSpPr>
          <p:grpSpPr>
            <a:xfrm>
              <a:off x="11599101" y="435868"/>
              <a:ext cx="502737" cy="528636"/>
              <a:chOff x="343228" y="2142741"/>
              <a:chExt cx="694151" cy="721493"/>
            </a:xfrm>
          </p:grpSpPr>
          <p:sp>
            <p:nvSpPr>
              <p:cNvPr id="9" name="橢圓 8"/>
              <p:cNvSpPr/>
              <p:nvPr userDrawn="1"/>
            </p:nvSpPr>
            <p:spPr>
              <a:xfrm>
                <a:off x="343228" y="2142741"/>
                <a:ext cx="694151" cy="72149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橢圓 9"/>
              <p:cNvSpPr/>
              <p:nvPr userDrawn="1"/>
            </p:nvSpPr>
            <p:spPr>
              <a:xfrm>
                <a:off x="425885" y="2229632"/>
                <a:ext cx="525080" cy="54520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951937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ADC0-EC23-4D67-BE36-C15D8747E7DA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2773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E62C-D29A-4EC6-B42F-C60B4B8785E6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83354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7E070-7F8E-45F0-BA27-1331A6FD877D}" type="datetime1">
              <a:rPr lang="zh-TW" altLang="en-US" smtClean="0"/>
              <a:t>2022/4/7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B56C-0F6F-4784-B86E-B0C308E405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97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028092" y="1673093"/>
            <a:ext cx="7560511" cy="185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9438" indent="-579438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algn="ctr">
              <a:lnSpc>
                <a:spcPts val="68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EPSON 正楷書体Ｍ"/>
              </a:rPr>
              <a:t>「平均地權條例」</a:t>
            </a:r>
            <a:endParaRPr lang="en-US" altLang="zh-TW" sz="5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EPSON 正楷書体Ｍ"/>
            </a:endParaRPr>
          </a:p>
          <a:p>
            <a:pPr algn="ctr">
              <a:lnSpc>
                <a:spcPts val="68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zh-TW" altLang="en-US" sz="5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EPSON 正楷書体Ｍ"/>
              </a:rPr>
              <a:t>部分條文修正說明</a:t>
            </a:r>
            <a:endParaRPr lang="zh-TW" alt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083" y="5756477"/>
            <a:ext cx="1979520" cy="746800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5EA09EDB-3B6A-4D75-BF34-7C808622A635}"/>
              </a:ext>
            </a:extLst>
          </p:cNvPr>
          <p:cNvSpPr txBox="1"/>
          <p:nvPr/>
        </p:nvSpPr>
        <p:spPr>
          <a:xfrm>
            <a:off x="9724766" y="170057"/>
            <a:ext cx="2582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3797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次會議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2286548-7421-4B26-8513-A78540466E49}"/>
              </a:ext>
            </a:extLst>
          </p:cNvPr>
          <p:cNvSpPr txBox="1"/>
          <p:nvPr/>
        </p:nvSpPr>
        <p:spPr>
          <a:xfrm>
            <a:off x="5782962" y="4027284"/>
            <a:ext cx="439900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報告機關 ：內政部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  告  人：王成機</a:t>
            </a:r>
            <a:endParaRPr lang="en-US" altLang="zh-T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報告日期 ：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34432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69656" y="6356350"/>
            <a:ext cx="2743200" cy="365125"/>
          </a:xfrm>
        </p:spPr>
        <p:txBody>
          <a:bodyPr/>
          <a:lstStyle/>
          <a:p>
            <a:fld id="{2A01B56C-0F6F-4784-B86E-B0C308E4059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891647" y="255420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>
                <a:solidFill>
                  <a:schemeClr val="bg1"/>
                </a:solidFill>
              </a:rPr>
              <a:t>修正重點彙整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893107"/>
              </p:ext>
            </p:extLst>
          </p:nvPr>
        </p:nvGraphicFramePr>
        <p:xfrm>
          <a:off x="929060" y="1396818"/>
          <a:ext cx="9996445" cy="4720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6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98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i="0" u="none" strike="noStrike" kern="12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修正重點</a:t>
                      </a: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527">
                <a:tc>
                  <a:txBody>
                    <a:bodyPr/>
                    <a:lstStyle/>
                    <a:p>
                      <a:pPr marL="209550" indent="-209550" algn="l" fontAlgn="ctr"/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限制預售屋、新建成屋契約讓與或轉售</a:t>
                      </a: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365">
                <a:tc>
                  <a:txBody>
                    <a:bodyPr/>
                    <a:lstStyle/>
                    <a:p>
                      <a:pPr marL="561975" marR="0" lvl="0" indent="-561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重罰不動產炒作行為</a:t>
                      </a:r>
                      <a:endParaRPr lang="en-US" altLang="zh-TW" sz="2800" b="1" u="none" strike="noStrike" kern="12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527">
                <a:tc>
                  <a:txBody>
                    <a:bodyPr/>
                    <a:lstStyle/>
                    <a:p>
                      <a:pPr marL="561975" marR="0" lvl="0" indent="-5619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建立檢舉獎金制度</a:t>
                      </a: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527">
                <a:tc>
                  <a:txBody>
                    <a:bodyPr/>
                    <a:lstStyle/>
                    <a:p>
                      <a:pPr marL="546100" marR="0" lvl="0" indent="-5461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私法人取得住宅用房屋許可制</a:t>
                      </a: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527">
                <a:tc>
                  <a:txBody>
                    <a:bodyPr/>
                    <a:lstStyle/>
                    <a:p>
                      <a:pPr marL="385763" marR="0" lvl="0" indent="-3857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en-US" altLang="zh-TW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5.</a:t>
                      </a:r>
                      <a:r>
                        <a:rPr lang="zh-TW" altLang="en-US" sz="28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預售屋解約要申報登錄</a:t>
                      </a:r>
                    </a:p>
                  </a:txBody>
                  <a:tcPr marL="7145" marR="7145" marT="9522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32">
            <a:extLst>
              <a:ext uri="{FF2B5EF4-FFF2-40B4-BE49-F238E27FC236}">
                <a16:creationId xmlns:a16="http://schemas.microsoft.com/office/drawing/2014/main" id="{D2B234D9-AF5E-4F52-A3F4-55C0DC8C2AEF}"/>
              </a:ext>
            </a:extLst>
          </p:cNvPr>
          <p:cNvSpPr/>
          <p:nvPr/>
        </p:nvSpPr>
        <p:spPr>
          <a:xfrm>
            <a:off x="1499773" y="1874971"/>
            <a:ext cx="10101332" cy="36896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lang="zh-TW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預售屋或新建成屋契約，買受人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原則上</a:t>
            </a:r>
            <a:r>
              <a:rPr lang="zh-TW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不得讓與或</a:t>
            </a:r>
            <a:r>
              <a:rPr lang="zh-TW" altLang="zh-T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轉售</a:t>
            </a:r>
            <a:r>
              <a:rPr lang="zh-TW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9075686" y="6356350"/>
            <a:ext cx="2743200" cy="365125"/>
          </a:xfrm>
        </p:spPr>
        <p:txBody>
          <a:bodyPr/>
          <a:lstStyle/>
          <a:p>
            <a:fld id="{2A01B56C-0F6F-4784-B86E-B0C308E4059C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664440" y="264472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/>
              <a:t>修正重點 </a:t>
            </a:r>
            <a:r>
              <a:rPr lang="en-US" altLang="zh-TW" sz="3600" b="1" dirty="0"/>
              <a:t>1</a:t>
            </a:r>
            <a:endParaRPr lang="zh-TW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3019976" y="164543"/>
            <a:ext cx="80329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限制預售屋、新建成屋契約讓與或轉售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C87AFC42-A0B6-4345-A822-ED9F7FB64963}"/>
              </a:ext>
            </a:extLst>
          </p:cNvPr>
          <p:cNvSpPr txBox="1"/>
          <p:nvPr/>
        </p:nvSpPr>
        <p:spPr>
          <a:xfrm>
            <a:off x="2177807" y="1161450"/>
            <a:ext cx="8875137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換約轉售牟利，哄抬價格、影響市場秩序及消費者權益</a:t>
            </a:r>
            <a:endParaRPr lang="en-US" altLang="zh-TW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B2677A83-5372-44E4-BA8F-A8F308178526}"/>
              </a:ext>
            </a:extLst>
          </p:cNvPr>
          <p:cNvSpPr/>
          <p:nvPr/>
        </p:nvSpPr>
        <p:spPr>
          <a:xfrm>
            <a:off x="964863" y="1071918"/>
            <a:ext cx="988123" cy="564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zh-TW" altLang="en-US" sz="1050" dirty="0"/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783058CD-4E1C-4553-B4A9-10E97417BC71}"/>
              </a:ext>
            </a:extLst>
          </p:cNvPr>
          <p:cNvSpPr txBox="1"/>
          <p:nvPr/>
        </p:nvSpPr>
        <p:spPr>
          <a:xfrm>
            <a:off x="964861" y="1093302"/>
            <a:ext cx="988125" cy="50013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zh-TW" altLang="en-US" sz="3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sz="32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向右箭號圖說文字 20"/>
          <p:cNvSpPr/>
          <p:nvPr/>
        </p:nvSpPr>
        <p:spPr>
          <a:xfrm>
            <a:off x="590895" y="2127789"/>
            <a:ext cx="908877" cy="1234440"/>
          </a:xfrm>
          <a:prstGeom prst="right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對策</a:t>
            </a: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823E57E1-1333-4079-8E9A-3ACC5E5CDF21}"/>
              </a:ext>
            </a:extLst>
          </p:cNvPr>
          <p:cNvGrpSpPr/>
          <p:nvPr/>
        </p:nvGrpSpPr>
        <p:grpSpPr>
          <a:xfrm>
            <a:off x="733690" y="992508"/>
            <a:ext cx="10446350" cy="774637"/>
            <a:chOff x="881743" y="1260743"/>
            <a:chExt cx="10446350" cy="900000"/>
          </a:xfrm>
        </p:grpSpPr>
        <p:sp>
          <p:nvSpPr>
            <p:cNvPr id="12" name="TextBox 29">
              <a:extLst>
                <a:ext uri="{FF2B5EF4-FFF2-40B4-BE49-F238E27FC236}">
                  <a16:creationId xmlns:a16="http://schemas.microsoft.com/office/drawing/2014/main" id="{1C4C35E1-2B3D-4B44-89D9-1461DD9F9CE4}"/>
                </a:ext>
              </a:extLst>
            </p:cNvPr>
            <p:cNvSpPr txBox="1"/>
            <p:nvPr/>
          </p:nvSpPr>
          <p:spPr>
            <a:xfrm>
              <a:off x="1047825" y="1511818"/>
              <a:ext cx="600000" cy="500137"/>
            </a:xfrm>
            <a:prstGeom prst="rect">
              <a:avLst/>
            </a:prstGeom>
          </p:spPr>
          <p:txBody>
            <a:bodyPr lIns="0" tIns="0" rIns="0" bIns="0" rtlCol="0" anchor="ctr">
              <a:spAutoFit/>
            </a:bodyPr>
            <a:lstStyle/>
            <a:p>
              <a:pPr algn="ctr">
                <a:lnSpc>
                  <a:spcPts val="3920"/>
                </a:lnSpc>
                <a:spcBef>
                  <a:spcPct val="0"/>
                </a:spcBef>
              </a:pPr>
              <a:endParaRPr 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8024E835-6704-4864-953D-B6153DEC5C95}"/>
                </a:ext>
              </a:extLst>
            </p:cNvPr>
            <p:cNvGrpSpPr/>
            <p:nvPr/>
          </p:nvGrpSpPr>
          <p:grpSpPr>
            <a:xfrm>
              <a:off x="881743" y="1260743"/>
              <a:ext cx="10446350" cy="900000"/>
              <a:chOff x="685800" y="5244682"/>
              <a:chExt cx="10446350" cy="900000"/>
            </a:xfrm>
          </p:grpSpPr>
          <p:sp>
            <p:nvSpPr>
              <p:cNvPr id="16" name="AutoShape 11">
                <a:extLst>
                  <a:ext uri="{FF2B5EF4-FFF2-40B4-BE49-F238E27FC236}">
                    <a16:creationId xmlns:a16="http://schemas.microsoft.com/office/drawing/2014/main" id="{BCE067BE-0DFF-4CD4-BDC0-B6CC83836638}"/>
                  </a:ext>
                </a:extLst>
              </p:cNvPr>
              <p:cNvSpPr/>
              <p:nvPr/>
            </p:nvSpPr>
            <p:spPr>
              <a:xfrm>
                <a:off x="692150" y="6074277"/>
                <a:ext cx="10440000" cy="7978"/>
              </a:xfrm>
              <a:prstGeom prst="rect">
                <a:avLst/>
              </a:prstGeom>
              <a:solidFill>
                <a:srgbClr val="191919"/>
              </a:solidFill>
            </p:spPr>
          </p:sp>
          <p:sp>
            <p:nvSpPr>
              <p:cNvPr id="17" name="AutoShape 13">
                <a:extLst>
                  <a:ext uri="{FF2B5EF4-FFF2-40B4-BE49-F238E27FC236}">
                    <a16:creationId xmlns:a16="http://schemas.microsoft.com/office/drawing/2014/main" id="{0BC7846C-56DC-445A-B8CE-4E2E1715CD83}"/>
                  </a:ext>
                </a:extLst>
              </p:cNvPr>
              <p:cNvSpPr/>
              <p:nvPr/>
            </p:nvSpPr>
            <p:spPr>
              <a:xfrm>
                <a:off x="685800" y="5244682"/>
                <a:ext cx="6350" cy="900000"/>
              </a:xfrm>
              <a:prstGeom prst="rect">
                <a:avLst/>
              </a:prstGeom>
              <a:solidFill>
                <a:srgbClr val="191919"/>
              </a:solidFill>
            </p:spPr>
          </p:sp>
        </p:grpSp>
      </p:grpSp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id="{91ACC912-91E7-46B8-9EBE-F91E7B1455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074604"/>
              </p:ext>
            </p:extLst>
          </p:nvPr>
        </p:nvGraphicFramePr>
        <p:xfrm>
          <a:off x="1695411" y="2333542"/>
          <a:ext cx="9710056" cy="325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五邊形 2">
            <a:extLst>
              <a:ext uri="{FF2B5EF4-FFF2-40B4-BE49-F238E27FC236}">
                <a16:creationId xmlns:a16="http://schemas.microsoft.com/office/drawing/2014/main" id="{19EBB593-F132-4F34-BE90-30B0587EB70E}"/>
              </a:ext>
            </a:extLst>
          </p:cNvPr>
          <p:cNvSpPr/>
          <p:nvPr/>
        </p:nvSpPr>
        <p:spPr>
          <a:xfrm>
            <a:off x="1556991" y="5585254"/>
            <a:ext cx="10416706" cy="1235676"/>
          </a:xfrm>
          <a:prstGeom prst="homePlat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得讓與或轉售之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特殊情形</a:t>
            </a: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：簽約後</a:t>
            </a:r>
            <a:r>
              <a:rPr lang="zh-TW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如其財產因故遭強制執行</a:t>
            </a: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配偶、近親因重大傷病須長期療養、非自願失業</a:t>
            </a: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重大變故，致無力繳款</a:t>
            </a:r>
            <a:r>
              <a:rPr lang="zh-TW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履約</a:t>
            </a:r>
            <a:r>
              <a:rPr lang="zh-TW" altLang="zh-TW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情形，並經直轄市、縣（市）主管機關核准者</a:t>
            </a:r>
            <a:endParaRPr lang="zh-TW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84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圓角矩形 32">
            <a:extLst>
              <a:ext uri="{FF2B5EF4-FFF2-40B4-BE49-F238E27FC236}">
                <a16:creationId xmlns:a16="http://schemas.microsoft.com/office/drawing/2014/main" id="{81CBC292-F5F5-46BD-8D7B-7919CBA0CBBB}"/>
              </a:ext>
            </a:extLst>
          </p:cNvPr>
          <p:cNvSpPr/>
          <p:nvPr/>
        </p:nvSpPr>
        <p:spPr>
          <a:xfrm>
            <a:off x="515689" y="1006097"/>
            <a:ext cx="8127999" cy="57175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矩形: 圓角 36">
            <a:extLst>
              <a:ext uri="{FF2B5EF4-FFF2-40B4-BE49-F238E27FC236}">
                <a16:creationId xmlns:a16="http://schemas.microsoft.com/office/drawing/2014/main" id="{B78557CE-4D86-49FE-8D38-9046BFE9CC65}"/>
              </a:ext>
            </a:extLst>
          </p:cNvPr>
          <p:cNvSpPr/>
          <p:nvPr/>
        </p:nvSpPr>
        <p:spPr>
          <a:xfrm>
            <a:off x="4812340" y="4165966"/>
            <a:ext cx="3734447" cy="20285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1705ACCD-77DF-43C0-BA54-4E41D34E9ACE}"/>
              </a:ext>
            </a:extLst>
          </p:cNvPr>
          <p:cNvSpPr/>
          <p:nvPr/>
        </p:nvSpPr>
        <p:spPr>
          <a:xfrm>
            <a:off x="4837754" y="1924014"/>
            <a:ext cx="3734447" cy="19558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732167" y="255588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/>
              <a:t>修正重點 </a:t>
            </a:r>
            <a:r>
              <a:rPr lang="en-US" altLang="zh-TW" sz="3600" b="1" dirty="0"/>
              <a:t>2</a:t>
            </a:r>
            <a:endParaRPr lang="zh-TW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3389717" y="175430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重罰不動產炒作行為</a:t>
            </a:r>
          </a:p>
        </p:txBody>
      </p:sp>
      <p:sp>
        <p:nvSpPr>
          <p:cNvPr id="22" name="圓角矩形 38">
            <a:extLst>
              <a:ext uri="{FF2B5EF4-FFF2-40B4-BE49-F238E27FC236}">
                <a16:creationId xmlns:a16="http://schemas.microsoft.com/office/drawing/2014/main" id="{253613AE-5A8A-45EF-8D71-D1D2CAE7DCF8}"/>
              </a:ext>
            </a:extLst>
          </p:cNvPr>
          <p:cNvSpPr/>
          <p:nvPr/>
        </p:nvSpPr>
        <p:spPr>
          <a:xfrm>
            <a:off x="8750749" y="2003691"/>
            <a:ext cx="3312500" cy="47199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違者，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按戶</a:t>
            </a:r>
            <a:r>
              <a:rPr lang="en-US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棟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、筆</a:t>
            </a:r>
            <a:r>
              <a:rPr lang="en-US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</a:t>
            </a:r>
            <a:r>
              <a:rPr lang="en-US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100-5,000</a:t>
            </a:r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罰鍰，並得限期改正</a:t>
            </a:r>
            <a:r>
              <a:rPr lang="zh-TW" altLang="en-US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；屆期未改正，按次處罰</a:t>
            </a:r>
            <a:r>
              <a:rPr lang="zh-TW" altLang="zh-TW" sz="2800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800" b="1" dirty="0">
              <a:solidFill>
                <a:srgbClr val="0000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箭號: 向右 37">
            <a:extLst>
              <a:ext uri="{FF2B5EF4-FFF2-40B4-BE49-F238E27FC236}">
                <a16:creationId xmlns:a16="http://schemas.microsoft.com/office/drawing/2014/main" id="{01DBC179-1504-448D-9865-D8153BA1AD64}"/>
              </a:ext>
            </a:extLst>
          </p:cNvPr>
          <p:cNvSpPr/>
          <p:nvPr/>
        </p:nvSpPr>
        <p:spPr>
          <a:xfrm rot="5400000">
            <a:off x="9014262" y="511208"/>
            <a:ext cx="1172815" cy="2252940"/>
          </a:xfrm>
          <a:prstGeom prst="bentArrow">
            <a:avLst>
              <a:gd name="adj1" fmla="val 41866"/>
              <a:gd name="adj2" fmla="val 41024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5BDC14E-6873-4CFF-A28B-3ABDAB4B0DA9}"/>
              </a:ext>
            </a:extLst>
          </p:cNvPr>
          <p:cNvSpPr/>
          <p:nvPr/>
        </p:nvSpPr>
        <p:spPr>
          <a:xfrm>
            <a:off x="8750749" y="1078757"/>
            <a:ext cx="1404970" cy="461665"/>
          </a:xfrm>
          <a:prstGeom prst="bentArrow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Questrial"/>
                <a:sym typeface="Questrial"/>
              </a:rPr>
              <a:t>行政罰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320049" y="6453087"/>
            <a:ext cx="2743200" cy="365125"/>
          </a:xfrm>
        </p:spPr>
        <p:txBody>
          <a:bodyPr/>
          <a:lstStyle/>
          <a:p>
            <a:fld id="{2A01B56C-0F6F-4784-B86E-B0C308E4059C}" type="slidenum">
              <a:rPr lang="zh-TW" altLang="en-US" smtClean="0"/>
              <a:t>4</a:t>
            </a:fld>
            <a:endParaRPr lang="zh-TW" altLang="en-US" dirty="0"/>
          </a:p>
        </p:txBody>
      </p:sp>
      <p:graphicFrame>
        <p:nvGraphicFramePr>
          <p:cNvPr id="6" name="資料庫圖表 5">
            <a:extLst>
              <a:ext uri="{FF2B5EF4-FFF2-40B4-BE49-F238E27FC236}">
                <a16:creationId xmlns:a16="http://schemas.microsoft.com/office/drawing/2014/main" id="{679B3315-9EE0-4A37-B9DE-00CD5196B7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0573675"/>
              </p:ext>
            </p:extLst>
          </p:nvPr>
        </p:nvGraphicFramePr>
        <p:xfrm>
          <a:off x="703685" y="1690462"/>
          <a:ext cx="7752009" cy="484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矩形: 圓角 2">
            <a:extLst>
              <a:ext uri="{FF2B5EF4-FFF2-40B4-BE49-F238E27FC236}">
                <a16:creationId xmlns:a16="http://schemas.microsoft.com/office/drawing/2014/main" id="{394027E8-BD72-4348-A994-F4F34066B590}"/>
              </a:ext>
            </a:extLst>
          </p:cNvPr>
          <p:cNvSpPr/>
          <p:nvPr/>
        </p:nvSpPr>
        <p:spPr>
          <a:xfrm>
            <a:off x="555481" y="4057239"/>
            <a:ext cx="4120640" cy="20847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6B950708-1A65-4903-A886-83C22F2C88AE}"/>
              </a:ext>
            </a:extLst>
          </p:cNvPr>
          <p:cNvSpPr/>
          <p:nvPr/>
        </p:nvSpPr>
        <p:spPr>
          <a:xfrm>
            <a:off x="615226" y="1890475"/>
            <a:ext cx="4078943" cy="19558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C9E0C772-9696-4241-A46D-BD9555867ED1}"/>
              </a:ext>
            </a:extLst>
          </p:cNvPr>
          <p:cNvSpPr txBox="1"/>
          <p:nvPr/>
        </p:nvSpPr>
        <p:spPr>
          <a:xfrm>
            <a:off x="2006605" y="4332892"/>
            <a:ext cx="2160000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網路群組銷售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揪團炒房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C6EDADD-D643-42DF-BEF7-4ADDF8A3EF8D}"/>
              </a:ext>
            </a:extLst>
          </p:cNvPr>
          <p:cNvSpPr txBox="1"/>
          <p:nvPr/>
        </p:nvSpPr>
        <p:spPr>
          <a:xfrm>
            <a:off x="1904274" y="2083321"/>
            <a:ext cx="2438287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閉門銷售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潛銷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分期銷售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飢餓行銷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pic>
        <p:nvPicPr>
          <p:cNvPr id="18" name="Picture 12" descr="演讲的3D小人模板下载(图片ID:524276)_-卡通动漫-PSD分层素材-PSD素材_ 素材宝scbao.com">
            <a:extLst>
              <a:ext uri="{FF2B5EF4-FFF2-40B4-BE49-F238E27FC236}">
                <a16:creationId xmlns:a16="http://schemas.microsoft.com/office/drawing/2014/main" id="{DECB4729-3578-4FDC-8652-0C3684994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11" y="2945595"/>
            <a:ext cx="937390" cy="82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A60B030A-44CB-4CE0-B236-DD49229BF7B7}"/>
              </a:ext>
            </a:extLst>
          </p:cNvPr>
          <p:cNvSpPr txBox="1"/>
          <p:nvPr/>
        </p:nvSpPr>
        <p:spPr>
          <a:xfrm>
            <a:off x="4087781" y="1218834"/>
            <a:ext cx="1758991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炒作行為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EEEF88B-3D41-4DE9-BE0C-5BCD6A1FCCC0}"/>
              </a:ext>
            </a:extLst>
          </p:cNvPr>
          <p:cNvSpPr txBox="1"/>
          <p:nvPr/>
        </p:nvSpPr>
        <p:spPr>
          <a:xfrm>
            <a:off x="1898723" y="3049520"/>
            <a:ext cx="2438286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散佈不實銷售價格、銷售量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A192C1E-8A18-4179-ABA5-A25B7396174B}"/>
              </a:ext>
            </a:extLst>
          </p:cNvPr>
          <p:cNvSpPr txBox="1"/>
          <p:nvPr/>
        </p:nvSpPr>
        <p:spPr>
          <a:xfrm>
            <a:off x="2006605" y="5285652"/>
            <a:ext cx="2160000" cy="67710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加價換約轉售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" name="Picture 10" descr="3d 小人你的客戶照片檔及更多木偶照片- iStock">
            <a:extLst>
              <a:ext uri="{FF2B5EF4-FFF2-40B4-BE49-F238E27FC236}">
                <a16:creationId xmlns:a16="http://schemas.microsoft.com/office/drawing/2014/main" id="{066C4166-6871-4568-8D01-F5A455CD5A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3"/>
          <a:stretch/>
        </p:blipFill>
        <p:spPr bwMode="auto">
          <a:xfrm>
            <a:off x="875667" y="2070785"/>
            <a:ext cx="966134" cy="8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圖片 24">
            <a:extLst>
              <a:ext uri="{FF2B5EF4-FFF2-40B4-BE49-F238E27FC236}">
                <a16:creationId xmlns:a16="http://schemas.microsoft.com/office/drawing/2014/main" id="{61362865-F07E-4AAD-9291-9CC371478F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4758" y="5261316"/>
            <a:ext cx="814957" cy="814957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1C6AD17D-28C4-4802-84BC-E24B86745A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780" y="4183997"/>
            <a:ext cx="950638" cy="950638"/>
          </a:xfrm>
          <a:prstGeom prst="rect">
            <a:avLst/>
          </a:prstGeom>
        </p:spPr>
      </p:pic>
      <p:sp>
        <p:nvSpPr>
          <p:cNvPr id="29" name="圓角矩形 8">
            <a:extLst>
              <a:ext uri="{FF2B5EF4-FFF2-40B4-BE49-F238E27FC236}">
                <a16:creationId xmlns:a16="http://schemas.microsoft.com/office/drawing/2014/main" id="{81992C8C-D346-4D9C-9A98-4B0969A9A52A}"/>
              </a:ext>
            </a:extLst>
          </p:cNvPr>
          <p:cNvSpPr/>
          <p:nvPr/>
        </p:nvSpPr>
        <p:spPr>
          <a:xfrm>
            <a:off x="5019829" y="2070785"/>
            <a:ext cx="3404849" cy="826761"/>
          </a:xfrm>
          <a:prstGeom prst="roundRect">
            <a:avLst/>
          </a:prstGeom>
          <a:solidFill>
            <a:srgbClr val="FED6D7"/>
          </a:solidFill>
          <a:ln>
            <a:solidFill>
              <a:srgbClr val="F4C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營造完</a:t>
            </a:r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</a:t>
            </a:r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銷假象，趁機哄抬價格。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圓角矩形 8">
            <a:extLst>
              <a:ext uri="{FF2B5EF4-FFF2-40B4-BE49-F238E27FC236}">
                <a16:creationId xmlns:a16="http://schemas.microsoft.com/office/drawing/2014/main" id="{4E1D3BA3-C224-4DDF-B5C5-4128980EFBDA}"/>
              </a:ext>
            </a:extLst>
          </p:cNvPr>
          <p:cNvSpPr/>
          <p:nvPr/>
        </p:nvSpPr>
        <p:spPr>
          <a:xfrm>
            <a:off x="5009318" y="2959984"/>
            <a:ext cx="3404849" cy="826761"/>
          </a:xfrm>
          <a:prstGeom prst="roundRect">
            <a:avLst/>
          </a:prstGeom>
          <a:solidFill>
            <a:srgbClr val="FED6D7"/>
          </a:solidFill>
          <a:ln>
            <a:solidFill>
              <a:srgbClr val="F4C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引發房價上漲恐慌及搶購潮。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圓角矩形 8">
            <a:extLst>
              <a:ext uri="{FF2B5EF4-FFF2-40B4-BE49-F238E27FC236}">
                <a16:creationId xmlns:a16="http://schemas.microsoft.com/office/drawing/2014/main" id="{695DCDEC-43F8-4A57-8C76-B9D3AD5C1EAF}"/>
              </a:ext>
            </a:extLst>
          </p:cNvPr>
          <p:cNvSpPr/>
          <p:nvPr/>
        </p:nvSpPr>
        <p:spPr>
          <a:xfrm>
            <a:off x="4992653" y="4308288"/>
            <a:ext cx="3404849" cy="826761"/>
          </a:xfrm>
          <a:prstGeom prst="roundRect">
            <a:avLst/>
          </a:prstGeom>
          <a:solidFill>
            <a:srgbClr val="FED6D7"/>
          </a:solidFill>
          <a:ln>
            <a:solidFill>
              <a:srgbClr val="F4C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投機壟斷、影響市場秩序及自住者購屋機會。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圓角矩形 8">
            <a:extLst>
              <a:ext uri="{FF2B5EF4-FFF2-40B4-BE49-F238E27FC236}">
                <a16:creationId xmlns:a16="http://schemas.microsoft.com/office/drawing/2014/main" id="{ABFC87C1-9A87-466E-B13A-67820FFD5990}"/>
              </a:ext>
            </a:extLst>
          </p:cNvPr>
          <p:cNvSpPr/>
          <p:nvPr/>
        </p:nvSpPr>
        <p:spPr>
          <a:xfrm>
            <a:off x="4977786" y="5227319"/>
            <a:ext cx="3404849" cy="826761"/>
          </a:xfrm>
          <a:prstGeom prst="roundRect">
            <a:avLst/>
          </a:prstGeom>
          <a:solidFill>
            <a:srgbClr val="FED6D7"/>
          </a:solidFill>
          <a:ln>
            <a:solidFill>
              <a:srgbClr val="F4C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r>
              <a:rPr lang="zh-TW" altLang="en-US" sz="2000" b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哄抬牟利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，墊高房價。</a:t>
            </a:r>
          </a:p>
          <a:p>
            <a:pPr marL="342900" indent="-342900">
              <a:lnSpc>
                <a:spcPts val="2900"/>
              </a:lnSpc>
              <a:buFont typeface="Wingdings" panose="05000000000000000000" pitchFamily="2" charset="2"/>
              <a:buChar char="u"/>
            </a:pPr>
            <a:endParaRPr lang="en-US" altLang="zh-TW" sz="2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8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94959" y="6356350"/>
            <a:ext cx="2743200" cy="365125"/>
          </a:xfrm>
        </p:spPr>
        <p:txBody>
          <a:bodyPr/>
          <a:lstStyle/>
          <a:p>
            <a:fld id="{2A01B56C-0F6F-4784-B86E-B0C308E4059C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891647" y="255420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/>
              <a:t>修正重點 </a:t>
            </a:r>
            <a:r>
              <a:rPr lang="en-US" altLang="zh-TW" sz="3600" b="1" dirty="0"/>
              <a:t>3</a:t>
            </a:r>
            <a:endParaRPr lang="zh-TW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3517710" y="151744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5763" lvl="0" indent="-385763" fontAlgn="ctr">
              <a:defRPr/>
            </a:pPr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建立檢舉獎金制度</a:t>
            </a:r>
          </a:p>
        </p:txBody>
      </p:sp>
      <p:grpSp>
        <p:nvGrpSpPr>
          <p:cNvPr id="15" name="群組 14"/>
          <p:cNvGrpSpPr/>
          <p:nvPr/>
        </p:nvGrpSpPr>
        <p:grpSpPr>
          <a:xfrm>
            <a:off x="3155908" y="2149037"/>
            <a:ext cx="7054891" cy="4233201"/>
            <a:chOff x="824152" y="1464567"/>
            <a:chExt cx="7504421" cy="5144292"/>
          </a:xfrm>
        </p:grpSpPr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23821" y="4291332"/>
              <a:ext cx="2725825" cy="1730326"/>
            </a:xfrm>
            <a:prstGeom prst="rect">
              <a:avLst/>
            </a:prstGeom>
          </p:spPr>
        </p:pic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8462" y="1464567"/>
              <a:ext cx="1446615" cy="2011013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50896" y="4291332"/>
              <a:ext cx="1304567" cy="1730326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824152" y="5990509"/>
              <a:ext cx="3492299" cy="618350"/>
            </a:xfrm>
            <a:prstGeom prst="round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違規或炒作業者、人員</a:t>
              </a: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982948" y="5990509"/>
              <a:ext cx="2290789" cy="618350"/>
            </a:xfrm>
            <a:prstGeom prst="round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地方主管機關</a:t>
              </a: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188452" y="3364235"/>
              <a:ext cx="1333331" cy="496569"/>
            </a:xfrm>
            <a:prstGeom prst="round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檢舉者</a:t>
              </a:r>
            </a:p>
          </p:txBody>
        </p:sp>
        <p:sp>
          <p:nvSpPr>
            <p:cNvPr id="7" name="向右箭號 6"/>
            <p:cNvSpPr/>
            <p:nvPr/>
          </p:nvSpPr>
          <p:spPr>
            <a:xfrm rot="18536745">
              <a:off x="3191398" y="3387198"/>
              <a:ext cx="1092821" cy="4258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2489780" y="3297405"/>
              <a:ext cx="1081914" cy="6054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出現</a:t>
              </a:r>
            </a:p>
          </p:txBody>
        </p:sp>
        <p:sp>
          <p:nvSpPr>
            <p:cNvPr id="23" name="向右箭號 22"/>
            <p:cNvSpPr/>
            <p:nvPr/>
          </p:nvSpPr>
          <p:spPr>
            <a:xfrm rot="3364724">
              <a:off x="5433431" y="3454476"/>
              <a:ext cx="1092821" cy="4258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3830290" y="3985397"/>
              <a:ext cx="2065271" cy="486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檢具事證檢舉</a:t>
              </a:r>
            </a:p>
          </p:txBody>
        </p:sp>
        <p:sp>
          <p:nvSpPr>
            <p:cNvPr id="25" name="向右箭號 24"/>
            <p:cNvSpPr/>
            <p:nvPr/>
          </p:nvSpPr>
          <p:spPr>
            <a:xfrm rot="10800000">
              <a:off x="4428989" y="4983063"/>
              <a:ext cx="1092820" cy="4258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3982977" y="5439026"/>
              <a:ext cx="1991086" cy="6054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稽查、裁罰</a:t>
              </a:r>
            </a:p>
          </p:txBody>
        </p:sp>
        <p:sp>
          <p:nvSpPr>
            <p:cNvPr id="27" name="向右箭號 26"/>
            <p:cNvSpPr/>
            <p:nvPr/>
          </p:nvSpPr>
          <p:spPr>
            <a:xfrm rot="14131531">
              <a:off x="5912063" y="3186234"/>
              <a:ext cx="1092821" cy="42588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640545" y="3215343"/>
              <a:ext cx="1688028" cy="6054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核發獎金</a:t>
              </a:r>
            </a:p>
          </p:txBody>
        </p:sp>
      </p:grpSp>
      <p:sp>
        <p:nvSpPr>
          <p:cNvPr id="29" name="文字方塊 28"/>
          <p:cNvSpPr txBox="1"/>
          <p:nvPr/>
        </p:nvSpPr>
        <p:spPr>
          <a:xfrm>
            <a:off x="1659418" y="2111578"/>
            <a:ext cx="2217529" cy="2009061"/>
          </a:xfrm>
          <a:prstGeom prst="round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建立銷售、買賣或實價登錄</a:t>
            </a:r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違規檢舉制度</a:t>
            </a: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E6B6FBB8-84C5-4FEB-AE27-E0F240FCF55F}"/>
              </a:ext>
            </a:extLst>
          </p:cNvPr>
          <p:cNvGrpSpPr/>
          <p:nvPr/>
        </p:nvGrpSpPr>
        <p:grpSpPr>
          <a:xfrm>
            <a:off x="733690" y="1027093"/>
            <a:ext cx="10446350" cy="900000"/>
            <a:chOff x="827978" y="4885113"/>
            <a:chExt cx="10446350" cy="900000"/>
          </a:xfrm>
        </p:grpSpPr>
        <p:sp>
          <p:nvSpPr>
            <p:cNvPr id="34" name="TextBox 30">
              <a:extLst>
                <a:ext uri="{FF2B5EF4-FFF2-40B4-BE49-F238E27FC236}">
                  <a16:creationId xmlns:a16="http://schemas.microsoft.com/office/drawing/2014/main" id="{9479FB22-2A50-4668-8676-3758E9158C14}"/>
                </a:ext>
              </a:extLst>
            </p:cNvPr>
            <p:cNvSpPr txBox="1"/>
            <p:nvPr/>
          </p:nvSpPr>
          <p:spPr>
            <a:xfrm>
              <a:off x="1082101" y="5133270"/>
              <a:ext cx="600000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20"/>
                </a:lnSpc>
                <a:spcBef>
                  <a:spcPct val="0"/>
                </a:spcBef>
              </a:pPr>
              <a:r>
                <a:rPr lang="en-US" altLang="zh-TW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id="{823E57E1-1333-4079-8E9A-3ACC5E5CDF21}"/>
                </a:ext>
              </a:extLst>
            </p:cNvPr>
            <p:cNvGrpSpPr/>
            <p:nvPr/>
          </p:nvGrpSpPr>
          <p:grpSpPr>
            <a:xfrm>
              <a:off x="827978" y="4885113"/>
              <a:ext cx="10446350" cy="900000"/>
              <a:chOff x="881743" y="1260743"/>
              <a:chExt cx="10446350" cy="900000"/>
            </a:xfrm>
          </p:grpSpPr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1C4C35E1-2B3D-4B44-89D9-1461DD9F9CE4}"/>
                  </a:ext>
                </a:extLst>
              </p:cNvPr>
              <p:cNvSpPr txBox="1"/>
              <p:nvPr/>
            </p:nvSpPr>
            <p:spPr>
              <a:xfrm>
                <a:off x="1047825" y="1511818"/>
                <a:ext cx="600000" cy="500137"/>
              </a:xfrm>
              <a:prstGeom prst="rect">
                <a:avLst/>
              </a:prstGeom>
            </p:spPr>
            <p:txBody>
              <a:bodyPr lIns="0" tIns="0" rIns="0" bIns="0" rtlCol="0" anchor="ctr">
                <a:spAutoFit/>
              </a:bodyPr>
              <a:lstStyle/>
              <a:p>
                <a:pPr algn="ctr">
                  <a:lnSpc>
                    <a:spcPts val="3920"/>
                  </a:lnSpc>
                  <a:spcBef>
                    <a:spcPct val="0"/>
                  </a:spcBef>
                </a:pPr>
                <a:endParaRPr lang="en-US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37" name="群組 36">
                <a:extLst>
                  <a:ext uri="{FF2B5EF4-FFF2-40B4-BE49-F238E27FC236}">
                    <a16:creationId xmlns:a16="http://schemas.microsoft.com/office/drawing/2014/main" id="{8024E835-6704-4864-953D-B6153DEC5C95}"/>
                  </a:ext>
                </a:extLst>
              </p:cNvPr>
              <p:cNvGrpSpPr/>
              <p:nvPr/>
            </p:nvGrpSpPr>
            <p:grpSpPr>
              <a:xfrm>
                <a:off x="881743" y="1260743"/>
                <a:ext cx="10446350" cy="900000"/>
                <a:chOff x="685800" y="5244682"/>
                <a:chExt cx="10446350" cy="900000"/>
              </a:xfrm>
            </p:grpSpPr>
            <p:sp>
              <p:nvSpPr>
                <p:cNvPr id="38" name="AutoShape 11">
                  <a:extLst>
                    <a:ext uri="{FF2B5EF4-FFF2-40B4-BE49-F238E27FC236}">
                      <a16:creationId xmlns:a16="http://schemas.microsoft.com/office/drawing/2014/main" id="{BCE067BE-0DFF-4CD4-BDC0-B6CC83836638}"/>
                    </a:ext>
                  </a:extLst>
                </p:cNvPr>
                <p:cNvSpPr/>
                <p:nvPr/>
              </p:nvSpPr>
              <p:spPr>
                <a:xfrm>
                  <a:off x="692150" y="6129230"/>
                  <a:ext cx="10440000" cy="7978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  <p:sp>
              <p:nvSpPr>
                <p:cNvPr id="39" name="AutoShape 13">
                  <a:extLst>
                    <a:ext uri="{FF2B5EF4-FFF2-40B4-BE49-F238E27FC236}">
                      <a16:creationId xmlns:a16="http://schemas.microsoft.com/office/drawing/2014/main" id="{0BC7846C-56DC-445A-B8CE-4E2E1715CD83}"/>
                    </a:ext>
                  </a:extLst>
                </p:cNvPr>
                <p:cNvSpPr/>
                <p:nvPr/>
              </p:nvSpPr>
              <p:spPr>
                <a:xfrm>
                  <a:off x="685800" y="5244682"/>
                  <a:ext cx="6350" cy="900000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</p:grpSp>
        </p:grpSp>
      </p:grpSp>
      <p:sp>
        <p:nvSpPr>
          <p:cNvPr id="40" name="TextBox 19">
            <a:extLst>
              <a:ext uri="{FF2B5EF4-FFF2-40B4-BE49-F238E27FC236}">
                <a16:creationId xmlns:a16="http://schemas.microsoft.com/office/drawing/2014/main" id="{C87AFC42-A0B6-4345-A822-ED9F7FB64963}"/>
              </a:ext>
            </a:extLst>
          </p:cNvPr>
          <p:cNvSpPr txBox="1"/>
          <p:nvPr/>
        </p:nvSpPr>
        <p:spPr>
          <a:xfrm>
            <a:off x="2712719" y="1200041"/>
            <a:ext cx="836841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交易量數量龐大及揪團炒作，稽查不易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41" name="AutoShape 6">
            <a:extLst>
              <a:ext uri="{FF2B5EF4-FFF2-40B4-BE49-F238E27FC236}">
                <a16:creationId xmlns:a16="http://schemas.microsoft.com/office/drawing/2014/main" id="{B2677A83-5372-44E4-BA8F-A8F308178526}"/>
              </a:ext>
            </a:extLst>
          </p:cNvPr>
          <p:cNvSpPr/>
          <p:nvPr/>
        </p:nvSpPr>
        <p:spPr>
          <a:xfrm>
            <a:off x="964863" y="1087159"/>
            <a:ext cx="1214458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zh-TW" altLang="en-US" sz="1200" dirty="0"/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783058CD-4E1C-4553-B4A9-10E97417BC71}"/>
              </a:ext>
            </a:extLst>
          </p:cNvPr>
          <p:cNvSpPr txBox="1"/>
          <p:nvPr/>
        </p:nvSpPr>
        <p:spPr>
          <a:xfrm>
            <a:off x="964861" y="1266443"/>
            <a:ext cx="1214459" cy="50013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zh-TW" alt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sz="40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向右箭號圖說文字 42"/>
          <p:cNvSpPr/>
          <p:nvPr/>
        </p:nvSpPr>
        <p:spPr>
          <a:xfrm>
            <a:off x="775239" y="2150870"/>
            <a:ext cx="908877" cy="1234440"/>
          </a:xfrm>
          <a:prstGeom prst="right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對策</a:t>
            </a:r>
          </a:p>
        </p:txBody>
      </p:sp>
    </p:spTree>
    <p:extLst>
      <p:ext uri="{BB962C8B-B14F-4D97-AF65-F5344CB8AC3E}">
        <p14:creationId xmlns:p14="http://schemas.microsoft.com/office/powerpoint/2010/main" val="21938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891647" y="255420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/>
              <a:t>修正重點 </a:t>
            </a:r>
            <a:r>
              <a:rPr lang="en-US" altLang="zh-TW" sz="3600" b="1" dirty="0"/>
              <a:t>4</a:t>
            </a:r>
            <a:endParaRPr lang="zh-TW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3528406" y="163877"/>
            <a:ext cx="6186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私法人取得住宅用房屋許可制</a:t>
            </a:r>
          </a:p>
        </p:txBody>
      </p:sp>
      <p:grpSp>
        <p:nvGrpSpPr>
          <p:cNvPr id="34" name="群組 33">
            <a:extLst>
              <a:ext uri="{FF2B5EF4-FFF2-40B4-BE49-F238E27FC236}">
                <a16:creationId xmlns:a16="http://schemas.microsoft.com/office/drawing/2014/main" id="{E6B6FBB8-84C5-4FEB-AE27-E0F240FCF55F}"/>
              </a:ext>
            </a:extLst>
          </p:cNvPr>
          <p:cNvGrpSpPr/>
          <p:nvPr/>
        </p:nvGrpSpPr>
        <p:grpSpPr>
          <a:xfrm>
            <a:off x="733690" y="1027093"/>
            <a:ext cx="10446350" cy="900000"/>
            <a:chOff x="827978" y="4885113"/>
            <a:chExt cx="10446350" cy="900000"/>
          </a:xfrm>
        </p:grpSpPr>
        <p:sp>
          <p:nvSpPr>
            <p:cNvPr id="35" name="TextBox 30">
              <a:extLst>
                <a:ext uri="{FF2B5EF4-FFF2-40B4-BE49-F238E27FC236}">
                  <a16:creationId xmlns:a16="http://schemas.microsoft.com/office/drawing/2014/main" id="{9479FB22-2A50-4668-8676-3758E9158C14}"/>
                </a:ext>
              </a:extLst>
            </p:cNvPr>
            <p:cNvSpPr txBox="1"/>
            <p:nvPr/>
          </p:nvSpPr>
          <p:spPr>
            <a:xfrm>
              <a:off x="1082101" y="5133270"/>
              <a:ext cx="600000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20"/>
                </a:lnSpc>
                <a:spcBef>
                  <a:spcPct val="0"/>
                </a:spcBef>
              </a:pPr>
              <a:r>
                <a:rPr lang="en-US" altLang="zh-TW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823E57E1-1333-4079-8E9A-3ACC5E5CDF21}"/>
                </a:ext>
              </a:extLst>
            </p:cNvPr>
            <p:cNvGrpSpPr/>
            <p:nvPr/>
          </p:nvGrpSpPr>
          <p:grpSpPr>
            <a:xfrm>
              <a:off x="827978" y="4885113"/>
              <a:ext cx="10446350" cy="900000"/>
              <a:chOff x="881743" y="1260743"/>
              <a:chExt cx="10446350" cy="900000"/>
            </a:xfrm>
          </p:grpSpPr>
          <p:sp>
            <p:nvSpPr>
              <p:cNvPr id="37" name="TextBox 29">
                <a:extLst>
                  <a:ext uri="{FF2B5EF4-FFF2-40B4-BE49-F238E27FC236}">
                    <a16:creationId xmlns:a16="http://schemas.microsoft.com/office/drawing/2014/main" id="{1C4C35E1-2B3D-4B44-89D9-1461DD9F9CE4}"/>
                  </a:ext>
                </a:extLst>
              </p:cNvPr>
              <p:cNvSpPr txBox="1"/>
              <p:nvPr/>
            </p:nvSpPr>
            <p:spPr>
              <a:xfrm>
                <a:off x="1047825" y="1511818"/>
                <a:ext cx="600000" cy="500137"/>
              </a:xfrm>
              <a:prstGeom prst="rect">
                <a:avLst/>
              </a:prstGeom>
            </p:spPr>
            <p:txBody>
              <a:bodyPr lIns="0" tIns="0" rIns="0" bIns="0" rtlCol="0" anchor="ctr">
                <a:spAutoFit/>
              </a:bodyPr>
              <a:lstStyle/>
              <a:p>
                <a:pPr algn="ctr">
                  <a:lnSpc>
                    <a:spcPts val="3920"/>
                  </a:lnSpc>
                  <a:spcBef>
                    <a:spcPct val="0"/>
                  </a:spcBef>
                </a:pPr>
                <a:endParaRPr lang="en-US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38" name="群組 37">
                <a:extLst>
                  <a:ext uri="{FF2B5EF4-FFF2-40B4-BE49-F238E27FC236}">
                    <a16:creationId xmlns:a16="http://schemas.microsoft.com/office/drawing/2014/main" id="{8024E835-6704-4864-953D-B6153DEC5C95}"/>
                  </a:ext>
                </a:extLst>
              </p:cNvPr>
              <p:cNvGrpSpPr/>
              <p:nvPr/>
            </p:nvGrpSpPr>
            <p:grpSpPr>
              <a:xfrm>
                <a:off x="881743" y="1260743"/>
                <a:ext cx="10446350" cy="900000"/>
                <a:chOff x="685800" y="5244682"/>
                <a:chExt cx="10446350" cy="900000"/>
              </a:xfrm>
            </p:grpSpPr>
            <p:sp>
              <p:nvSpPr>
                <p:cNvPr id="39" name="AutoShape 11">
                  <a:extLst>
                    <a:ext uri="{FF2B5EF4-FFF2-40B4-BE49-F238E27FC236}">
                      <a16:creationId xmlns:a16="http://schemas.microsoft.com/office/drawing/2014/main" id="{BCE067BE-0DFF-4CD4-BDC0-B6CC83836638}"/>
                    </a:ext>
                  </a:extLst>
                </p:cNvPr>
                <p:cNvSpPr/>
                <p:nvPr/>
              </p:nvSpPr>
              <p:spPr>
                <a:xfrm>
                  <a:off x="692150" y="6129230"/>
                  <a:ext cx="10440000" cy="7978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  <p:sp>
              <p:nvSpPr>
                <p:cNvPr id="40" name="AutoShape 13">
                  <a:extLst>
                    <a:ext uri="{FF2B5EF4-FFF2-40B4-BE49-F238E27FC236}">
                      <a16:creationId xmlns:a16="http://schemas.microsoft.com/office/drawing/2014/main" id="{0BC7846C-56DC-445A-B8CE-4E2E1715CD83}"/>
                    </a:ext>
                  </a:extLst>
                </p:cNvPr>
                <p:cNvSpPr/>
                <p:nvPr/>
              </p:nvSpPr>
              <p:spPr>
                <a:xfrm>
                  <a:off x="685800" y="5244682"/>
                  <a:ext cx="6350" cy="900000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</p:grpSp>
        </p:grpSp>
      </p:grpSp>
      <p:sp>
        <p:nvSpPr>
          <p:cNvPr id="41" name="TextBox 19">
            <a:extLst>
              <a:ext uri="{FF2B5EF4-FFF2-40B4-BE49-F238E27FC236}">
                <a16:creationId xmlns:a16="http://schemas.microsoft.com/office/drawing/2014/main" id="{C87AFC42-A0B6-4345-A822-ED9F7FB64963}"/>
              </a:ext>
            </a:extLst>
          </p:cNvPr>
          <p:cNvSpPr txBox="1"/>
          <p:nvPr/>
        </p:nvSpPr>
        <p:spPr>
          <a:xfrm>
            <a:off x="2712719" y="1200041"/>
            <a:ext cx="836841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私法人</a:t>
            </a: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囤積住宅、投資牟利，影響市場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42" name="AutoShape 6">
            <a:extLst>
              <a:ext uri="{FF2B5EF4-FFF2-40B4-BE49-F238E27FC236}">
                <a16:creationId xmlns:a16="http://schemas.microsoft.com/office/drawing/2014/main" id="{B2677A83-5372-44E4-BA8F-A8F308178526}"/>
              </a:ext>
            </a:extLst>
          </p:cNvPr>
          <p:cNvSpPr/>
          <p:nvPr/>
        </p:nvSpPr>
        <p:spPr>
          <a:xfrm>
            <a:off x="964863" y="1087159"/>
            <a:ext cx="1214458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zh-TW" altLang="en-US" sz="1200" dirty="0"/>
          </a:p>
        </p:txBody>
      </p:sp>
      <p:sp>
        <p:nvSpPr>
          <p:cNvPr id="43" name="TextBox 29">
            <a:extLst>
              <a:ext uri="{FF2B5EF4-FFF2-40B4-BE49-F238E27FC236}">
                <a16:creationId xmlns:a16="http://schemas.microsoft.com/office/drawing/2014/main" id="{783058CD-4E1C-4553-B4A9-10E97417BC71}"/>
              </a:ext>
            </a:extLst>
          </p:cNvPr>
          <p:cNvSpPr txBox="1"/>
          <p:nvPr/>
        </p:nvSpPr>
        <p:spPr>
          <a:xfrm>
            <a:off x="964861" y="1266443"/>
            <a:ext cx="1214459" cy="50013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zh-TW" alt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sz="40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圓角矩形 32">
            <a:extLst>
              <a:ext uri="{FF2B5EF4-FFF2-40B4-BE49-F238E27FC236}">
                <a16:creationId xmlns:a16="http://schemas.microsoft.com/office/drawing/2014/main" id="{223CDFEB-FD02-48A1-9582-4BF40A0049CB}"/>
              </a:ext>
            </a:extLst>
          </p:cNvPr>
          <p:cNvSpPr/>
          <p:nvPr/>
        </p:nvSpPr>
        <p:spPr>
          <a:xfrm>
            <a:off x="1628676" y="2376908"/>
            <a:ext cx="4018502" cy="245674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採許可制</a:t>
            </a:r>
            <a:r>
              <a:rPr lang="zh-TW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，用途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</a:t>
            </a:r>
            <a:r>
              <a:rPr lang="zh-TW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員工宿舍、長期出租經營、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都更危老重建等</a:t>
            </a:r>
            <a:r>
              <a:rPr lang="zh-TW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項目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訂定許可辦法</a:t>
            </a:r>
            <a:r>
              <a:rPr lang="en-US" altLang="zh-TW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圓角矩形 38">
            <a:extLst>
              <a:ext uri="{FF2B5EF4-FFF2-40B4-BE49-F238E27FC236}">
                <a16:creationId xmlns:a16="http://schemas.microsoft.com/office/drawing/2014/main" id="{5C72A114-7438-4847-8109-ABE362C121C8}"/>
              </a:ext>
            </a:extLst>
          </p:cNvPr>
          <p:cNvSpPr/>
          <p:nvPr/>
        </p:nvSpPr>
        <p:spPr>
          <a:xfrm>
            <a:off x="7415032" y="2382137"/>
            <a:ext cx="3666100" cy="245151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取得許可完成</a:t>
            </a:r>
            <a:r>
              <a:rPr lang="zh-TW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移轉</a:t>
            </a:r>
            <a:r>
              <a:rPr lang="zh-TW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登記後</a:t>
            </a:r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，屆滿</a:t>
            </a:r>
            <a:r>
              <a:rPr lang="en-US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方得</a:t>
            </a:r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</a:t>
            </a:r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移轉</a:t>
            </a:r>
          </a:p>
        </p:txBody>
      </p:sp>
      <p:sp>
        <p:nvSpPr>
          <p:cNvPr id="48" name="箭號: 向右 31">
            <a:extLst>
              <a:ext uri="{FF2B5EF4-FFF2-40B4-BE49-F238E27FC236}">
                <a16:creationId xmlns:a16="http://schemas.microsoft.com/office/drawing/2014/main" id="{789A3A63-F811-409A-92D4-84B783A2D1A9}"/>
              </a:ext>
            </a:extLst>
          </p:cNvPr>
          <p:cNvSpPr/>
          <p:nvPr/>
        </p:nvSpPr>
        <p:spPr>
          <a:xfrm>
            <a:off x="5890130" y="2975201"/>
            <a:ext cx="1266162" cy="1193810"/>
          </a:xfrm>
          <a:prstGeom prst="plus">
            <a:avLst>
              <a:gd name="adj" fmla="val 30892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且限制</a:t>
            </a:r>
          </a:p>
        </p:txBody>
      </p:sp>
      <p:sp>
        <p:nvSpPr>
          <p:cNvPr id="49" name="文字方塊 48"/>
          <p:cNvSpPr txBox="1"/>
          <p:nvPr/>
        </p:nvSpPr>
        <p:spPr>
          <a:xfrm>
            <a:off x="1628676" y="4990986"/>
            <a:ext cx="403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應檢具使用計畫等文件</a:t>
            </a:r>
            <a:endParaRPr lang="en-US" altLang="zh-TW" sz="2400" b="1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7415032" y="5004931"/>
            <a:ext cx="3611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因強制執行、徵收、法院判決或其他法律規定移轉者，不在此限</a:t>
            </a:r>
          </a:p>
        </p:txBody>
      </p:sp>
      <p:sp>
        <p:nvSpPr>
          <p:cNvPr id="13" name="向右箭號圖說文字 12"/>
          <p:cNvSpPr/>
          <p:nvPr/>
        </p:nvSpPr>
        <p:spPr>
          <a:xfrm>
            <a:off x="708125" y="2209850"/>
            <a:ext cx="908877" cy="1234440"/>
          </a:xfrm>
          <a:prstGeom prst="right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對策</a:t>
            </a:r>
          </a:p>
        </p:txBody>
      </p:sp>
    </p:spTree>
    <p:extLst>
      <p:ext uri="{BB962C8B-B14F-4D97-AF65-F5344CB8AC3E}">
        <p14:creationId xmlns:p14="http://schemas.microsoft.com/office/powerpoint/2010/main" val="109602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標題 1"/>
          <p:cNvSpPr>
            <a:spLocks noGrp="1"/>
          </p:cNvSpPr>
          <p:nvPr>
            <p:ph type="title"/>
          </p:nvPr>
        </p:nvSpPr>
        <p:spPr>
          <a:xfrm>
            <a:off x="891647" y="255420"/>
            <a:ext cx="10515600" cy="482542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dirty="0"/>
              <a:t>修正重點 </a:t>
            </a:r>
            <a:r>
              <a:rPr lang="en-US" altLang="zh-TW" sz="3600" b="1" dirty="0"/>
              <a:t>5</a:t>
            </a:r>
            <a:endParaRPr lang="zh-TW" altLang="en-US" sz="3600" b="1" dirty="0"/>
          </a:p>
        </p:txBody>
      </p:sp>
      <p:sp>
        <p:nvSpPr>
          <p:cNvPr id="2" name="矩形 1"/>
          <p:cNvSpPr/>
          <p:nvPr/>
        </p:nvSpPr>
        <p:spPr>
          <a:xfrm>
            <a:off x="3559383" y="150954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預售屋解約要申報登錄</a:t>
            </a:r>
          </a:p>
        </p:txBody>
      </p: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E6B6FBB8-84C5-4FEB-AE27-E0F240FCF55F}"/>
              </a:ext>
            </a:extLst>
          </p:cNvPr>
          <p:cNvGrpSpPr/>
          <p:nvPr/>
        </p:nvGrpSpPr>
        <p:grpSpPr>
          <a:xfrm>
            <a:off x="733690" y="1027093"/>
            <a:ext cx="10446350" cy="900000"/>
            <a:chOff x="827978" y="4885113"/>
            <a:chExt cx="10446350" cy="900000"/>
          </a:xfrm>
        </p:grpSpPr>
        <p:sp>
          <p:nvSpPr>
            <p:cNvPr id="16" name="TextBox 30">
              <a:extLst>
                <a:ext uri="{FF2B5EF4-FFF2-40B4-BE49-F238E27FC236}">
                  <a16:creationId xmlns:a16="http://schemas.microsoft.com/office/drawing/2014/main" id="{9479FB22-2A50-4668-8676-3758E9158C14}"/>
                </a:ext>
              </a:extLst>
            </p:cNvPr>
            <p:cNvSpPr txBox="1"/>
            <p:nvPr/>
          </p:nvSpPr>
          <p:spPr>
            <a:xfrm>
              <a:off x="1082101" y="5133270"/>
              <a:ext cx="600000" cy="5001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920"/>
                </a:lnSpc>
                <a:spcBef>
                  <a:spcPct val="0"/>
                </a:spcBef>
              </a:pPr>
              <a:r>
                <a:rPr lang="en-US" altLang="zh-TW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endParaRPr 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823E57E1-1333-4079-8E9A-3ACC5E5CDF21}"/>
                </a:ext>
              </a:extLst>
            </p:cNvPr>
            <p:cNvGrpSpPr/>
            <p:nvPr/>
          </p:nvGrpSpPr>
          <p:grpSpPr>
            <a:xfrm>
              <a:off x="827978" y="4885113"/>
              <a:ext cx="10446350" cy="900000"/>
              <a:chOff x="881743" y="1260743"/>
              <a:chExt cx="10446350" cy="900000"/>
            </a:xfrm>
          </p:grpSpPr>
          <p:sp>
            <p:nvSpPr>
              <p:cNvPr id="20" name="TextBox 29">
                <a:extLst>
                  <a:ext uri="{FF2B5EF4-FFF2-40B4-BE49-F238E27FC236}">
                    <a16:creationId xmlns:a16="http://schemas.microsoft.com/office/drawing/2014/main" id="{1C4C35E1-2B3D-4B44-89D9-1461DD9F9CE4}"/>
                  </a:ext>
                </a:extLst>
              </p:cNvPr>
              <p:cNvSpPr txBox="1"/>
              <p:nvPr/>
            </p:nvSpPr>
            <p:spPr>
              <a:xfrm>
                <a:off x="1047825" y="1511818"/>
                <a:ext cx="600000" cy="500137"/>
              </a:xfrm>
              <a:prstGeom prst="rect">
                <a:avLst/>
              </a:prstGeom>
            </p:spPr>
            <p:txBody>
              <a:bodyPr lIns="0" tIns="0" rIns="0" bIns="0" rtlCol="0" anchor="ctr">
                <a:spAutoFit/>
              </a:bodyPr>
              <a:lstStyle/>
              <a:p>
                <a:pPr algn="ctr">
                  <a:lnSpc>
                    <a:spcPts val="3920"/>
                  </a:lnSpc>
                  <a:spcBef>
                    <a:spcPct val="0"/>
                  </a:spcBef>
                </a:pPr>
                <a:endParaRPr lang="en-US" sz="4000" b="1" dirty="0">
                  <a:solidFill>
                    <a:srgbClr val="FFFF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22" name="群組 21">
                <a:extLst>
                  <a:ext uri="{FF2B5EF4-FFF2-40B4-BE49-F238E27FC236}">
                    <a16:creationId xmlns:a16="http://schemas.microsoft.com/office/drawing/2014/main" id="{8024E835-6704-4864-953D-B6153DEC5C95}"/>
                  </a:ext>
                </a:extLst>
              </p:cNvPr>
              <p:cNvGrpSpPr/>
              <p:nvPr/>
            </p:nvGrpSpPr>
            <p:grpSpPr>
              <a:xfrm>
                <a:off x="881743" y="1260743"/>
                <a:ext cx="10446350" cy="900000"/>
                <a:chOff x="685800" y="5244682"/>
                <a:chExt cx="10446350" cy="900000"/>
              </a:xfrm>
            </p:grpSpPr>
            <p:sp>
              <p:nvSpPr>
                <p:cNvPr id="23" name="AutoShape 11">
                  <a:extLst>
                    <a:ext uri="{FF2B5EF4-FFF2-40B4-BE49-F238E27FC236}">
                      <a16:creationId xmlns:a16="http://schemas.microsoft.com/office/drawing/2014/main" id="{BCE067BE-0DFF-4CD4-BDC0-B6CC83836638}"/>
                    </a:ext>
                  </a:extLst>
                </p:cNvPr>
                <p:cNvSpPr/>
                <p:nvPr/>
              </p:nvSpPr>
              <p:spPr>
                <a:xfrm>
                  <a:off x="692150" y="6129230"/>
                  <a:ext cx="10440000" cy="7978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  <p:sp>
              <p:nvSpPr>
                <p:cNvPr id="24" name="AutoShape 13">
                  <a:extLst>
                    <a:ext uri="{FF2B5EF4-FFF2-40B4-BE49-F238E27FC236}">
                      <a16:creationId xmlns:a16="http://schemas.microsoft.com/office/drawing/2014/main" id="{0BC7846C-56DC-445A-B8CE-4E2E1715CD83}"/>
                    </a:ext>
                  </a:extLst>
                </p:cNvPr>
                <p:cNvSpPr/>
                <p:nvPr/>
              </p:nvSpPr>
              <p:spPr>
                <a:xfrm>
                  <a:off x="685800" y="5244682"/>
                  <a:ext cx="6350" cy="900000"/>
                </a:xfrm>
                <a:prstGeom prst="rect">
                  <a:avLst/>
                </a:prstGeom>
                <a:solidFill>
                  <a:srgbClr val="191919"/>
                </a:solidFill>
              </p:spPr>
            </p:sp>
          </p:grpSp>
        </p:grpSp>
      </p:grpSp>
      <p:sp>
        <p:nvSpPr>
          <p:cNvPr id="25" name="TextBox 19">
            <a:extLst>
              <a:ext uri="{FF2B5EF4-FFF2-40B4-BE49-F238E27FC236}">
                <a16:creationId xmlns:a16="http://schemas.microsoft.com/office/drawing/2014/main" id="{C87AFC42-A0B6-4345-A822-ED9F7FB64963}"/>
              </a:ext>
            </a:extLst>
          </p:cNvPr>
          <p:cNvSpPr txBox="1"/>
          <p:nvPr/>
        </p:nvSpPr>
        <p:spPr>
          <a:xfrm>
            <a:off x="2712719" y="1200041"/>
            <a:ext cx="836841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虛假交易哄抬房價</a:t>
            </a:r>
            <a:endParaRPr lang="en-US" altLang="zh-TW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26" name="AutoShape 6">
            <a:extLst>
              <a:ext uri="{FF2B5EF4-FFF2-40B4-BE49-F238E27FC236}">
                <a16:creationId xmlns:a16="http://schemas.microsoft.com/office/drawing/2014/main" id="{B2677A83-5372-44E4-BA8F-A8F308178526}"/>
              </a:ext>
            </a:extLst>
          </p:cNvPr>
          <p:cNvSpPr/>
          <p:nvPr/>
        </p:nvSpPr>
        <p:spPr>
          <a:xfrm>
            <a:off x="964863" y="1087159"/>
            <a:ext cx="1214458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zh-TW" altLang="en-US" sz="1200" dirty="0"/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783058CD-4E1C-4553-B4A9-10E97417BC71}"/>
              </a:ext>
            </a:extLst>
          </p:cNvPr>
          <p:cNvSpPr txBox="1"/>
          <p:nvPr/>
        </p:nvSpPr>
        <p:spPr>
          <a:xfrm>
            <a:off x="964861" y="1266443"/>
            <a:ext cx="1214459" cy="500137"/>
          </a:xfrm>
          <a:prstGeom prst="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zh-TW" altLang="en-US" sz="40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sz="4000" b="1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7" name="資料庫圖表 26"/>
          <p:cNvGraphicFramePr/>
          <p:nvPr>
            <p:extLst>
              <p:ext uri="{D42A27DB-BD31-4B8C-83A1-F6EECF244321}">
                <p14:modId xmlns:p14="http://schemas.microsoft.com/office/powerpoint/2010/main" val="1878435416"/>
              </p:ext>
            </p:extLst>
          </p:nvPr>
        </p:nvGraphicFramePr>
        <p:xfrm>
          <a:off x="1390010" y="2386339"/>
          <a:ext cx="10236388" cy="3804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向右箭號圖說文字 34"/>
          <p:cNvSpPr/>
          <p:nvPr/>
        </p:nvSpPr>
        <p:spPr>
          <a:xfrm>
            <a:off x="461942" y="2127789"/>
            <a:ext cx="908877" cy="1234440"/>
          </a:xfrm>
          <a:prstGeom prst="right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對策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56C-0F6F-4784-B86E-B0C308E4059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01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圖片 45">
            <a:extLst>
              <a:ext uri="{FF2B5EF4-FFF2-40B4-BE49-F238E27FC236}">
                <a16:creationId xmlns:a16="http://schemas.microsoft.com/office/drawing/2014/main" id="{C1D0D85E-7903-4CB6-8408-84EB35F9E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111" y="965200"/>
            <a:ext cx="2743200" cy="2738395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0F3D11-204D-43AA-9D71-1473C0DC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1400" y="6637185"/>
            <a:ext cx="2814334" cy="371409"/>
          </a:xfrm>
        </p:spPr>
        <p:txBody>
          <a:bodyPr/>
          <a:lstStyle/>
          <a:p>
            <a:fld id="{2A01B56C-0F6F-4784-B86E-B0C308E4059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Shape 10">
            <a:extLst>
              <a:ext uri="{FF2B5EF4-FFF2-40B4-BE49-F238E27FC236}">
                <a16:creationId xmlns:a16="http://schemas.microsoft.com/office/drawing/2014/main" id="{C6528D68-A06E-4479-A557-79BF770D92A8}"/>
              </a:ext>
            </a:extLst>
          </p:cNvPr>
          <p:cNvSpPr/>
          <p:nvPr/>
        </p:nvSpPr>
        <p:spPr>
          <a:xfrm rot="572940">
            <a:off x="1847520" y="1375237"/>
            <a:ext cx="7161422" cy="4606309"/>
          </a:xfrm>
          <a:prstGeom prst="swooshArrow">
            <a:avLst>
              <a:gd name="adj1" fmla="val 17551"/>
              <a:gd name="adj2" fmla="val 25000"/>
            </a:avLst>
          </a:prstGeom>
          <a:solidFill>
            <a:srgbClr val="FF0000">
              <a:alpha val="29000"/>
            </a:srgb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Cube 6">
            <a:extLst>
              <a:ext uri="{FF2B5EF4-FFF2-40B4-BE49-F238E27FC236}">
                <a16:creationId xmlns:a16="http://schemas.microsoft.com/office/drawing/2014/main" id="{0CF10257-411A-4491-B8D9-C2695F110BF5}"/>
              </a:ext>
            </a:extLst>
          </p:cNvPr>
          <p:cNvSpPr/>
          <p:nvPr/>
        </p:nvSpPr>
        <p:spPr>
          <a:xfrm flipH="1">
            <a:off x="363464" y="5682031"/>
            <a:ext cx="2814334" cy="1075547"/>
          </a:xfrm>
          <a:prstGeom prst="cube">
            <a:avLst>
              <a:gd name="adj" fmla="val 5367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0" tIns="45674" rIns="91350" bIns="45674" rtlCol="0" anchor="ctr"/>
          <a:lstStyle/>
          <a:p>
            <a:pPr algn="ctr" defTabSz="9135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Cube 36">
            <a:extLst>
              <a:ext uri="{FF2B5EF4-FFF2-40B4-BE49-F238E27FC236}">
                <a16:creationId xmlns:a16="http://schemas.microsoft.com/office/drawing/2014/main" id="{0D175ADA-CA4A-4BDB-A720-80553EBD793B}"/>
              </a:ext>
            </a:extLst>
          </p:cNvPr>
          <p:cNvSpPr/>
          <p:nvPr/>
        </p:nvSpPr>
        <p:spPr>
          <a:xfrm flipH="1">
            <a:off x="2532977" y="5201197"/>
            <a:ext cx="2814334" cy="1075547"/>
          </a:xfrm>
          <a:prstGeom prst="cube">
            <a:avLst>
              <a:gd name="adj" fmla="val 5367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0" tIns="45674" rIns="91350" bIns="45674" rtlCol="0" anchor="ctr"/>
          <a:lstStyle/>
          <a:p>
            <a:pPr algn="ctr" defTabSz="9135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Cube 37">
            <a:extLst>
              <a:ext uri="{FF2B5EF4-FFF2-40B4-BE49-F238E27FC236}">
                <a16:creationId xmlns:a16="http://schemas.microsoft.com/office/drawing/2014/main" id="{A1DAFAEF-5284-44F2-ACA2-4787C24D4EC6}"/>
              </a:ext>
            </a:extLst>
          </p:cNvPr>
          <p:cNvSpPr/>
          <p:nvPr/>
        </p:nvSpPr>
        <p:spPr>
          <a:xfrm flipH="1">
            <a:off x="4663360" y="4672523"/>
            <a:ext cx="2814334" cy="1075547"/>
          </a:xfrm>
          <a:prstGeom prst="cube">
            <a:avLst>
              <a:gd name="adj" fmla="val 5367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0" tIns="45674" rIns="91350" bIns="45674" rtlCol="0" anchor="ctr"/>
          <a:lstStyle/>
          <a:p>
            <a:pPr algn="ctr" defTabSz="9135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Cube 38">
            <a:extLst>
              <a:ext uri="{FF2B5EF4-FFF2-40B4-BE49-F238E27FC236}">
                <a16:creationId xmlns:a16="http://schemas.microsoft.com/office/drawing/2014/main" id="{87D10FFB-49B6-4868-9542-DC5899307D09}"/>
              </a:ext>
            </a:extLst>
          </p:cNvPr>
          <p:cNvSpPr/>
          <p:nvPr/>
        </p:nvSpPr>
        <p:spPr>
          <a:xfrm flipH="1">
            <a:off x="6867956" y="4207604"/>
            <a:ext cx="2814334" cy="1075547"/>
          </a:xfrm>
          <a:prstGeom prst="cube">
            <a:avLst>
              <a:gd name="adj" fmla="val 5367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0" tIns="45674" rIns="91350" bIns="45674" rtlCol="0" anchor="ctr"/>
          <a:lstStyle/>
          <a:p>
            <a:pPr algn="ctr" defTabSz="9135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Cube 41">
            <a:extLst>
              <a:ext uri="{FF2B5EF4-FFF2-40B4-BE49-F238E27FC236}">
                <a16:creationId xmlns:a16="http://schemas.microsoft.com/office/drawing/2014/main" id="{473E4352-6439-4D8F-8FD7-54743E4A5C7A}"/>
              </a:ext>
            </a:extLst>
          </p:cNvPr>
          <p:cNvSpPr/>
          <p:nvPr/>
        </p:nvSpPr>
        <p:spPr>
          <a:xfrm flipH="1">
            <a:off x="9040499" y="3742685"/>
            <a:ext cx="2814334" cy="1075547"/>
          </a:xfrm>
          <a:prstGeom prst="cube">
            <a:avLst>
              <a:gd name="adj" fmla="val 5367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350" tIns="45674" rIns="91350" bIns="45674" rtlCol="0" anchor="ctr"/>
          <a:lstStyle/>
          <a:p>
            <a:pPr algn="ctr" defTabSz="91350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C809D48-EB3A-493B-83FC-0325CBF3A94E}"/>
              </a:ext>
            </a:extLst>
          </p:cNvPr>
          <p:cNvSpPr/>
          <p:nvPr/>
        </p:nvSpPr>
        <p:spPr>
          <a:xfrm>
            <a:off x="4661314" y="4187258"/>
            <a:ext cx="2399757" cy="970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阻斷轉售牟利</a:t>
            </a:r>
            <a:endParaRPr lang="en-US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炒作管道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513E18C-2386-47C8-A9E0-50E3A03BC2C8}"/>
              </a:ext>
            </a:extLst>
          </p:cNvPr>
          <p:cNvSpPr/>
          <p:nvPr/>
        </p:nvSpPr>
        <p:spPr>
          <a:xfrm>
            <a:off x="2941487" y="4727925"/>
            <a:ext cx="1662990" cy="970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嚴懲哄抬</a:t>
            </a:r>
            <a:endParaRPr lang="en-US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炒作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E928DFF-8430-4F5D-80C1-E342BEC03DF4}"/>
              </a:ext>
            </a:extLst>
          </p:cNvPr>
          <p:cNvSpPr/>
          <p:nvPr/>
        </p:nvSpPr>
        <p:spPr>
          <a:xfrm>
            <a:off x="9644249" y="3458798"/>
            <a:ext cx="1662990" cy="14088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精準打擊</a:t>
            </a:r>
            <a:endParaRPr lang="en-US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違規</a:t>
            </a:r>
            <a:endParaRPr lang="zh-TW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5A12E4A2-083B-4949-B336-B45C1716712C}"/>
              </a:ext>
            </a:extLst>
          </p:cNvPr>
          <p:cNvSpPr/>
          <p:nvPr/>
        </p:nvSpPr>
        <p:spPr>
          <a:xfrm>
            <a:off x="7158712" y="3736426"/>
            <a:ext cx="2031373" cy="14088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限制私法人</a:t>
            </a:r>
            <a:endParaRPr lang="en-US" altLang="zh-TW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住宅炒作</a:t>
            </a:r>
          </a:p>
          <a:p>
            <a:pPr lvl="0"/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A18D839C-E21A-4892-BBD0-6B6D6F340FFA}"/>
              </a:ext>
            </a:extLst>
          </p:cNvPr>
          <p:cNvSpPr/>
          <p:nvPr/>
        </p:nvSpPr>
        <p:spPr>
          <a:xfrm>
            <a:off x="453092" y="5535272"/>
            <a:ext cx="2399757" cy="5322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防杜虛報價格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5A2E0CF-1705-4D85-AA5E-F5CE4536654D}"/>
              </a:ext>
            </a:extLst>
          </p:cNvPr>
          <p:cNvSpPr/>
          <p:nvPr/>
        </p:nvSpPr>
        <p:spPr>
          <a:xfrm>
            <a:off x="3578004" y="2163270"/>
            <a:ext cx="4792097" cy="1336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000"/>
              </a:lnSpc>
            </a:pPr>
            <a:r>
              <a:rPr lang="zh-TW" altLang="en-US" sz="40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精準調控</a:t>
            </a:r>
            <a:endParaRPr lang="en-US" altLang="zh-TW" sz="4000" b="1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  <a:p>
            <a:pPr algn="ctr">
              <a:lnSpc>
                <a:spcPts val="5000"/>
              </a:lnSpc>
            </a:pPr>
            <a:r>
              <a:rPr lang="zh-TW" altLang="en-US" sz="40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穩定房市</a:t>
            </a:r>
            <a:endParaRPr lang="en-US" altLang="zh-TW" sz="4000" b="1" spc="100" dirty="0">
              <a:ln>
                <a:solidFill>
                  <a:schemeClr val="bg1"/>
                </a:solidFill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67000"/>
                  </a:srgb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48" name="標題 1">
            <a:extLst>
              <a:ext uri="{FF2B5EF4-FFF2-40B4-BE49-F238E27FC236}">
                <a16:creationId xmlns:a16="http://schemas.microsoft.com/office/drawing/2014/main" id="{5746D58F-FAF5-4F14-A258-83145E82A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5200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</a:rPr>
              <a:t>預期效益</a:t>
            </a:r>
          </a:p>
        </p:txBody>
      </p:sp>
    </p:spTree>
    <p:extLst>
      <p:ext uri="{BB962C8B-B14F-4D97-AF65-F5344CB8AC3E}">
        <p14:creationId xmlns:p14="http://schemas.microsoft.com/office/powerpoint/2010/main" val="1520166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佈景主題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628</Words>
  <Application>Microsoft Office PowerPoint</Application>
  <PresentationFormat>寬螢幕</PresentationFormat>
  <Paragraphs>94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EPSON 正楷書体Ｍ</vt:lpstr>
      <vt:lpstr>Microsoft YaHei</vt:lpstr>
      <vt:lpstr>Questrial</vt:lpstr>
      <vt:lpstr>微軟正黑體</vt:lpstr>
      <vt:lpstr>新細明體</vt:lpstr>
      <vt:lpstr>標楷體</vt:lpstr>
      <vt:lpstr>Arial</vt:lpstr>
      <vt:lpstr>Calibri</vt:lpstr>
      <vt:lpstr>Calibri Light</vt:lpstr>
      <vt:lpstr>Symbol</vt:lpstr>
      <vt:lpstr>Wingdings</vt:lpstr>
      <vt:lpstr>Office 佈景主題</vt:lpstr>
      <vt:lpstr>PowerPoint 簡報</vt:lpstr>
      <vt:lpstr>修正重點彙整</vt:lpstr>
      <vt:lpstr>修正重點 1</vt:lpstr>
      <vt:lpstr>修正重點 2</vt:lpstr>
      <vt:lpstr>修正重點 3</vt:lpstr>
      <vt:lpstr>修正重點 4</vt:lpstr>
      <vt:lpstr>修正重點 5</vt:lpstr>
      <vt:lpstr>預期效益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</dc:creator>
  <cp:lastModifiedBy>蘇珮甄</cp:lastModifiedBy>
  <cp:revision>601</cp:revision>
  <cp:lastPrinted>2022-04-07T00:26:48Z</cp:lastPrinted>
  <dcterms:created xsi:type="dcterms:W3CDTF">2017-03-02T14:36:48Z</dcterms:created>
  <dcterms:modified xsi:type="dcterms:W3CDTF">2022-04-07T00:28:08Z</dcterms:modified>
</cp:coreProperties>
</file>