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CC0000"/>
    <a:srgbClr val="CC0066"/>
    <a:srgbClr val="FF7C80"/>
    <a:srgbClr val="FFCCCC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21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200" y="-76"/>
      </p:cViewPr>
      <p:guideLst>
        <p:guide orient="horz" pos="37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10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8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42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7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47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18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71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034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46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67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28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A22B-7B61-437E-BD00-26CAB205418A}" type="datetimeFigureOut">
              <a:rPr lang="zh-TW" altLang="en-US" smtClean="0"/>
              <a:t>2021/2/3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E8B2-BDF7-468A-AF87-57797BA09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36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雲朵形 20"/>
          <p:cNvSpPr/>
          <p:nvPr/>
        </p:nvSpPr>
        <p:spPr>
          <a:xfrm>
            <a:off x="5979160" y="803468"/>
            <a:ext cx="2590800" cy="984382"/>
          </a:xfrm>
          <a:prstGeom prst="cloud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雲朵形 21"/>
          <p:cNvSpPr/>
          <p:nvPr/>
        </p:nvSpPr>
        <p:spPr>
          <a:xfrm>
            <a:off x="334210" y="1522497"/>
            <a:ext cx="3550920" cy="1300649"/>
          </a:xfrm>
          <a:prstGeom prst="cloud">
            <a:avLst/>
          </a:prstGeom>
          <a:solidFill>
            <a:srgbClr val="FFCCCC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雲朵形 22"/>
          <p:cNvSpPr/>
          <p:nvPr/>
        </p:nvSpPr>
        <p:spPr>
          <a:xfrm>
            <a:off x="2437998" y="1945553"/>
            <a:ext cx="3993281" cy="1667743"/>
          </a:xfrm>
          <a:prstGeom prst="cloud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雲朵形 23"/>
          <p:cNvSpPr/>
          <p:nvPr/>
        </p:nvSpPr>
        <p:spPr>
          <a:xfrm>
            <a:off x="5423034" y="1832096"/>
            <a:ext cx="2590800" cy="984382"/>
          </a:xfrm>
          <a:prstGeom prst="cloud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25" name="雲朵形 24"/>
          <p:cNvSpPr/>
          <p:nvPr/>
        </p:nvSpPr>
        <p:spPr>
          <a:xfrm>
            <a:off x="692685" y="622324"/>
            <a:ext cx="2966852" cy="968457"/>
          </a:xfrm>
          <a:prstGeom prst="cloud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雲朵形 25"/>
          <p:cNvSpPr/>
          <p:nvPr/>
        </p:nvSpPr>
        <p:spPr>
          <a:xfrm>
            <a:off x="2787452" y="674957"/>
            <a:ext cx="4199487" cy="1809726"/>
          </a:xfrm>
          <a:prstGeom prst="cloud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1021153" y="797240"/>
            <a:ext cx="211776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altLang="zh-TW" sz="3600" dirty="0" smtClean="0">
                <a:solidFill>
                  <a:schemeClr val="bg1">
                    <a:lumMod val="95000"/>
                  </a:schemeClr>
                </a:solidFill>
                <a:latin typeface="Gen Jyuu Gothic Heavy" panose="020B0702020203020207" pitchFamily="34" charset="-120"/>
                <a:ea typeface="Gen Jyuu Gothic Heavy" panose="020B0702020203020207" pitchFamily="34" charset="-120"/>
                <a:cs typeface="Gen Jyuu Gothic Heavy" panose="020B0702020203020207" pitchFamily="34" charset="-120"/>
              </a:rPr>
              <a:t>110</a:t>
            </a:r>
            <a:r>
              <a:rPr lang="zh-TW" altLang="en-US" sz="3600" dirty="0" smtClean="0">
                <a:solidFill>
                  <a:schemeClr val="bg1">
                    <a:lumMod val="95000"/>
                  </a:schemeClr>
                </a:solidFill>
                <a:latin typeface="Gen Jyuu Gothic Heavy" panose="020B0702020203020207" pitchFamily="34" charset="-120"/>
                <a:ea typeface="Gen Jyuu Gothic Heavy" panose="020B0702020203020207" pitchFamily="34" charset="-120"/>
                <a:cs typeface="Gen Jyuu Gothic Heavy" panose="020B0702020203020207" pitchFamily="34" charset="-120"/>
              </a:rPr>
              <a:t>年</a:t>
            </a:r>
            <a:endParaRPr lang="zh-TW" altLang="en-US" sz="3600" dirty="0">
              <a:solidFill>
                <a:schemeClr val="bg1">
                  <a:lumMod val="95000"/>
                </a:schemeClr>
              </a:solidFill>
              <a:latin typeface="Gen Jyuu Gothic Heavy" panose="020B0702020203020207" pitchFamily="34" charset="-120"/>
              <a:ea typeface="Gen Jyuu Gothic Heavy" panose="020B0702020203020207" pitchFamily="34" charset="-120"/>
              <a:cs typeface="Gen Jyuu Gothic Heavy" panose="020B0702020203020207" pitchFamily="34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517090" y="3332223"/>
            <a:ext cx="71547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8638" indent="-1798638"/>
            <a:r>
              <a:rPr lang="zh-TW" altLang="en-US" sz="2400" dirty="0" smtClean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♥報名資格：於</a:t>
            </a:r>
            <a:r>
              <a:rPr lang="en-US" altLang="zh-TW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106</a:t>
            </a:r>
            <a:r>
              <a:rPr lang="zh-TW" altLang="en-US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年</a:t>
            </a:r>
            <a:r>
              <a:rPr lang="en-US" altLang="zh-TW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12</a:t>
            </a:r>
            <a:r>
              <a:rPr lang="zh-TW" altLang="en-US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月</a:t>
            </a:r>
            <a:r>
              <a:rPr lang="en-US" altLang="zh-TW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31</a:t>
            </a:r>
            <a:r>
              <a:rPr lang="zh-TW" altLang="en-US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日前經本部核准立案之全國性社會團體並符合今年度參評資格</a:t>
            </a:r>
            <a:r>
              <a:rPr lang="zh-TW" altLang="en-US" sz="2400" dirty="0" smtClean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者</a:t>
            </a:r>
            <a:r>
              <a:rPr lang="en-US" altLang="zh-TW" sz="2400" dirty="0" smtClean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,</a:t>
            </a:r>
            <a:r>
              <a:rPr lang="zh-TW" altLang="en-US" sz="2400" dirty="0" smtClean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 皆</a:t>
            </a:r>
            <a:r>
              <a:rPr lang="zh-TW" altLang="en-US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可</a:t>
            </a:r>
            <a:r>
              <a:rPr lang="zh-TW" altLang="en-US" sz="2400" dirty="0" smtClean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參加</a:t>
            </a:r>
            <a:endParaRPr lang="en-US" altLang="zh-TW" sz="2400" dirty="0" smtClean="0">
              <a:solidFill>
                <a:srgbClr val="CC0000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pPr marL="1798638"/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(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109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年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獲獎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團體請勿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申請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,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 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將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機會讓給其他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團體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)</a:t>
            </a:r>
          </a:p>
          <a:p>
            <a:pPr marL="1798638" indent="-1798638"/>
            <a:r>
              <a:rPr lang="zh-TW" altLang="en-US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♥報名期間：即日起至</a:t>
            </a:r>
            <a:r>
              <a:rPr lang="en-US" altLang="zh-TW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110</a:t>
            </a:r>
            <a:r>
              <a:rPr lang="zh-TW" altLang="en-US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年</a:t>
            </a:r>
            <a:r>
              <a:rPr lang="en-US" altLang="zh-TW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3</a:t>
            </a:r>
            <a:r>
              <a:rPr lang="zh-TW" altLang="en-US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月</a:t>
            </a:r>
            <a:r>
              <a:rPr lang="en-US" altLang="zh-TW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31</a:t>
            </a:r>
            <a:r>
              <a:rPr lang="zh-TW" altLang="en-US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日止</a:t>
            </a:r>
            <a:r>
              <a:rPr lang="en-US" altLang="zh-TW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(</a:t>
            </a:r>
            <a:r>
              <a:rPr lang="zh-TW" altLang="en-US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以郵戳為憑</a:t>
            </a:r>
            <a:r>
              <a:rPr lang="en-US" altLang="zh-TW" sz="2400" dirty="0">
                <a:solidFill>
                  <a:srgbClr val="CC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)</a:t>
            </a:r>
          </a:p>
          <a:p>
            <a:endParaRPr lang="en-US" altLang="zh-TW" sz="2400" dirty="0" smtClean="0">
              <a:solidFill>
                <a:srgbClr val="FF0000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r>
              <a:rPr lang="zh-TW" altLang="en-US" sz="2400" dirty="0" smtClean="0">
                <a:solidFill>
                  <a:srgbClr val="0070C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詳情</a:t>
            </a:r>
            <a:r>
              <a:rPr lang="zh-TW" altLang="en-US" sz="2400" dirty="0">
                <a:solidFill>
                  <a:srgbClr val="0070C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請至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  <a:latin typeface="Gen Jyuu Gothic Monospace Bold" panose="020B0609020203020207" pitchFamily="49" charset="-120"/>
                <a:ea typeface="Gen Jyuu Gothic Monospace Bold" panose="020B0609020203020207" pitchFamily="49" charset="-120"/>
                <a:cs typeface="Gen Jyuu Gothic Monospace Bold" panose="020B0609020203020207" pitchFamily="49" charset="-120"/>
              </a:rPr>
              <a:t>合作及人民團體司籌備處</a:t>
            </a:r>
            <a:r>
              <a:rPr lang="zh-TW" altLang="en-US" sz="2400" dirty="0">
                <a:solidFill>
                  <a:srgbClr val="0070C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網站</a:t>
            </a:r>
            <a:r>
              <a:rPr lang="en-US" altLang="zh-TW" sz="2400" dirty="0">
                <a:solidFill>
                  <a:srgbClr val="0070C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(</a:t>
            </a:r>
            <a:r>
              <a:rPr lang="id-ID" altLang="zh-TW" sz="2400" dirty="0">
                <a:solidFill>
                  <a:srgbClr val="0070C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https://group.moi.gov.tw/</a:t>
            </a:r>
            <a:r>
              <a:rPr lang="en-US" altLang="zh-TW" sz="2400" dirty="0">
                <a:solidFill>
                  <a:srgbClr val="0070C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)</a:t>
            </a:r>
            <a:r>
              <a:rPr lang="zh-TW" altLang="en-US" sz="2400" dirty="0">
                <a:solidFill>
                  <a:srgbClr val="0070C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「</a:t>
            </a:r>
            <a:r>
              <a:rPr lang="zh-TW" altLang="en-US" sz="2400" dirty="0" smtClean="0">
                <a:solidFill>
                  <a:srgbClr val="0070C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最新公告」</a:t>
            </a:r>
            <a:r>
              <a:rPr lang="zh-TW" altLang="en-US" sz="2400" dirty="0">
                <a:solidFill>
                  <a:srgbClr val="0070C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區查詢</a:t>
            </a:r>
            <a:endParaRPr lang="en-US" altLang="zh-TW" sz="2400" dirty="0">
              <a:solidFill>
                <a:srgbClr val="0070C0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</p:txBody>
      </p:sp>
      <p:sp>
        <p:nvSpPr>
          <p:cNvPr id="33" name="框架 32"/>
          <p:cNvSpPr/>
          <p:nvPr/>
        </p:nvSpPr>
        <p:spPr>
          <a:xfrm>
            <a:off x="131878" y="132080"/>
            <a:ext cx="8605520" cy="6380480"/>
          </a:xfrm>
          <a:prstGeom prst="frame">
            <a:avLst>
              <a:gd name="adj1" fmla="val 215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5" name="框架 34"/>
          <p:cNvSpPr/>
          <p:nvPr/>
        </p:nvSpPr>
        <p:spPr>
          <a:xfrm>
            <a:off x="334210" y="334660"/>
            <a:ext cx="8605520" cy="6380480"/>
          </a:xfrm>
          <a:prstGeom prst="frame">
            <a:avLst>
              <a:gd name="adj1" fmla="val 2150"/>
            </a:avLst>
          </a:prstGeom>
          <a:solidFill>
            <a:srgbClr val="FF7C8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36" name="圖片 35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724" y="2850"/>
            <a:ext cx="2395952" cy="1693831"/>
          </a:xfrm>
          <a:prstGeom prst="rect">
            <a:avLst/>
          </a:prstGeom>
        </p:spPr>
      </p:pic>
      <p:sp>
        <p:nvSpPr>
          <p:cNvPr id="37" name="文字方塊 36"/>
          <p:cNvSpPr txBox="1"/>
          <p:nvPr/>
        </p:nvSpPr>
        <p:spPr>
          <a:xfrm>
            <a:off x="-152400" y="1578764"/>
            <a:ext cx="944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gradFill>
                  <a:gsLst>
                    <a:gs pos="35000">
                      <a:srgbClr val="FF7C80"/>
                    </a:gs>
                    <a:gs pos="66000">
                      <a:srgbClr val="FF7C80"/>
                    </a:gs>
                    <a:gs pos="0">
                      <a:srgbClr val="FF7C80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n Jyuu Gothic Monospace Bold" panose="020B0609020203020207" pitchFamily="49" charset="-120"/>
                <a:ea typeface="Gen Jyuu Gothic Monospace Bold" panose="020B0609020203020207" pitchFamily="49" charset="-120"/>
                <a:cs typeface="Gen Jyuu Gothic Monospace Bold" panose="020B0609020203020207" pitchFamily="49" charset="-120"/>
              </a:rPr>
              <a:t>全國性社會團體公益貢獻</a:t>
            </a:r>
            <a:r>
              <a:rPr lang="zh-TW" altLang="en-US" sz="5400" dirty="0" smtClean="0">
                <a:gradFill>
                  <a:gsLst>
                    <a:gs pos="35000">
                      <a:srgbClr val="FF7C80"/>
                    </a:gs>
                    <a:gs pos="66000">
                      <a:srgbClr val="FF7C80"/>
                    </a:gs>
                    <a:gs pos="0">
                      <a:srgbClr val="FF7C80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n Jyuu Gothic Monospace Bold" panose="020B0609020203020207" pitchFamily="49" charset="-120"/>
                <a:ea typeface="Gen Jyuu Gothic Monospace Bold" panose="020B0609020203020207" pitchFamily="49" charset="-120"/>
                <a:cs typeface="Gen Jyuu Gothic Monospace Bold" panose="020B0609020203020207" pitchFamily="49" charset="-120"/>
              </a:rPr>
              <a:t>獎</a:t>
            </a:r>
            <a:endParaRPr lang="en-US" altLang="zh-TW" sz="5400" dirty="0" smtClean="0">
              <a:gradFill>
                <a:gsLst>
                  <a:gs pos="35000">
                    <a:srgbClr val="FF7C80"/>
                  </a:gs>
                  <a:gs pos="66000">
                    <a:srgbClr val="FF7C80"/>
                  </a:gs>
                  <a:gs pos="0">
                    <a:srgbClr val="FF7C80"/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n Jyuu Gothic Monospace Bold" panose="020B0609020203020207" pitchFamily="49" charset="-120"/>
              <a:ea typeface="Gen Jyuu Gothic Monospace Bold" panose="020B0609020203020207" pitchFamily="49" charset="-120"/>
              <a:cs typeface="Gen Jyuu Gothic Monospace Bold" panose="020B0609020203020207" pitchFamily="49" charset="-120"/>
            </a:endParaRPr>
          </a:p>
          <a:p>
            <a:pPr algn="ctr"/>
            <a:r>
              <a:rPr lang="zh-TW" altLang="en-US" sz="5400" dirty="0" smtClean="0">
                <a:gradFill>
                  <a:gsLst>
                    <a:gs pos="35000">
                      <a:srgbClr val="FF7C80"/>
                    </a:gs>
                    <a:gs pos="66000">
                      <a:srgbClr val="FF7C80"/>
                    </a:gs>
                    <a:gs pos="0">
                      <a:srgbClr val="FF7C80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n Jyuu Gothic Monospace Bold" panose="020B0609020203020207" pitchFamily="49" charset="-120"/>
                <a:ea typeface="Gen Jyuu Gothic Monospace Bold" panose="020B0609020203020207" pitchFamily="49" charset="-120"/>
                <a:cs typeface="Gen Jyuu Gothic Monospace Bold" panose="020B0609020203020207" pitchFamily="49" charset="-120"/>
              </a:rPr>
              <a:t>開始報名囉！</a:t>
            </a:r>
            <a:endParaRPr lang="zh-TW" altLang="en-US" sz="5400" dirty="0">
              <a:gradFill>
                <a:gsLst>
                  <a:gs pos="35000">
                    <a:srgbClr val="FF7C80"/>
                  </a:gs>
                  <a:gs pos="66000">
                    <a:srgbClr val="FF7C80"/>
                  </a:gs>
                  <a:gs pos="0">
                    <a:srgbClr val="FF7C80"/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n Jyuu Gothic Monospace Bold" panose="020B0609020203020207" pitchFamily="49" charset="-120"/>
              <a:ea typeface="Gen Jyuu Gothic Monospace Bold" panose="020B0609020203020207" pitchFamily="49" charset="-120"/>
              <a:cs typeface="Gen Jyuu Gothic Monospace Bold" panose="020B0609020203020207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506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化對角線角落矩形 3"/>
          <p:cNvSpPr/>
          <p:nvPr/>
        </p:nvSpPr>
        <p:spPr>
          <a:xfrm>
            <a:off x="176730" y="190816"/>
            <a:ext cx="8865670" cy="6474144"/>
          </a:xfrm>
          <a:prstGeom prst="round2Diag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梯形 26"/>
          <p:cNvSpPr/>
          <p:nvPr/>
        </p:nvSpPr>
        <p:spPr>
          <a:xfrm rot="10800000">
            <a:off x="548640" y="0"/>
            <a:ext cx="8158480" cy="6858000"/>
          </a:xfrm>
          <a:prstGeom prst="trapezoid">
            <a:avLst>
              <a:gd name="adj" fmla="val 6001"/>
            </a:avLst>
          </a:prstGeom>
          <a:gradFill>
            <a:gsLst>
              <a:gs pos="100000">
                <a:schemeClr val="accent4">
                  <a:lumMod val="75000"/>
                </a:schemeClr>
              </a:gs>
              <a:gs pos="19000">
                <a:schemeClr val="accent4">
                  <a:lumMod val="60000"/>
                  <a:lumOff val="4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57000">
                <a:schemeClr val="accent2">
                  <a:lumMod val="75000"/>
                  <a:alpha val="30000"/>
                </a:schemeClr>
              </a:gs>
            </a:gsLst>
            <a:lin ang="5400000" scaled="1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893010" y="3703181"/>
            <a:ext cx="781411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24000" indent="-1524000"/>
            <a:r>
              <a:rPr lang="zh-TW" altLang="en-US" sz="2000" dirty="0" smtClean="0">
                <a:solidFill>
                  <a:schemeClr val="accent4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■報名資格</a:t>
            </a:r>
            <a:r>
              <a:rPr lang="zh-TW" altLang="en-US" sz="2000" dirty="0" smtClean="0">
                <a:solidFill>
                  <a:schemeClr val="accent4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：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成立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1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年以上全國性工商自由職業團體</a:t>
            </a:r>
            <a:endParaRPr lang="en-US" altLang="zh-TW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  <a:cs typeface="Gen Jyuu Gothic Medium" panose="020B0402020203020207" pitchFamily="34" charset="-120"/>
            </a:endParaRPr>
          </a:p>
          <a:p>
            <a:pPr marL="1798638" indent="-1798638"/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■報名期間：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即日起至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110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年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3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月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31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日止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(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以郵戳為憑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)</a:t>
            </a:r>
          </a:p>
          <a:p>
            <a:pPr marL="263525" indent="-263525"/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■今年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新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增加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分項目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表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,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 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以</a:t>
            </a: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「防疫貢獻」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及</a:t>
            </a: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「聯合國永續發展目標</a:t>
            </a:r>
            <a:r>
              <a:rPr lang="en-US" altLang="zh-TW" sz="2000" dirty="0">
                <a:solidFill>
                  <a:schemeClr val="accent4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(SDGs)</a:t>
            </a: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」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  <a:cs typeface="Gen Jyuu Gothic Medium" panose="020B0402020203020207" pitchFamily="34" charset="-120"/>
              </a:rPr>
              <a:t>等指標訂定加分項目</a:t>
            </a:r>
            <a:endParaRPr lang="en-US" altLang="zh-TW" sz="2000" dirty="0">
              <a:solidFill>
                <a:schemeClr val="tx1">
                  <a:lumMod val="65000"/>
                  <a:lumOff val="35000"/>
                </a:schemeClr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  <a:cs typeface="Gen Jyuu Gothic Medium" panose="020B0402020203020207" pitchFamily="34" charset="-120"/>
            </a:endParaRPr>
          </a:p>
          <a:p>
            <a:endParaRPr lang="en-US" altLang="zh-TW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pPr algn="ctr"/>
            <a:r>
              <a:rPr lang="zh-TW" altLang="en-US" sz="2400" dirty="0" smtClean="0">
                <a:solidFill>
                  <a:schemeClr val="accent6">
                    <a:lumMod val="75000"/>
                  </a:schemeClr>
                </a:solidFill>
                <a:latin typeface="華康特粗楷體" panose="03000909000000000000" pitchFamily="65" charset="-120"/>
                <a:ea typeface="華康特粗楷體" panose="03000909000000000000" pitchFamily="65" charset="-120"/>
                <a:cs typeface="Gen Jyuu Gothic Medium" panose="020B0402020203020207" pitchFamily="34" charset="-120"/>
              </a:rPr>
              <a:t>詳情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  <a:latin typeface="華康特粗楷體" panose="03000909000000000000" pitchFamily="65" charset="-120"/>
                <a:ea typeface="華康特粗楷體" panose="03000909000000000000" pitchFamily="65" charset="-120"/>
                <a:cs typeface="Gen Jyuu Gothic Medium" panose="020B0402020203020207" pitchFamily="34" charset="-120"/>
              </a:rPr>
              <a:t>請至合作及人民團體司籌備處</a:t>
            </a:r>
            <a:r>
              <a:rPr lang="zh-TW" altLang="en-US" sz="2400" dirty="0" smtClean="0">
                <a:solidFill>
                  <a:schemeClr val="accent6">
                    <a:lumMod val="75000"/>
                  </a:schemeClr>
                </a:solidFill>
                <a:latin typeface="華康特粗楷體" panose="03000909000000000000" pitchFamily="65" charset="-120"/>
                <a:ea typeface="華康特粗楷體" panose="03000909000000000000" pitchFamily="65" charset="-120"/>
                <a:cs typeface="Gen Jyuu Gothic Medium" panose="020B0402020203020207" pitchFamily="34" charset="-120"/>
              </a:rPr>
              <a:t>網站</a:t>
            </a:r>
            <a:endParaRPr lang="en-US" altLang="zh-TW" sz="2400" dirty="0" smtClean="0">
              <a:solidFill>
                <a:schemeClr val="accent6">
                  <a:lumMod val="75000"/>
                </a:schemeClr>
              </a:solidFill>
              <a:latin typeface="華康特粗楷體" panose="03000909000000000000" pitchFamily="65" charset="-120"/>
              <a:ea typeface="華康特粗楷體" panose="03000909000000000000" pitchFamily="65" charset="-120"/>
              <a:cs typeface="Gen Jyuu Gothic Medium" panose="020B0402020203020207" pitchFamily="34" charset="-120"/>
            </a:endParaRPr>
          </a:p>
          <a:p>
            <a:pPr algn="ctr"/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華康特粗楷體" panose="03000909000000000000" pitchFamily="65" charset="-120"/>
                <a:cs typeface="Gen Jyuu Gothic Medium" panose="020B0402020203020207" pitchFamily="34" charset="-120"/>
              </a:rPr>
              <a:t>(</a:t>
            </a:r>
            <a:r>
              <a:rPr lang="id-ID" altLang="zh-TW" sz="24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華康特粗楷體" panose="03000909000000000000" pitchFamily="65" charset="-120"/>
                <a:cs typeface="Gen Jyuu Gothic Medium" panose="020B0402020203020207" pitchFamily="34" charset="-120"/>
              </a:rPr>
              <a:t>https</a:t>
            </a:r>
            <a:r>
              <a:rPr lang="id-ID" altLang="zh-TW" sz="24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華康特粗楷體" panose="03000909000000000000" pitchFamily="65" charset="-120"/>
                <a:cs typeface="Gen Jyuu Gothic Medium" panose="020B0402020203020207" pitchFamily="34" charset="-120"/>
              </a:rPr>
              <a:t>://group.moi.gov.tw</a:t>
            </a:r>
            <a:r>
              <a:rPr lang="id-ID" altLang="zh-TW" sz="24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華康特粗楷體" panose="03000909000000000000" pitchFamily="65" charset="-120"/>
                <a:cs typeface="Gen Jyuu Gothic Medium" panose="020B0402020203020207" pitchFamily="34" charset="-120"/>
              </a:rPr>
              <a:t>/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華康特粗楷體" panose="03000909000000000000" pitchFamily="65" charset="-120"/>
                <a:cs typeface="Gen Jyuu Gothic Medium" panose="020B0402020203020207" pitchFamily="34" charset="-120"/>
              </a:rPr>
              <a:t>)</a:t>
            </a:r>
            <a:r>
              <a:rPr lang="zh-TW" altLang="en-US" sz="2400" dirty="0" smtClean="0">
                <a:solidFill>
                  <a:schemeClr val="accent6">
                    <a:lumMod val="75000"/>
                  </a:schemeClr>
                </a:solidFill>
                <a:latin typeface="華康特粗楷體" panose="03000909000000000000" pitchFamily="65" charset="-120"/>
                <a:ea typeface="華康特粗楷體" panose="03000909000000000000" pitchFamily="65" charset="-120"/>
                <a:cs typeface="Gen Jyuu Gothic Medium" panose="020B0402020203020207" pitchFamily="34" charset="-120"/>
              </a:rPr>
              <a:t>「最新公告」區查詢</a:t>
            </a:r>
            <a:endParaRPr lang="en-US" altLang="zh-TW" sz="2400" dirty="0">
              <a:solidFill>
                <a:schemeClr val="accent6">
                  <a:lumMod val="75000"/>
                </a:schemeClr>
              </a:solidFill>
              <a:latin typeface="華康特粗楷體" panose="03000909000000000000" pitchFamily="65" charset="-120"/>
              <a:ea typeface="華康特粗楷體" panose="03000909000000000000" pitchFamily="65" charset="-120"/>
              <a:cs typeface="Gen Jyuu Gothic Medium" panose="020B0402020203020207" pitchFamily="34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-96520" y="1053175"/>
            <a:ext cx="9448800" cy="2585323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4300" i="1" spc="300" dirty="0">
                <a:gradFill>
                  <a:gsLst>
                    <a:gs pos="66000">
                      <a:schemeClr val="accent4">
                        <a:lumMod val="75000"/>
                      </a:schemeClr>
                    </a:gs>
                    <a:gs pos="33000">
                      <a:schemeClr val="accent4">
                        <a:lumMod val="60000"/>
                        <a:lumOff val="40000"/>
                      </a:schemeClr>
                    </a:gs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oto Serif CJK TC SemiBold" panose="02020600000000000000" pitchFamily="18" charset="-120"/>
                <a:ea typeface="Noto Serif CJK TC SemiBold" panose="02020600000000000000" pitchFamily="18" charset="-120"/>
                <a:cs typeface="Gen Jyuu Gothic Monospace Bold" panose="020B0609020203020207" pitchFamily="49" charset="-120"/>
              </a:rPr>
              <a:t>全國性工商自由職業團體績效</a:t>
            </a:r>
            <a:r>
              <a:rPr lang="zh-TW" altLang="en-US" sz="4300" i="1" spc="300" dirty="0" smtClean="0">
                <a:gradFill>
                  <a:gsLst>
                    <a:gs pos="66000">
                      <a:schemeClr val="accent4">
                        <a:lumMod val="75000"/>
                      </a:schemeClr>
                    </a:gs>
                    <a:gs pos="33000">
                      <a:schemeClr val="accent4">
                        <a:lumMod val="60000"/>
                        <a:lumOff val="40000"/>
                      </a:schemeClr>
                    </a:gs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oto Serif CJK TC SemiBold" panose="02020600000000000000" pitchFamily="18" charset="-120"/>
                <a:ea typeface="Noto Serif CJK TC SemiBold" panose="02020600000000000000" pitchFamily="18" charset="-120"/>
                <a:cs typeface="Gen Jyuu Gothic Monospace Bold" panose="020B0609020203020207" pitchFamily="49" charset="-120"/>
              </a:rPr>
              <a:t>評鑑</a:t>
            </a:r>
            <a:endParaRPr lang="en-US" altLang="zh-TW" sz="4300" i="1" spc="300" dirty="0" smtClean="0">
              <a:gradFill>
                <a:gsLst>
                  <a:gs pos="66000">
                    <a:schemeClr val="accent4">
                      <a:lumMod val="75000"/>
                    </a:schemeClr>
                  </a:gs>
                  <a:gs pos="33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Noto Serif CJK TC SemiBold" panose="02020600000000000000" pitchFamily="18" charset="-120"/>
              <a:ea typeface="Noto Serif CJK TC SemiBold" panose="02020600000000000000" pitchFamily="18" charset="-120"/>
              <a:cs typeface="Gen Jyuu Gothic Monospace Bold" panose="020B0609020203020207" pitchFamily="49" charset="-120"/>
            </a:endParaRPr>
          </a:p>
          <a:p>
            <a:pPr algn="ctr"/>
            <a:r>
              <a:rPr lang="zh-TW" altLang="en-US" sz="3200" i="1" spc="-150" dirty="0">
                <a:gradFill>
                  <a:gsLst>
                    <a:gs pos="66000">
                      <a:schemeClr val="accent4">
                        <a:lumMod val="75000"/>
                      </a:schemeClr>
                    </a:gs>
                    <a:gs pos="33000">
                      <a:schemeClr val="accent4">
                        <a:lumMod val="60000"/>
                        <a:lumOff val="40000"/>
                      </a:schemeClr>
                    </a:gs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oto Serif CJK TC SemiBold" panose="02020600000000000000" pitchFamily="18" charset="-120"/>
                <a:ea typeface="Noto Serif CJK TC SemiBold" panose="02020600000000000000" pitchFamily="18" charset="-120"/>
                <a:cs typeface="Gen Jyuu Gothic Monospace Bold" panose="020B0609020203020207" pitchFamily="49" charset="-120"/>
              </a:rPr>
              <a:t>及</a:t>
            </a:r>
            <a:endParaRPr lang="en-US" altLang="zh-TW" sz="3200" i="1" spc="-150" dirty="0">
              <a:gradFill>
                <a:gsLst>
                  <a:gs pos="66000">
                    <a:schemeClr val="accent4">
                      <a:lumMod val="75000"/>
                    </a:schemeClr>
                  </a:gs>
                  <a:gs pos="33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Noto Serif CJK TC SemiBold" panose="02020600000000000000" pitchFamily="18" charset="-120"/>
              <a:ea typeface="Noto Serif CJK TC SemiBold" panose="02020600000000000000" pitchFamily="18" charset="-120"/>
              <a:cs typeface="Gen Jyuu Gothic Monospace Bold" panose="020B0609020203020207" pitchFamily="49" charset="-120"/>
            </a:endParaRPr>
          </a:p>
          <a:p>
            <a:pPr algn="ctr"/>
            <a:r>
              <a:rPr lang="zh-TW" altLang="en-US" sz="4300" i="1" spc="300" dirty="0">
                <a:gradFill>
                  <a:gsLst>
                    <a:gs pos="66000">
                      <a:schemeClr val="accent4">
                        <a:lumMod val="75000"/>
                      </a:schemeClr>
                    </a:gs>
                    <a:gs pos="33000">
                      <a:schemeClr val="accent4">
                        <a:lumMod val="60000"/>
                        <a:lumOff val="40000"/>
                      </a:schemeClr>
                    </a:gs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oto Serif CJK TC SemiBold" panose="02020600000000000000" pitchFamily="18" charset="-120"/>
                <a:ea typeface="Noto Serif CJK TC SemiBold" panose="02020600000000000000" pitchFamily="18" charset="-120"/>
                <a:cs typeface="Gen Jyuu Gothic Monospace Bold" panose="020B0609020203020207" pitchFamily="49" charset="-120"/>
              </a:rPr>
              <a:t>全國性職業團體優良工作人員選拔</a:t>
            </a:r>
            <a:endParaRPr lang="en-US" altLang="zh-TW" sz="4300" i="1" spc="300" dirty="0">
              <a:gradFill>
                <a:gsLst>
                  <a:gs pos="66000">
                    <a:schemeClr val="accent4">
                      <a:lumMod val="75000"/>
                    </a:schemeClr>
                  </a:gs>
                  <a:gs pos="33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Noto Serif CJK TC SemiBold" panose="02020600000000000000" pitchFamily="18" charset="-120"/>
              <a:ea typeface="Noto Serif CJK TC SemiBold" panose="02020600000000000000" pitchFamily="18" charset="-120"/>
              <a:cs typeface="Gen Jyuu Gothic Monospace Bold" panose="020B0609020203020207" pitchFamily="49" charset="-120"/>
            </a:endParaRPr>
          </a:p>
          <a:p>
            <a:pPr algn="ctr"/>
            <a:r>
              <a:rPr lang="zh-TW" altLang="en-US" sz="4000" spc="-150" dirty="0" smtClean="0">
                <a:solidFill>
                  <a:schemeClr val="bg1">
                    <a:lumMod val="95000"/>
                  </a:schemeClr>
                </a:solidFill>
                <a:latin typeface="華康特粗楷體" panose="03000909000000000000" pitchFamily="65" charset="-120"/>
                <a:ea typeface="華康特粗楷體" panose="03000909000000000000" pitchFamily="65" charset="-120"/>
                <a:cs typeface="Gen Jyuu Gothic Monospace Bold" panose="020B0609020203020207" pitchFamily="49" charset="-120"/>
              </a:rPr>
              <a:t>即日開跑！</a:t>
            </a:r>
            <a:endParaRPr lang="zh-TW" altLang="en-US" sz="4000" spc="-150" dirty="0">
              <a:solidFill>
                <a:schemeClr val="bg1">
                  <a:lumMod val="95000"/>
                </a:schemeClr>
              </a:solidFill>
              <a:latin typeface="華康特粗楷體" panose="03000909000000000000" pitchFamily="65" charset="-120"/>
              <a:ea typeface="華康特粗楷體" panose="03000909000000000000" pitchFamily="65" charset="-120"/>
              <a:cs typeface="Gen Jyuu Gothic Monospace Bold" panose="020B0609020203020207" pitchFamily="49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741185" y="461276"/>
            <a:ext cx="2117760" cy="63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altLang="zh-TW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erif CJK TC Black" panose="02020900000000000000" pitchFamily="18" charset="-120"/>
                <a:ea typeface="Noto Serif CJK TC Black" panose="02020900000000000000" pitchFamily="18" charset="-120"/>
                <a:cs typeface="Gen Jyuu Gothic Heavy" panose="020B0702020203020207" pitchFamily="34" charset="-120"/>
              </a:rPr>
              <a:t>110</a:t>
            </a:r>
            <a:r>
              <a:rPr lang="zh-TW" altLang="en-US" sz="32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erif CJK TC Black" panose="02020900000000000000" pitchFamily="18" charset="-120"/>
                <a:ea typeface="Noto Serif CJK TC Black" panose="02020900000000000000" pitchFamily="18" charset="-120"/>
                <a:cs typeface="Gen Jyuu Gothic Heavy" panose="020B0702020203020207" pitchFamily="34" charset="-120"/>
              </a:rPr>
              <a:t>年</a:t>
            </a:r>
            <a:endParaRPr lang="zh-TW" altLang="en-US" sz="32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TC Black" panose="02020900000000000000" pitchFamily="18" charset="-120"/>
              <a:ea typeface="Noto Serif CJK TC Black" panose="02020900000000000000" pitchFamily="18" charset="-120"/>
              <a:cs typeface="Gen Jyuu Gothic Heavy" panose="020B0702020203020207" pitchFamily="34" charset="-120"/>
            </a:endParaRPr>
          </a:p>
        </p:txBody>
      </p:sp>
      <p:pic>
        <p:nvPicPr>
          <p:cNvPr id="34" name="圖片 33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749" y="5626573"/>
            <a:ext cx="2160502" cy="152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228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</TotalTime>
  <Words>203</Words>
  <Application>Microsoft Office PowerPoint</Application>
  <PresentationFormat>如螢幕大小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5" baseType="lpstr">
      <vt:lpstr>Gen Jyuu Gothic Heavy</vt:lpstr>
      <vt:lpstr>Gen Jyuu Gothic Medium</vt:lpstr>
      <vt:lpstr>Gen Jyuu Gothic Monospace Bold</vt:lpstr>
      <vt:lpstr>Noto Sans CJK TC Medium</vt:lpstr>
      <vt:lpstr>Noto Serif CJK TC Black</vt:lpstr>
      <vt:lpstr>Noto Serif CJK TC SemiBold</vt:lpstr>
      <vt:lpstr>華康特粗楷體</vt:lpstr>
      <vt:lpstr>新細明體</vt:lpstr>
      <vt:lpstr>Arial</vt:lpstr>
      <vt:lpstr>Arial Narrow</vt:lpstr>
      <vt:lpstr>Calibri</vt:lpstr>
      <vt:lpstr>Calibri Light</vt:lpstr>
      <vt:lpstr>1_Office 佈景主題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張家榮</dc:creator>
  <cp:lastModifiedBy>張家榮</cp:lastModifiedBy>
  <cp:revision>42</cp:revision>
  <dcterms:created xsi:type="dcterms:W3CDTF">2020-05-05T06:08:20Z</dcterms:created>
  <dcterms:modified xsi:type="dcterms:W3CDTF">2021-02-03T02:22:52Z</dcterms:modified>
</cp:coreProperties>
</file>