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5"/>
  </p:notesMasterIdLst>
  <p:sldIdLst>
    <p:sldId id="837" r:id="rId2"/>
    <p:sldId id="841" r:id="rId3"/>
    <p:sldId id="842" r:id="rId4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Open" id="{9B5EDC31-D9C3-4BA7-B887-732CB7C93685}">
          <p14:sldIdLst>
            <p14:sldId id="837"/>
            <p14:sldId id="836"/>
          </p14:sldIdLst>
        </p14:section>
        <p14:section name="Part 1" id="{6C75868D-AEE1-4595-ACD5-4C6B3AF6DAD1}">
          <p14:sldIdLst>
            <p14:sldId id="738"/>
            <p14:sldId id="821"/>
            <p14:sldId id="822"/>
            <p14:sldId id="795"/>
          </p14:sldIdLst>
        </p14:section>
        <p14:section name="Part 2" id="{8BC655A5-B2F2-44A2-8AAD-D5F7DE5C1306}">
          <p14:sldIdLst>
            <p14:sldId id="789"/>
            <p14:sldId id="831"/>
            <p14:sldId id="835"/>
          </p14:sldIdLst>
        </p14:section>
        <p14:section name="End" id="{945D202E-053E-4DAA-BA65-28B17CFDB784}">
          <p14:sldIdLst>
            <p14:sldId id="68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29676"/>
    <a:srgbClr val="0B3438"/>
    <a:srgbClr val="AFC5B9"/>
    <a:srgbClr val="D7E2DC"/>
    <a:srgbClr val="5A7283"/>
    <a:srgbClr val="E15C3E"/>
    <a:srgbClr val="26ADAD"/>
    <a:srgbClr val="87AD6E"/>
    <a:srgbClr val="D8DAD5"/>
    <a:srgbClr val="1E5E7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3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3906" autoAdjust="0"/>
  </p:normalViewPr>
  <p:slideViewPr>
    <p:cSldViewPr snapToGrid="0">
      <p:cViewPr varScale="1">
        <p:scale>
          <a:sx n="91" d="100"/>
          <a:sy n="91" d="100"/>
        </p:scale>
        <p:origin x="-1613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76"/>
    </p:cViewPr>
  </p:sorterViewPr>
  <p:notesViewPr>
    <p:cSldViewPr snapToGrid="0">
      <p:cViewPr varScale="1">
        <p:scale>
          <a:sx n="81" d="100"/>
          <a:sy n="81" d="100"/>
        </p:scale>
        <p:origin x="3996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7" y="25"/>
            <a:ext cx="2946399" cy="498475"/>
          </a:xfrm>
          <a:prstGeom prst="rect">
            <a:avLst/>
          </a:prstGeom>
        </p:spPr>
        <p:txBody>
          <a:bodyPr vert="horz" lIns="91158" tIns="45579" rIns="91158" bIns="45579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704" y="25"/>
            <a:ext cx="2946399" cy="498475"/>
          </a:xfrm>
          <a:prstGeom prst="rect">
            <a:avLst/>
          </a:prstGeom>
        </p:spPr>
        <p:txBody>
          <a:bodyPr vert="horz" lIns="91158" tIns="45579" rIns="91158" bIns="45579" rtlCol="0"/>
          <a:lstStyle>
            <a:lvl1pPr algn="r">
              <a:defRPr sz="1200"/>
            </a:lvl1pPr>
          </a:lstStyle>
          <a:p>
            <a:pPr>
              <a:defRPr/>
            </a:pPr>
            <a:fld id="{087EEA8C-9104-4F59-BDC9-492271963F68}" type="datetimeFigureOut">
              <a:rPr lang="zh-TW" altLang="en-US"/>
              <a:pPr>
                <a:defRPr/>
              </a:pPr>
              <a:t>2022/2/9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58" tIns="45579" rIns="91158" bIns="45579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74" y="4776791"/>
            <a:ext cx="5438775" cy="3908425"/>
          </a:xfrm>
          <a:prstGeom prst="rect">
            <a:avLst/>
          </a:prstGeom>
        </p:spPr>
        <p:txBody>
          <a:bodyPr vert="horz" lIns="91158" tIns="45579" rIns="91158" bIns="45579" rtlCol="0"/>
          <a:lstStyle/>
          <a:p>
            <a:pPr lvl="0"/>
            <a:r>
              <a:rPr lang="zh-TW" altLang="en-US" noProof="0"/>
              <a:t>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7" y="9428179"/>
            <a:ext cx="2946399" cy="498475"/>
          </a:xfrm>
          <a:prstGeom prst="rect">
            <a:avLst/>
          </a:prstGeom>
        </p:spPr>
        <p:txBody>
          <a:bodyPr vert="horz" lIns="91158" tIns="45579" rIns="91158" bIns="4557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704" y="9428179"/>
            <a:ext cx="2946399" cy="498475"/>
          </a:xfrm>
          <a:prstGeom prst="rect">
            <a:avLst/>
          </a:prstGeom>
        </p:spPr>
        <p:txBody>
          <a:bodyPr vert="horz" lIns="91158" tIns="45579" rIns="91158" bIns="45579" rtlCol="0" anchor="b"/>
          <a:lstStyle>
            <a:lvl1pPr algn="r">
              <a:defRPr sz="1200"/>
            </a:lvl1pPr>
          </a:lstStyle>
          <a:p>
            <a:pPr>
              <a:defRPr/>
            </a:pPr>
            <a:fld id="{EF5A18DD-9DAC-45D1-9B49-4C30B66782F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587354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AFEB6-2B12-4986-A4A5-CC1A39A43580}" type="datetime1">
              <a:rPr lang="zh-TW" altLang="en-US" smtClean="0"/>
              <a:pPr>
                <a:defRPr/>
              </a:pPr>
              <a:t>2022/2/9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53C8E-5163-4725-9D80-69C5FA103C5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42129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325" y="1846263"/>
            <a:ext cx="7543800" cy="4022725"/>
          </a:xfrm>
          <a:prstGeom prst="rect">
            <a:avLst/>
          </a:prstGeom>
        </p:spPr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6E984-81ED-4874-80B0-5DC41EA04D67}" type="datetime1">
              <a:rPr lang="zh-TW" altLang="en-US" smtClean="0"/>
              <a:pPr>
                <a:defRPr/>
              </a:pPr>
              <a:t>2022/2/9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5E456-F55D-4451-8440-2B62E330885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92158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  <a:prstGeom prst="rect">
            <a:avLst/>
          </a:prstGeom>
        </p:spPr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0BAC9-7352-4FF0-8542-DF2B0312B0FD}" type="datetime1">
              <a:rPr lang="zh-TW" altLang="en-US" smtClean="0"/>
              <a:pPr>
                <a:defRPr/>
              </a:pPr>
              <a:t>2022/2/9</a:t>
            </a:fld>
            <a:endParaRPr lang="zh-TW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F12D0-EA33-4FB1-B533-95D8CE91DA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0139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022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F2760-83E2-4831-A52C-0321279C8BB0}" type="datetime1">
              <a:rPr lang="zh-TW" altLang="en-US" smtClean="0"/>
              <a:pPr>
                <a:defRPr/>
              </a:pPr>
              <a:t>2022/2/9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36D2-02DA-41B3-B267-D19AF7B5B37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6539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04091-93F6-4F2C-B7AB-97B9E94E3BBC}" type="datetime1">
              <a:rPr lang="zh-TW" altLang="en-US" smtClean="0"/>
              <a:pPr>
                <a:defRPr/>
              </a:pPr>
              <a:t>2022/2/9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5D3BD-EC37-4FC1-A8DB-20CE0C8993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1942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9563E-8528-46C4-A5C2-B3857FD741B0}" type="datetime1">
              <a:rPr lang="zh-TW" altLang="en-US" smtClean="0"/>
              <a:pPr>
                <a:defRPr/>
              </a:pPr>
              <a:t>2022/2/9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D8F9-6B99-49C2-BF84-BF1EBD181C0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54050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7715C-872A-4011-9FA8-448094F253C2}" type="datetime1">
              <a:rPr lang="zh-TW" altLang="en-US" smtClean="0"/>
              <a:pPr>
                <a:defRPr/>
              </a:pPr>
              <a:t>2022/2/9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C2709-5945-4425-BAA0-E4EC12AA57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8171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77E13-971F-4112-ABCC-7B10D4272192}" type="datetime1">
              <a:rPr lang="zh-TW" altLang="en-US" smtClean="0"/>
              <a:pPr>
                <a:defRPr/>
              </a:pPr>
              <a:t>2022/2/9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9F3C3-04BB-44C5-BA3D-C25E025513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34034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93A0C-BFD0-48BB-9BC7-4320DE65E772}" type="datetime1">
              <a:rPr lang="zh-TW" altLang="en-US" smtClean="0"/>
              <a:pPr>
                <a:defRPr/>
              </a:pPr>
              <a:t>2022/2/9</a:t>
            </a:fld>
            <a:endParaRPr lang="zh-TW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358A1-9607-42BA-B85F-89DD73205F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96274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5A42DC4-4C69-4E24-A2F5-9C8243C93840}" type="datetime1">
              <a:rPr lang="zh-TW" altLang="en-US" smtClean="0"/>
              <a:pPr>
                <a:defRPr/>
              </a:pPr>
              <a:t>2022/2/9</a:t>
            </a:fld>
            <a:endParaRPr lang="zh-TW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E7E4329-2028-4C7D-A1B9-3A05EEB608F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33129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  <a:prstGeom prst="rect">
            <a:avLst/>
          </a:prstGeo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  <a:prstGeom prst="rect">
            <a:avLst/>
          </a:prstGeo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5C688-63FD-4AB7-805A-ED08FB1BAB5F}" type="datetime1">
              <a:rPr lang="zh-TW" altLang="en-US" smtClean="0"/>
              <a:pPr>
                <a:defRPr/>
              </a:pPr>
              <a:t>2022/2/9</a:t>
            </a:fld>
            <a:endParaRPr lang="zh-TW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A50E1-F1EF-490A-9A42-82B5FFBDDB1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58223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FA589E1-6F0B-47E1-9326-6F5834DB058A}" type="datetime1">
              <a:rPr lang="zh-TW" altLang="en-US" smtClean="0"/>
              <a:pPr>
                <a:defRPr/>
              </a:pPr>
              <a:t>2022/2/9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CF2857-2EFB-4F98-9F0C-15BA29CCCD5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7" name="Picture 14">
            <a:extLst>
              <a:ext uri="{FF2B5EF4-FFF2-40B4-BE49-F238E27FC236}">
                <a16:creationId xmlns="" xmlns:a16="http://schemas.microsoft.com/office/drawing/2014/main" id="{E5A6FEC4-1717-443E-AD1D-0400D48AB29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" y="0"/>
            <a:ext cx="913640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矩形 7"/>
          <p:cNvSpPr/>
          <p:nvPr userDrawn="1"/>
        </p:nvSpPr>
        <p:spPr>
          <a:xfrm>
            <a:off x="0" y="0"/>
            <a:ext cx="9144000" cy="685800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70" r:id="rId1"/>
    <p:sldLayoutId id="2147484958" r:id="rId2"/>
    <p:sldLayoutId id="2147484971" r:id="rId3"/>
    <p:sldLayoutId id="2147484959" r:id="rId4"/>
    <p:sldLayoutId id="2147484960" r:id="rId5"/>
    <p:sldLayoutId id="2147484961" r:id="rId6"/>
    <p:sldLayoutId id="2147484972" r:id="rId7"/>
    <p:sldLayoutId id="2147484973" r:id="rId8"/>
    <p:sldLayoutId id="2147484974" r:id="rId9"/>
    <p:sldLayoutId id="2147484962" r:id="rId10"/>
    <p:sldLayoutId id="2147484975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副標題 11"/>
          <p:cNvSpPr txBox="1">
            <a:spLocks/>
          </p:cNvSpPr>
          <p:nvPr/>
        </p:nvSpPr>
        <p:spPr>
          <a:xfrm>
            <a:off x="4961247" y="3674146"/>
            <a:ext cx="3953154" cy="552450"/>
          </a:xfrm>
          <a:prstGeom prst="rect">
            <a:avLst/>
          </a:prstGeom>
        </p:spPr>
        <p:txBody>
          <a:bodyPr anchor="b">
            <a:noAutofit/>
          </a:bodyPr>
          <a:lstStyle>
            <a:lvl1pPr marL="90488" indent="-90488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>
              <a:defRPr/>
            </a:pP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99036" y="2345097"/>
            <a:ext cx="7849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  <a:spcAft>
                <a:spcPts val="1200"/>
              </a:spcAft>
            </a:pPr>
            <a:r>
              <a:rPr lang="zh-TW" altLang="en-US" sz="4000" b="1" dirty="0" smtClean="0">
                <a:solidFill>
                  <a:srgbClr val="28608F"/>
                </a:solidFill>
                <a:latin typeface="微軟正黑體" pitchFamily="34" charset="-120"/>
                <a:ea typeface="微軟正黑體" pitchFamily="34" charset="-120"/>
              </a:rPr>
              <a:t>「建築法第</a:t>
            </a:r>
            <a:r>
              <a:rPr lang="en-US" altLang="zh-TW" sz="4000" b="1" dirty="0" smtClean="0">
                <a:solidFill>
                  <a:srgbClr val="28608F"/>
                </a:solidFill>
                <a:latin typeface="微軟正黑體" pitchFamily="34" charset="-120"/>
                <a:ea typeface="微軟正黑體" pitchFamily="34" charset="-120"/>
              </a:rPr>
              <a:t>77</a:t>
            </a:r>
            <a:r>
              <a:rPr lang="zh-TW" altLang="en-US" sz="4000" b="1" dirty="0" smtClean="0">
                <a:solidFill>
                  <a:srgbClr val="28608F"/>
                </a:solidFill>
                <a:latin typeface="微軟正黑體" pitchFamily="34" charset="-120"/>
                <a:ea typeface="微軟正黑體" pitchFamily="34" charset="-120"/>
              </a:rPr>
              <a:t>條之</a:t>
            </a:r>
            <a:r>
              <a:rPr lang="en-US" altLang="zh-TW" sz="4000" b="1" dirty="0" smtClean="0">
                <a:solidFill>
                  <a:srgbClr val="28608F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4000" b="1" dirty="0" smtClean="0">
                <a:solidFill>
                  <a:srgbClr val="28608F"/>
                </a:solidFill>
                <a:latin typeface="微軟正黑體" pitchFamily="34" charset="-120"/>
                <a:ea typeface="微軟正黑體" pitchFamily="34" charset="-120"/>
              </a:rPr>
              <a:t>」修正草案</a:t>
            </a:r>
            <a:endParaRPr lang="zh-TW" altLang="en-US" sz="4000" b="1" dirty="0">
              <a:solidFill>
                <a:srgbClr val="28608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5374401" y="114573"/>
            <a:ext cx="3685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u="sng" dirty="0">
                <a:solidFill>
                  <a:schemeClr val="accent5">
                    <a:lumMod val="50000"/>
                  </a:schemeClr>
                </a:solidFill>
                <a:effectLst>
                  <a:outerShdw blurRad="139700" dir="15000000" sy="30000" kx="-1800000" algn="bl" rotWithShape="0">
                    <a:prstClr val="black">
                      <a:alpha val="21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Montserrat" charset="0"/>
              </a:rPr>
              <a:t>行政院院會第</a:t>
            </a:r>
            <a:r>
              <a:rPr lang="en-US" altLang="zh-TW" sz="2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139700" dir="15000000" sy="30000" kx="-1800000" algn="bl" rotWithShape="0">
                    <a:prstClr val="black">
                      <a:alpha val="21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Montserrat" charset="0"/>
              </a:rPr>
              <a:t>3789</a:t>
            </a:r>
            <a:r>
              <a:rPr lang="zh-TW" altLang="en-US" sz="2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139700" dir="15000000" sy="30000" kx="-1800000" algn="bl" rotWithShape="0">
                    <a:prstClr val="black">
                      <a:alpha val="21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Montserrat" charset="0"/>
              </a:rPr>
              <a:t>次</a:t>
            </a:r>
            <a:r>
              <a:rPr lang="zh-TW" altLang="en-US" sz="2400" b="1" u="sng" dirty="0">
                <a:solidFill>
                  <a:schemeClr val="accent5">
                    <a:lumMod val="50000"/>
                  </a:schemeClr>
                </a:solidFill>
                <a:effectLst>
                  <a:outerShdw blurRad="139700" dir="15000000" sy="30000" kx="-1800000" algn="bl" rotWithShape="0">
                    <a:prstClr val="black">
                      <a:alpha val="21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Montserrat" charset="0"/>
              </a:rPr>
              <a:t>會議</a:t>
            </a:r>
          </a:p>
        </p:txBody>
      </p:sp>
      <p:sp>
        <p:nvSpPr>
          <p:cNvPr id="6" name="副標題 11"/>
          <p:cNvSpPr txBox="1">
            <a:spLocks/>
          </p:cNvSpPr>
          <p:nvPr/>
        </p:nvSpPr>
        <p:spPr>
          <a:xfrm>
            <a:off x="2998340" y="4689809"/>
            <a:ext cx="3147320" cy="1222456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marL="90488" indent="-90488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TW" altLang="en-US" sz="3200" b="1" spc="120" dirty="0">
                <a:solidFill>
                  <a:srgbClr val="2A4F1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內政部</a:t>
            </a:r>
            <a:endParaRPr lang="en-US" altLang="zh-TW" sz="3200" b="1" spc="120" dirty="0">
              <a:solidFill>
                <a:srgbClr val="2A4F1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defTabSz="9144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TW" sz="3200" b="1" spc="12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3200" b="1" spc="12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200" b="1" spc="12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200" b="1" spc="12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200" b="1" spc="12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3200" b="1" spc="12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en-US" sz="3200" b="1" spc="120" dirty="0" smtClean="0">
                <a:solidFill>
                  <a:srgbClr val="2A4F1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endParaRPr lang="en-US" altLang="zh-TW" sz="3200" b="1" spc="120" dirty="0">
              <a:solidFill>
                <a:srgbClr val="2A4F1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1999" t="22770" r="31667" b="23360"/>
          <a:stretch/>
        </p:blipFill>
        <p:spPr>
          <a:xfrm>
            <a:off x="3479799" y="4629373"/>
            <a:ext cx="640800" cy="6716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9859798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圓角矩形 65"/>
          <p:cNvSpPr/>
          <p:nvPr/>
        </p:nvSpPr>
        <p:spPr>
          <a:xfrm>
            <a:off x="146304" y="1527048"/>
            <a:ext cx="8851392" cy="4261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9F3C3-04BB-44C5-BA3D-C25E025513E4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490532" y="657545"/>
            <a:ext cx="79944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28608F"/>
                </a:solidFill>
                <a:latin typeface="微軟正黑體" pitchFamily="34" charset="-120"/>
                <a:ea typeface="微軟正黑體" pitchFamily="34" charset="-120"/>
              </a:rPr>
              <a:t>建築法第</a:t>
            </a:r>
            <a:r>
              <a:rPr lang="en-US" altLang="zh-TW" sz="4000" b="1" dirty="0" smtClean="0">
                <a:solidFill>
                  <a:srgbClr val="28608F"/>
                </a:solidFill>
                <a:latin typeface="微軟正黑體" pitchFamily="34" charset="-120"/>
                <a:ea typeface="微軟正黑體" pitchFamily="34" charset="-120"/>
              </a:rPr>
              <a:t>77</a:t>
            </a:r>
            <a:r>
              <a:rPr lang="zh-TW" altLang="en-US" sz="4000" b="1" dirty="0" smtClean="0">
                <a:solidFill>
                  <a:srgbClr val="28608F"/>
                </a:solidFill>
                <a:latin typeface="微軟正黑體" pitchFamily="34" charset="-120"/>
                <a:ea typeface="微軟正黑體" pitchFamily="34" charset="-120"/>
              </a:rPr>
              <a:t>條之</a:t>
            </a:r>
            <a:r>
              <a:rPr lang="en-US" altLang="zh-TW" sz="4000" b="1" dirty="0" smtClean="0">
                <a:solidFill>
                  <a:srgbClr val="28608F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4000" b="1" dirty="0" smtClean="0">
                <a:solidFill>
                  <a:srgbClr val="28608F"/>
                </a:solidFill>
                <a:latin typeface="微軟正黑體" pitchFamily="34" charset="-120"/>
                <a:ea typeface="微軟正黑體" pitchFamily="34" charset="-120"/>
              </a:rPr>
              <a:t>修正草案</a:t>
            </a:r>
            <a:r>
              <a:rPr lang="en-US" altLang="zh-TW" sz="4000" b="1" dirty="0" smtClean="0">
                <a:solidFill>
                  <a:srgbClr val="28608F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重要性</a:t>
            </a:r>
            <a:endParaRPr lang="en-US" altLang="zh-TW" sz="4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24" name="肘形接點 23"/>
          <p:cNvCxnSpPr>
            <a:stCxn id="27" idx="3"/>
            <a:endCxn id="28" idx="1"/>
          </p:cNvCxnSpPr>
          <p:nvPr/>
        </p:nvCxnSpPr>
        <p:spPr>
          <a:xfrm>
            <a:off x="1282000" y="2905122"/>
            <a:ext cx="428628" cy="2117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7381208" y="3652926"/>
            <a:ext cx="1214478" cy="46285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強制補強</a:t>
            </a:r>
            <a:endParaRPr lang="zh-TW" altLang="en-US" sz="20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26" name="直線單箭頭接點 25"/>
          <p:cNvCxnSpPr>
            <a:stCxn id="28" idx="3"/>
            <a:endCxn id="29" idx="1"/>
          </p:cNvCxnSpPr>
          <p:nvPr/>
        </p:nvCxnSpPr>
        <p:spPr>
          <a:xfrm>
            <a:off x="2567884" y="2905122"/>
            <a:ext cx="285752" cy="2117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281868" y="2476493"/>
            <a:ext cx="1000132" cy="85725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既有</a:t>
            </a:r>
            <a:endParaRPr lang="en-US" altLang="zh-TW" sz="20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建築物</a:t>
            </a:r>
            <a:endParaRPr lang="zh-TW" altLang="en-US" sz="20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710628" y="2476493"/>
            <a:ext cx="857256" cy="85725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繼續留用</a:t>
            </a:r>
            <a:endParaRPr lang="zh-TW" altLang="en-US" sz="20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853636" y="2476493"/>
            <a:ext cx="857256" cy="85725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強制初評</a:t>
            </a:r>
            <a:endParaRPr lang="zh-TW" altLang="en-US" sz="20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139520" y="2381243"/>
            <a:ext cx="1214446" cy="47625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免改善</a:t>
            </a:r>
            <a:endParaRPr lang="zh-TW" altLang="en-US" sz="20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139520" y="3143248"/>
            <a:ext cx="1214446" cy="85725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強制</a:t>
            </a:r>
            <a:endParaRPr lang="en-US" altLang="zh-TW" sz="20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詳評</a:t>
            </a:r>
            <a:endParaRPr lang="zh-TW" altLang="en-US" sz="20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32" name="肘形接點 31"/>
          <p:cNvCxnSpPr>
            <a:stCxn id="29" idx="3"/>
            <a:endCxn id="30" idx="1"/>
          </p:cNvCxnSpPr>
          <p:nvPr/>
        </p:nvCxnSpPr>
        <p:spPr>
          <a:xfrm flipV="1">
            <a:off x="3710892" y="2619369"/>
            <a:ext cx="428628" cy="285752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肘形接點 32"/>
          <p:cNvCxnSpPr>
            <a:stCxn id="29" idx="3"/>
            <a:endCxn id="31" idx="1"/>
          </p:cNvCxnSpPr>
          <p:nvPr/>
        </p:nvCxnSpPr>
        <p:spPr>
          <a:xfrm>
            <a:off x="3710892" y="2905121"/>
            <a:ext cx="428628" cy="666755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5711156" y="2857496"/>
            <a:ext cx="1214446" cy="47625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免改善</a:t>
            </a:r>
            <a:endParaRPr lang="zh-TW" altLang="en-US" sz="20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711156" y="3619502"/>
            <a:ext cx="1214446" cy="47625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要改善</a:t>
            </a:r>
            <a:endParaRPr lang="zh-TW" altLang="en-US" sz="20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36" name="肘形接點 35"/>
          <p:cNvCxnSpPr>
            <a:stCxn id="31" idx="3"/>
            <a:endCxn id="34" idx="1"/>
          </p:cNvCxnSpPr>
          <p:nvPr/>
        </p:nvCxnSpPr>
        <p:spPr>
          <a:xfrm flipV="1">
            <a:off x="5353966" y="3095623"/>
            <a:ext cx="357190" cy="476253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肘形接點 36"/>
          <p:cNvCxnSpPr>
            <a:stCxn id="31" idx="3"/>
            <a:endCxn id="35" idx="1"/>
          </p:cNvCxnSpPr>
          <p:nvPr/>
        </p:nvCxnSpPr>
        <p:spPr>
          <a:xfrm>
            <a:off x="5353966" y="3571876"/>
            <a:ext cx="357190" cy="285752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 bwMode="auto">
          <a:xfrm>
            <a:off x="2710760" y="1904989"/>
            <a:ext cx="2714644" cy="2571768"/>
          </a:xfrm>
          <a:prstGeom prst="rect">
            <a:avLst/>
          </a:prstGeom>
          <a:noFill/>
          <a:ln w="3810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000" b="0" i="0" u="none" strike="noStrike" cap="none" normalizeH="0" baseline="0" dirty="0" smtClean="0">
              <a:ln>
                <a:solidFill>
                  <a:srgbClr val="00B050"/>
                </a:solidFill>
              </a:ln>
              <a:solidFill>
                <a:schemeClr val="bg1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2344426" y="4745744"/>
            <a:ext cx="3873494" cy="13335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1" hangingPunct="1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建築物公共安全檢查簽證及申報辦法</a:t>
            </a:r>
            <a:endParaRPr lang="en-US" altLang="zh-TW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defTabSz="914400" eaLnBrk="1" hangingPunct="1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16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本部</a:t>
            </a:r>
            <a:r>
              <a:rPr lang="en-US" altLang="zh-TW" sz="16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107.2.21</a:t>
            </a:r>
            <a:r>
              <a:rPr lang="zh-TW" altLang="en-US" sz="16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令頒修正，</a:t>
            </a:r>
            <a:r>
              <a:rPr lang="en-US" altLang="zh-TW" sz="16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108.7.1</a:t>
            </a:r>
            <a:r>
              <a:rPr lang="zh-TW" altLang="en-US" sz="16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施行</a:t>
            </a:r>
            <a:r>
              <a:rPr lang="en-US" altLang="zh-TW" sz="16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TW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7589520" y="2170034"/>
            <a:ext cx="832104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分類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分期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分區</a:t>
            </a:r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1979806" y="5334013"/>
            <a:ext cx="4429156" cy="65405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TW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2" name="矩形 61"/>
          <p:cNvSpPr/>
          <p:nvPr/>
        </p:nvSpPr>
        <p:spPr bwMode="auto">
          <a:xfrm>
            <a:off x="7132487" y="1767828"/>
            <a:ext cx="1600033" cy="2621291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000" b="0" i="0" u="none" strike="noStrike" cap="none" normalizeH="0" baseline="0" dirty="0" smtClean="0">
              <a:ln>
                <a:solidFill>
                  <a:srgbClr val="00B050"/>
                </a:solidFill>
              </a:ln>
              <a:solidFill>
                <a:srgbClr val="FF0000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4" name="矩形 63"/>
          <p:cNvSpPr/>
          <p:nvPr/>
        </p:nvSpPr>
        <p:spPr bwMode="auto">
          <a:xfrm>
            <a:off x="6775704" y="4671071"/>
            <a:ext cx="2231136" cy="4404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軟正黑體" pitchFamily="34" charset="-120"/>
                <a:ea typeface="微軟正黑體" pitchFamily="34" charset="-120"/>
              </a:rPr>
              <a:t>建築法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第</a:t>
            </a:r>
            <a:r>
              <a:rPr lang="en-US" altLang="zh-TW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77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條之</a:t>
            </a:r>
            <a:r>
              <a:rPr lang="en-US" altLang="zh-TW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endParaRPr kumimoji="0" lang="zh-TW" alt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73" name="直線單箭頭接點 72"/>
          <p:cNvCxnSpPr/>
          <p:nvPr/>
        </p:nvCxnSpPr>
        <p:spPr>
          <a:xfrm>
            <a:off x="6954252" y="3886200"/>
            <a:ext cx="390861" cy="10185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9F3C3-04BB-44C5-BA3D-C25E025513E4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1176206" y="427982"/>
            <a:ext cx="68098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28608F"/>
                </a:solidFill>
                <a:latin typeface="微軟正黑體" pitchFamily="34" charset="-120"/>
                <a:ea typeface="微軟正黑體" pitchFamily="34" charset="-120"/>
              </a:rPr>
              <a:t>既有建築</a:t>
            </a:r>
            <a:r>
              <a:rPr lang="en-US" altLang="zh-TW" sz="4000" b="1" dirty="0" smtClean="0">
                <a:solidFill>
                  <a:srgbClr val="28608F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4000" b="1" dirty="0" smtClean="0">
                <a:solidFill>
                  <a:srgbClr val="28608F"/>
                </a:solidFill>
                <a:latin typeface="微軟正黑體" pitchFamily="34" charset="-120"/>
                <a:ea typeface="微軟正黑體" pitchFamily="34" charset="-120"/>
              </a:rPr>
              <a:t>耐震能力強制改善</a:t>
            </a:r>
            <a:r>
              <a:rPr lang="en-US" altLang="zh-TW" sz="4000" b="1" dirty="0" smtClean="0">
                <a:solidFill>
                  <a:srgbClr val="28608F"/>
                </a:solidFill>
                <a:latin typeface="微軟正黑體" pitchFamily="34" charset="-120"/>
                <a:ea typeface="微軟正黑體" pitchFamily="34" charset="-120"/>
              </a:rPr>
              <a:t>!</a:t>
            </a:r>
          </a:p>
        </p:txBody>
      </p:sp>
      <p:sp>
        <p:nvSpPr>
          <p:cNvPr id="4" name="矩形 3"/>
          <p:cNvSpPr/>
          <p:nvPr/>
        </p:nvSpPr>
        <p:spPr>
          <a:xfrm>
            <a:off x="1475053" y="1113782"/>
            <a:ext cx="63401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引導耐震能力不足儘速改善</a:t>
            </a:r>
            <a:endParaRPr lang="en-US" altLang="zh-TW" sz="4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2160606"/>
            <a:ext cx="2359027" cy="4240442"/>
          </a:xfrm>
          <a:prstGeom prst="rect">
            <a:avLst/>
          </a:prstGeom>
        </p:spPr>
      </p:pic>
      <p:sp>
        <p:nvSpPr>
          <p:cNvPr id="6" name="圓角矩形 5"/>
          <p:cNvSpPr/>
          <p:nvPr/>
        </p:nvSpPr>
        <p:spPr bwMode="auto">
          <a:xfrm>
            <a:off x="2523744" y="2295136"/>
            <a:ext cx="3276988" cy="996384"/>
          </a:xfrm>
          <a:prstGeom prst="roundRect">
            <a:avLst>
              <a:gd name="adj" fmla="val 3950"/>
            </a:avLst>
          </a:prstGeom>
          <a:solidFill>
            <a:srgbClr val="D2EEF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2000" b="1" spc="120" dirty="0" smtClean="0">
                <a:solidFill>
                  <a:srgbClr val="2A4F1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評估結果</a:t>
            </a:r>
            <a:r>
              <a:rPr lang="zh-TW" altLang="en-US" sz="2400" b="1" dirty="0" smtClean="0">
                <a:solidFill>
                  <a:srgbClr val="E43228"/>
                </a:solidFill>
                <a:latin typeface="微軟正黑體" pitchFamily="34" charset="-120"/>
                <a:ea typeface="微軟正黑體" pitchFamily="34" charset="-120"/>
              </a:rPr>
              <a:t>應改善</a:t>
            </a:r>
            <a:r>
              <a:rPr lang="zh-TW" altLang="en-US" sz="2000" b="1" spc="120" dirty="0" smtClean="0">
                <a:solidFill>
                  <a:srgbClr val="2A4F1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建築物</a:t>
            </a:r>
            <a:endParaRPr lang="zh-TW" altLang="en-US" sz="2000" b="1" spc="120" dirty="0">
              <a:solidFill>
                <a:srgbClr val="2A4F1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" name="直線單箭頭接點 6"/>
          <p:cNvCxnSpPr/>
          <p:nvPr/>
        </p:nvCxnSpPr>
        <p:spPr bwMode="auto">
          <a:xfrm flipH="1">
            <a:off x="4178808" y="3246120"/>
            <a:ext cx="9144" cy="1289304"/>
          </a:xfrm>
          <a:prstGeom prst="straightConnector1">
            <a:avLst/>
          </a:prstGeom>
          <a:gradFill rotWithShape="0">
            <a:gsLst>
              <a:gs pos="0">
                <a:srgbClr val="000066"/>
              </a:gs>
              <a:gs pos="50000">
                <a:srgbClr val="3399FF">
                  <a:alpha val="70000"/>
                </a:srgbClr>
              </a:gs>
              <a:gs pos="100000">
                <a:srgbClr val="000066"/>
              </a:gs>
            </a:gsLst>
            <a:lin ang="5400000" scaled="1"/>
          </a:gradFill>
          <a:ln w="25400" cap="flat" cmpd="sng" algn="ctr">
            <a:solidFill>
              <a:srgbClr val="28608F"/>
            </a:solidFill>
            <a:prstDash val="solid"/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" name="矩形 7"/>
          <p:cNvSpPr/>
          <p:nvPr/>
        </p:nvSpPr>
        <p:spPr bwMode="auto">
          <a:xfrm>
            <a:off x="2441448" y="4562864"/>
            <a:ext cx="3730752" cy="1819648"/>
          </a:xfrm>
          <a:prstGeom prst="rect">
            <a:avLst/>
          </a:prstGeom>
          <a:solidFill>
            <a:srgbClr val="D2EEFA">
              <a:alpha val="82000"/>
            </a:srgbClr>
          </a:solidFill>
          <a:ln/>
          <a:scene3d>
            <a:camera prst="orthographicFront"/>
            <a:lightRig rig="threePt" dir="t"/>
          </a:scene3d>
          <a:sp3d>
            <a:bevelT w="101600" prst="riblet"/>
          </a:sp3d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E43228"/>
                </a:solidFill>
                <a:latin typeface="微軟正黑體" pitchFamily="34" charset="-120"/>
                <a:ea typeface="微軟正黑體" pitchFamily="34" charset="-120"/>
              </a:rPr>
              <a:t>不</a:t>
            </a:r>
            <a:r>
              <a:rPr lang="zh-TW" altLang="en-US" sz="2400" b="1" dirty="0" smtClean="0">
                <a:solidFill>
                  <a:srgbClr val="E43228"/>
                </a:solidFill>
                <a:latin typeface="微軟正黑體" pitchFamily="34" charset="-120"/>
                <a:ea typeface="微軟正黑體" pitchFamily="34" charset="-120"/>
              </a:rPr>
              <a:t>改善之處罰</a:t>
            </a:r>
            <a:endParaRPr lang="en-US" altLang="zh-TW" b="1" dirty="0" smtClean="0">
              <a:solidFill>
                <a:schemeClr val="bg2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2000" b="1" spc="120" dirty="0" smtClean="0">
                <a:solidFill>
                  <a:srgbClr val="2A4F1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1.6</a:t>
            </a:r>
            <a:r>
              <a:rPr lang="zh-TW" altLang="zh-TW" sz="2000" b="1" spc="120" dirty="0">
                <a:solidFill>
                  <a:srgbClr val="2A4F1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萬元以上</a:t>
            </a:r>
            <a:r>
              <a:rPr lang="en-US" altLang="zh-TW" sz="2000" b="1" spc="120" dirty="0">
                <a:solidFill>
                  <a:srgbClr val="2A4F1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zh-TW" sz="2000" b="1" spc="120" dirty="0">
                <a:solidFill>
                  <a:srgbClr val="2A4F1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萬元以下</a:t>
            </a:r>
            <a:r>
              <a:rPr lang="zh-TW" altLang="zh-TW" sz="2000" b="1" spc="120" dirty="0" smtClean="0">
                <a:solidFill>
                  <a:srgbClr val="2A4F1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罰鍰</a:t>
            </a:r>
            <a:endParaRPr lang="en-US" altLang="zh-TW" sz="2000" b="1" spc="120" dirty="0" smtClean="0">
              <a:solidFill>
                <a:srgbClr val="2A4F1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2000" b="1" spc="120" dirty="0" smtClean="0">
                <a:solidFill>
                  <a:srgbClr val="2A4F1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zh-TW" sz="2000" b="1" spc="120" dirty="0" smtClean="0">
                <a:solidFill>
                  <a:srgbClr val="2A4F1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限期</a:t>
            </a:r>
            <a:r>
              <a:rPr lang="zh-TW" altLang="zh-TW" sz="2000" b="1" spc="120" dirty="0">
                <a:solidFill>
                  <a:srgbClr val="2A4F1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改善或補辦</a:t>
            </a:r>
            <a:r>
              <a:rPr lang="zh-TW" altLang="zh-TW" sz="2000" b="1" spc="120" dirty="0" smtClean="0">
                <a:solidFill>
                  <a:srgbClr val="2A4F1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手續</a:t>
            </a:r>
            <a:endParaRPr lang="en-US" altLang="zh-TW" sz="2000" b="1" spc="120" dirty="0" smtClean="0">
              <a:solidFill>
                <a:srgbClr val="2A4F1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2000" b="1" spc="120" dirty="0" smtClean="0">
                <a:solidFill>
                  <a:srgbClr val="2A4F1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zh-TW" sz="2000" b="1" spc="120" dirty="0" smtClean="0">
                <a:solidFill>
                  <a:srgbClr val="2A4F1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屆期未改善得</a:t>
            </a:r>
            <a:r>
              <a:rPr lang="zh-TW" altLang="zh-TW" sz="2000" b="1" spc="120" dirty="0">
                <a:solidFill>
                  <a:srgbClr val="2A4F1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連續處罰</a:t>
            </a:r>
            <a:endParaRPr lang="en-US" altLang="zh-TW" sz="2000" b="1" spc="120" dirty="0">
              <a:solidFill>
                <a:srgbClr val="2A4F1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圓角矩形 12"/>
          <p:cNvSpPr/>
          <p:nvPr/>
        </p:nvSpPr>
        <p:spPr bwMode="auto">
          <a:xfrm>
            <a:off x="6496090" y="2456367"/>
            <a:ext cx="2300438" cy="3386649"/>
          </a:xfrm>
          <a:prstGeom prst="roundRect">
            <a:avLst>
              <a:gd name="adj" fmla="val 3950"/>
            </a:avLst>
          </a:prstGeom>
          <a:solidFill>
            <a:schemeClr val="accent2">
              <a:lumMod val="40000"/>
              <a:lumOff val="60000"/>
            </a:schemeClr>
          </a:solidFill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563" lvl="2" indent="-182563" defTabSz="357188">
              <a:spcBef>
                <a:spcPts val="2400"/>
              </a:spcBef>
            </a:pPr>
            <a:endParaRPr lang="en-US" altLang="zh-TW" sz="2400" b="1" dirty="0" smtClean="0">
              <a:solidFill>
                <a:srgbClr val="28608F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82563" lvl="2" indent="-182563" defTabSz="357188"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2400" b="1" dirty="0" smtClean="0">
                <a:solidFill>
                  <a:srgbClr val="28608F"/>
                </a:solidFill>
                <a:latin typeface="微軟正黑體" pitchFamily="34" charset="-120"/>
                <a:ea typeface="微軟正黑體" pitchFamily="34" charset="-120"/>
              </a:rPr>
              <a:t>強制補強，保障民眾安全</a:t>
            </a:r>
            <a:endParaRPr lang="en-US" altLang="zh-TW" sz="2400" b="1" dirty="0" smtClean="0">
              <a:solidFill>
                <a:srgbClr val="28608F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82563" lvl="2" indent="-182563" defTabSz="357188"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2400" b="1" dirty="0" smtClean="0">
                <a:solidFill>
                  <a:srgbClr val="28608F"/>
                </a:solidFill>
                <a:latin typeface="微軟正黑體" pitchFamily="34" charset="-120"/>
                <a:ea typeface="微軟正黑體" pitchFamily="34" charset="-120"/>
              </a:rPr>
              <a:t>整棟補強， 安全性提升</a:t>
            </a:r>
            <a:endParaRPr lang="en-US" altLang="zh-TW" sz="2400" b="1" dirty="0" smtClean="0">
              <a:solidFill>
                <a:srgbClr val="28608F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82563" lvl="2" indent="-182563" defTabSz="357188"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2400" b="1" dirty="0" smtClean="0">
                <a:solidFill>
                  <a:srgbClr val="28608F"/>
                </a:solidFill>
                <a:latin typeface="微軟正黑體" pitchFamily="34" charset="-120"/>
                <a:ea typeface="微軟正黑體" pitchFamily="34" charset="-120"/>
              </a:rPr>
              <a:t>弱層補強， 降低倒塌風險</a:t>
            </a:r>
            <a:endParaRPr lang="en-US" altLang="zh-TW" sz="2400" b="1" dirty="0" smtClean="0">
              <a:solidFill>
                <a:srgbClr val="28608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721737" y="2516665"/>
            <a:ext cx="14157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整體效益</a:t>
            </a:r>
            <a:endParaRPr lang="en-US" altLang="zh-TW" sz="24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回顧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46150</TotalTime>
  <Words>153</Words>
  <Application>Microsoft Office PowerPoint</Application>
  <PresentationFormat>如螢幕大小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回顧</vt:lpstr>
      <vt:lpstr>投影片 1</vt:lpstr>
      <vt:lpstr>投影片 2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10042 樂嘉剛</dc:creator>
  <cp:lastModifiedBy>300132</cp:lastModifiedBy>
  <cp:revision>2138</cp:revision>
  <cp:lastPrinted>2021-08-18T08:10:57Z</cp:lastPrinted>
  <dcterms:created xsi:type="dcterms:W3CDTF">2018-03-26T11:48:07Z</dcterms:created>
  <dcterms:modified xsi:type="dcterms:W3CDTF">2022-02-09T07:36:28Z</dcterms:modified>
</cp:coreProperties>
</file>