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vsdx" ContentType="application/vnd.ms-visio.drawing"/>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57" r:id="rId3"/>
    <p:sldId id="259" r:id="rId4"/>
    <p:sldId id="309" r:id="rId5"/>
    <p:sldId id="260" r:id="rId6"/>
    <p:sldId id="294" r:id="rId7"/>
    <p:sldId id="264" r:id="rId8"/>
    <p:sldId id="295" r:id="rId9"/>
    <p:sldId id="265" r:id="rId10"/>
    <p:sldId id="290" r:id="rId11"/>
    <p:sldId id="303" r:id="rId12"/>
    <p:sldId id="304" r:id="rId13"/>
    <p:sldId id="310" r:id="rId14"/>
    <p:sldId id="305" r:id="rId15"/>
    <p:sldId id="306" r:id="rId16"/>
    <p:sldId id="301" r:id="rId17"/>
    <p:sldId id="296" r:id="rId18"/>
    <p:sldId id="297" r:id="rId19"/>
    <p:sldId id="307" r:id="rId20"/>
    <p:sldId id="299" r:id="rId21"/>
    <p:sldId id="300" r:id="rId22"/>
    <p:sldId id="302" r:id="rId23"/>
    <p:sldId id="308" r:id="rId24"/>
    <p:sldId id="291" r:id="rId25"/>
    <p:sldId id="262"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737" autoAdjust="0"/>
  </p:normalViewPr>
  <p:slideViewPr>
    <p:cSldViewPr showGuides="1">
      <p:cViewPr varScale="1">
        <p:scale>
          <a:sx n="103" d="100"/>
          <a:sy n="103" d="100"/>
        </p:scale>
        <p:origin x="-150" y="-102"/>
      </p:cViewPr>
      <p:guideLst>
        <p:guide orient="horz" pos="2160"/>
        <p:guide pos="2880"/>
      </p:guideLst>
    </p:cSldViewPr>
  </p:slideViewPr>
  <p:outlineViewPr>
    <p:cViewPr>
      <p:scale>
        <a:sx n="33" d="100"/>
        <a:sy n="33" d="100"/>
      </p:scale>
      <p:origin x="0" y="249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3337C-4A4A-425E-9AE1-2796B86A381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TW" altLang="en-US"/>
        </a:p>
      </dgm:t>
    </dgm:pt>
    <dgm:pt modelId="{A9B90787-45B4-407C-8D3F-ECA7DEA1DA17}">
      <dgm:prSet phldrT="[文字]"/>
      <dgm:spPr/>
      <dgm:t>
        <a:bodyPr/>
        <a:lstStyle/>
        <a:p>
          <a:r>
            <a:rPr lang="en-US" altLang="zh-TW" dirty="0" smtClean="0"/>
            <a:t>LEED</a:t>
          </a:r>
          <a:endParaRPr lang="zh-TW" altLang="en-US" dirty="0"/>
        </a:p>
      </dgm:t>
    </dgm:pt>
    <dgm:pt modelId="{97E20DBE-F01B-4B50-B152-B4D2F4434F0E}" type="parTrans" cxnId="{8DBEE702-389E-4C6E-9923-4248C87A7650}">
      <dgm:prSet/>
      <dgm:spPr/>
      <dgm:t>
        <a:bodyPr/>
        <a:lstStyle/>
        <a:p>
          <a:endParaRPr lang="zh-TW" altLang="en-US"/>
        </a:p>
      </dgm:t>
    </dgm:pt>
    <dgm:pt modelId="{0DFE94AF-CAE8-49A1-A1FC-F95EBB010B48}" type="sibTrans" cxnId="{8DBEE702-389E-4C6E-9923-4248C87A7650}">
      <dgm:prSet/>
      <dgm:spPr/>
      <dgm:t>
        <a:bodyPr/>
        <a:lstStyle/>
        <a:p>
          <a:endParaRPr lang="zh-TW" altLang="en-US"/>
        </a:p>
      </dgm:t>
    </dgm:pt>
    <dgm:pt modelId="{BF95484D-C394-4441-8C60-650B1D8C01ED}">
      <dgm:prSet phldrT="[文字]"/>
      <dgm:spPr/>
      <dgm:t>
        <a:bodyPr/>
        <a:lstStyle/>
        <a:p>
          <a:r>
            <a:rPr lang="zh-TW" dirty="0" smtClean="0"/>
            <a:t>判斷每一個評估項目及格與否來給分，再統計所有項目的得分，判定建築的等級。</a:t>
          </a:r>
          <a:endParaRPr lang="zh-TW" altLang="en-US" dirty="0"/>
        </a:p>
      </dgm:t>
    </dgm:pt>
    <dgm:pt modelId="{94776560-B272-4868-BF70-165D3FC3923B}" type="parTrans" cxnId="{2D22A6A5-6046-4C94-A91D-0B964557A1D8}">
      <dgm:prSet/>
      <dgm:spPr/>
      <dgm:t>
        <a:bodyPr/>
        <a:lstStyle/>
        <a:p>
          <a:endParaRPr lang="zh-TW" altLang="en-US"/>
        </a:p>
      </dgm:t>
    </dgm:pt>
    <dgm:pt modelId="{427B6334-C92E-4B86-9B9E-887D1E98BA82}" type="sibTrans" cxnId="{2D22A6A5-6046-4C94-A91D-0B964557A1D8}">
      <dgm:prSet/>
      <dgm:spPr/>
      <dgm:t>
        <a:bodyPr/>
        <a:lstStyle/>
        <a:p>
          <a:endParaRPr lang="zh-TW" altLang="en-US"/>
        </a:p>
      </dgm:t>
    </dgm:pt>
    <dgm:pt modelId="{1BB29B6A-92DC-4545-A87F-6596E95B3C22}">
      <dgm:prSet phldrT="[文字]"/>
      <dgm:spPr/>
      <dgm:t>
        <a:bodyPr/>
        <a:lstStyle/>
        <a:p>
          <a:r>
            <a:rPr lang="en-US" altLang="zh-TW" dirty="0" smtClean="0"/>
            <a:t>EEWH</a:t>
          </a:r>
          <a:endParaRPr lang="zh-TW" altLang="en-US" dirty="0"/>
        </a:p>
      </dgm:t>
    </dgm:pt>
    <dgm:pt modelId="{0632E5C8-963F-400B-880E-5BDA567D5BA7}" type="parTrans" cxnId="{029F990D-64DA-4BAC-B0E4-ACD209E24963}">
      <dgm:prSet/>
      <dgm:spPr/>
      <dgm:t>
        <a:bodyPr/>
        <a:lstStyle/>
        <a:p>
          <a:endParaRPr lang="zh-TW" altLang="en-US"/>
        </a:p>
      </dgm:t>
    </dgm:pt>
    <dgm:pt modelId="{3E645752-D192-451A-A3CC-D0C4C71F8ED0}" type="sibTrans" cxnId="{029F990D-64DA-4BAC-B0E4-ACD209E24963}">
      <dgm:prSet/>
      <dgm:spPr/>
      <dgm:t>
        <a:bodyPr/>
        <a:lstStyle/>
        <a:p>
          <a:endParaRPr lang="zh-TW" altLang="en-US"/>
        </a:p>
      </dgm:t>
    </dgm:pt>
    <dgm:pt modelId="{A7FC8D18-8C6E-447A-8AC3-1B76A36F07CB}">
      <dgm:prSet phldrT="[文字]"/>
      <dgm:spPr/>
      <dgm:t>
        <a:bodyPr/>
        <a:lstStyle/>
        <a:p>
          <a:r>
            <a:rPr lang="zh-TW" dirty="0" smtClean="0"/>
            <a:t>以公式計算每個指標所得到之設計值</a:t>
          </a:r>
          <a:endParaRPr lang="zh-TW" altLang="en-US" dirty="0"/>
        </a:p>
      </dgm:t>
    </dgm:pt>
    <dgm:pt modelId="{00DAE028-4DBB-4165-BD17-6B1DDBE8EC84}" type="parTrans" cxnId="{B733F4F3-53CE-40A0-93F0-EAA72F89D835}">
      <dgm:prSet/>
      <dgm:spPr/>
      <dgm:t>
        <a:bodyPr/>
        <a:lstStyle/>
        <a:p>
          <a:endParaRPr lang="zh-TW" altLang="en-US"/>
        </a:p>
      </dgm:t>
    </dgm:pt>
    <dgm:pt modelId="{DD61547A-5B92-4960-B16F-9C128D286853}" type="sibTrans" cxnId="{B733F4F3-53CE-40A0-93F0-EAA72F89D835}">
      <dgm:prSet/>
      <dgm:spPr/>
      <dgm:t>
        <a:bodyPr/>
        <a:lstStyle/>
        <a:p>
          <a:endParaRPr lang="zh-TW" altLang="en-US"/>
        </a:p>
      </dgm:t>
    </dgm:pt>
    <dgm:pt modelId="{D7E1A516-57A6-43EE-8BDF-0D976B19E4A0}">
      <dgm:prSet phldrT="[文字]"/>
      <dgm:spPr/>
      <dgm:t>
        <a:bodyPr/>
        <a:lstStyle/>
        <a:p>
          <a:r>
            <a:rPr lang="zh-TW" dirty="0" smtClean="0"/>
            <a:t>根據每項指標的設計值與基準值求出每項指標的得分變距，再代入系統得分</a:t>
          </a:r>
          <a:r>
            <a:rPr lang="en-US" dirty="0" err="1" smtClean="0"/>
            <a:t>Rsi</a:t>
          </a:r>
          <a:r>
            <a:rPr lang="zh-TW" dirty="0" smtClean="0"/>
            <a:t>公式，換算成指標分數。</a:t>
          </a:r>
          <a:endParaRPr lang="zh-TW" altLang="en-US" dirty="0"/>
        </a:p>
      </dgm:t>
    </dgm:pt>
    <dgm:pt modelId="{5D89665C-DE68-4CCB-A92D-97A46DE311D2}" type="parTrans" cxnId="{FACB1747-7775-4994-A21D-15AFCA2DC966}">
      <dgm:prSet/>
      <dgm:spPr/>
      <dgm:t>
        <a:bodyPr/>
        <a:lstStyle/>
        <a:p>
          <a:endParaRPr lang="zh-TW" altLang="en-US"/>
        </a:p>
      </dgm:t>
    </dgm:pt>
    <dgm:pt modelId="{A0143D6F-3AC9-402D-9A9E-BD9629DE21D2}" type="sibTrans" cxnId="{FACB1747-7775-4994-A21D-15AFCA2DC966}">
      <dgm:prSet/>
      <dgm:spPr/>
      <dgm:t>
        <a:bodyPr/>
        <a:lstStyle/>
        <a:p>
          <a:endParaRPr lang="zh-TW" altLang="en-US"/>
        </a:p>
      </dgm:t>
    </dgm:pt>
    <dgm:pt modelId="{229CFAF2-834E-484E-A551-D23555B85D17}">
      <dgm:prSet phldrT="[文字]"/>
      <dgm:spPr/>
      <dgm:t>
        <a:bodyPr/>
        <a:lstStyle/>
        <a:p>
          <a:r>
            <a:rPr lang="en-US" altLang="zh-TW" dirty="0" err="1" smtClean="0"/>
            <a:t>SBTool</a:t>
          </a:r>
          <a:endParaRPr lang="zh-TW" altLang="en-US" dirty="0"/>
        </a:p>
      </dgm:t>
    </dgm:pt>
    <dgm:pt modelId="{56821BC7-8729-4AAB-866C-612EDB836CFF}" type="parTrans" cxnId="{968823E4-5264-4418-BD21-8FBE9028B763}">
      <dgm:prSet/>
      <dgm:spPr/>
      <dgm:t>
        <a:bodyPr/>
        <a:lstStyle/>
        <a:p>
          <a:endParaRPr lang="zh-TW" altLang="en-US"/>
        </a:p>
      </dgm:t>
    </dgm:pt>
    <dgm:pt modelId="{C597E954-508A-457C-BE35-98FA10529BA0}" type="sibTrans" cxnId="{968823E4-5264-4418-BD21-8FBE9028B763}">
      <dgm:prSet/>
      <dgm:spPr/>
      <dgm:t>
        <a:bodyPr/>
        <a:lstStyle/>
        <a:p>
          <a:endParaRPr lang="zh-TW" altLang="en-US"/>
        </a:p>
      </dgm:t>
    </dgm:pt>
    <dgm:pt modelId="{855DBCA9-16EA-41BC-84F9-3A18F8282C9D}">
      <dgm:prSet phldrT="[文字]"/>
      <dgm:spPr/>
      <dgm:t>
        <a:bodyPr/>
        <a:lstStyle/>
        <a:p>
          <a:r>
            <a:rPr lang="zh-TW" dirty="0" smtClean="0"/>
            <a:t>評估群或評估項目之權重與基準值可由地區開發者或是第三機構依案例所在基地決定，而且可依照各地區條件增加或刪減選擇因子。</a:t>
          </a:r>
          <a:endParaRPr lang="zh-TW" altLang="en-US" dirty="0"/>
        </a:p>
      </dgm:t>
    </dgm:pt>
    <dgm:pt modelId="{699384FD-24D4-46FA-8ADC-88D11CDAED00}" type="parTrans" cxnId="{810DFB23-234B-4234-9418-029540444660}">
      <dgm:prSet/>
      <dgm:spPr/>
      <dgm:t>
        <a:bodyPr/>
        <a:lstStyle/>
        <a:p>
          <a:endParaRPr lang="zh-TW" altLang="en-US"/>
        </a:p>
      </dgm:t>
    </dgm:pt>
    <dgm:pt modelId="{4A7DD4E3-358C-4622-B9F5-9D30B7172956}" type="sibTrans" cxnId="{810DFB23-234B-4234-9418-029540444660}">
      <dgm:prSet/>
      <dgm:spPr/>
      <dgm:t>
        <a:bodyPr/>
        <a:lstStyle/>
        <a:p>
          <a:endParaRPr lang="zh-TW" altLang="en-US"/>
        </a:p>
      </dgm:t>
    </dgm:pt>
    <dgm:pt modelId="{653C0408-8666-4A9D-AD7C-A248CB732C27}">
      <dgm:prSet phldrT="[文字]"/>
      <dgm:spPr/>
      <dgm:t>
        <a:bodyPr/>
        <a:lstStyle/>
        <a:p>
          <a:pPr rtl="0"/>
          <a:r>
            <a:rPr lang="zh-TW" altLang="en-US" dirty="0" smtClean="0">
              <a:solidFill>
                <a:schemeClr val="tx1"/>
              </a:solidFill>
              <a:effectLst/>
              <a:latin typeface="+mn-lt"/>
              <a:ea typeface="+mn-ea"/>
              <a:cs typeface="+mn-cs"/>
            </a:rPr>
            <a:t>由設計師針對各項目評定分數</a:t>
          </a:r>
          <a:endParaRPr lang="zh-TW" altLang="en-US" dirty="0"/>
        </a:p>
      </dgm:t>
    </dgm:pt>
    <dgm:pt modelId="{8C230EB8-8FCD-4D9A-BE73-E8C5769DB954}" type="parTrans" cxnId="{5D4D7A11-7017-4264-ADFC-8D7283558F9A}">
      <dgm:prSet/>
      <dgm:spPr/>
      <dgm:t>
        <a:bodyPr/>
        <a:lstStyle/>
        <a:p>
          <a:endParaRPr lang="zh-TW" altLang="en-US"/>
        </a:p>
      </dgm:t>
    </dgm:pt>
    <dgm:pt modelId="{06178A77-9562-4269-9D22-AFA68277CB18}" type="sibTrans" cxnId="{5D4D7A11-7017-4264-ADFC-8D7283558F9A}">
      <dgm:prSet/>
      <dgm:spPr/>
      <dgm:t>
        <a:bodyPr/>
        <a:lstStyle/>
        <a:p>
          <a:endParaRPr lang="zh-TW" altLang="en-US"/>
        </a:p>
      </dgm:t>
    </dgm:pt>
    <dgm:pt modelId="{E802C85C-025A-404D-96F0-D58BAD6A3509}" type="pres">
      <dgm:prSet presAssocID="{1E13337C-4A4A-425E-9AE1-2796B86A381B}" presName="Name0" presStyleCnt="0">
        <dgm:presLayoutVars>
          <dgm:dir/>
          <dgm:animLvl val="lvl"/>
          <dgm:resizeHandles val="exact"/>
        </dgm:presLayoutVars>
      </dgm:prSet>
      <dgm:spPr/>
      <dgm:t>
        <a:bodyPr/>
        <a:lstStyle/>
        <a:p>
          <a:endParaRPr lang="zh-TW" altLang="en-US"/>
        </a:p>
      </dgm:t>
    </dgm:pt>
    <dgm:pt modelId="{3867888B-DAE7-4387-9DAE-79451C4239FB}" type="pres">
      <dgm:prSet presAssocID="{A9B90787-45B4-407C-8D3F-ECA7DEA1DA17}" presName="composite" presStyleCnt="0"/>
      <dgm:spPr/>
    </dgm:pt>
    <dgm:pt modelId="{1A4A9C9A-66CE-44FE-B953-18B9CBBE2DB2}" type="pres">
      <dgm:prSet presAssocID="{A9B90787-45B4-407C-8D3F-ECA7DEA1DA17}" presName="parTx" presStyleLbl="alignNode1" presStyleIdx="0" presStyleCnt="3">
        <dgm:presLayoutVars>
          <dgm:chMax val="0"/>
          <dgm:chPref val="0"/>
          <dgm:bulletEnabled val="1"/>
        </dgm:presLayoutVars>
      </dgm:prSet>
      <dgm:spPr/>
      <dgm:t>
        <a:bodyPr/>
        <a:lstStyle/>
        <a:p>
          <a:endParaRPr lang="zh-TW" altLang="en-US"/>
        </a:p>
      </dgm:t>
    </dgm:pt>
    <dgm:pt modelId="{1DBAFF7A-9D7E-4A7A-9A9C-35C946EB6AA1}" type="pres">
      <dgm:prSet presAssocID="{A9B90787-45B4-407C-8D3F-ECA7DEA1DA17}" presName="desTx" presStyleLbl="alignAccFollowNode1" presStyleIdx="0" presStyleCnt="3">
        <dgm:presLayoutVars>
          <dgm:bulletEnabled val="1"/>
        </dgm:presLayoutVars>
      </dgm:prSet>
      <dgm:spPr/>
      <dgm:t>
        <a:bodyPr/>
        <a:lstStyle/>
        <a:p>
          <a:endParaRPr lang="zh-TW" altLang="en-US"/>
        </a:p>
      </dgm:t>
    </dgm:pt>
    <dgm:pt modelId="{C41D9684-2496-4979-92DC-CFFB95A6C85C}" type="pres">
      <dgm:prSet presAssocID="{0DFE94AF-CAE8-49A1-A1FC-F95EBB010B48}" presName="space" presStyleCnt="0"/>
      <dgm:spPr/>
    </dgm:pt>
    <dgm:pt modelId="{200FA0E5-0C46-4233-870E-14282C412D4A}" type="pres">
      <dgm:prSet presAssocID="{1BB29B6A-92DC-4545-A87F-6596E95B3C22}" presName="composite" presStyleCnt="0"/>
      <dgm:spPr/>
    </dgm:pt>
    <dgm:pt modelId="{300546F4-D218-420B-BAD9-FFFFF6857F23}" type="pres">
      <dgm:prSet presAssocID="{1BB29B6A-92DC-4545-A87F-6596E95B3C22}" presName="parTx" presStyleLbl="alignNode1" presStyleIdx="1" presStyleCnt="3">
        <dgm:presLayoutVars>
          <dgm:chMax val="0"/>
          <dgm:chPref val="0"/>
          <dgm:bulletEnabled val="1"/>
        </dgm:presLayoutVars>
      </dgm:prSet>
      <dgm:spPr/>
      <dgm:t>
        <a:bodyPr/>
        <a:lstStyle/>
        <a:p>
          <a:endParaRPr lang="zh-TW" altLang="en-US"/>
        </a:p>
      </dgm:t>
    </dgm:pt>
    <dgm:pt modelId="{F37EA655-FE4F-47CE-8088-A2BB7B827A09}" type="pres">
      <dgm:prSet presAssocID="{1BB29B6A-92DC-4545-A87F-6596E95B3C22}" presName="desTx" presStyleLbl="alignAccFollowNode1" presStyleIdx="1" presStyleCnt="3">
        <dgm:presLayoutVars>
          <dgm:bulletEnabled val="1"/>
        </dgm:presLayoutVars>
      </dgm:prSet>
      <dgm:spPr/>
      <dgm:t>
        <a:bodyPr/>
        <a:lstStyle/>
        <a:p>
          <a:endParaRPr lang="zh-TW" altLang="en-US"/>
        </a:p>
      </dgm:t>
    </dgm:pt>
    <dgm:pt modelId="{C60BA1AF-435E-40A5-B654-D1990C7EF56B}" type="pres">
      <dgm:prSet presAssocID="{3E645752-D192-451A-A3CC-D0C4C71F8ED0}" presName="space" presStyleCnt="0"/>
      <dgm:spPr/>
    </dgm:pt>
    <dgm:pt modelId="{B3693B19-1675-491D-B4AB-60AB52D0CB1D}" type="pres">
      <dgm:prSet presAssocID="{229CFAF2-834E-484E-A551-D23555B85D17}" presName="composite" presStyleCnt="0"/>
      <dgm:spPr/>
    </dgm:pt>
    <dgm:pt modelId="{C7A29806-43C6-494C-BB1A-946210631137}" type="pres">
      <dgm:prSet presAssocID="{229CFAF2-834E-484E-A551-D23555B85D17}" presName="parTx" presStyleLbl="alignNode1" presStyleIdx="2" presStyleCnt="3">
        <dgm:presLayoutVars>
          <dgm:chMax val="0"/>
          <dgm:chPref val="0"/>
          <dgm:bulletEnabled val="1"/>
        </dgm:presLayoutVars>
      </dgm:prSet>
      <dgm:spPr/>
      <dgm:t>
        <a:bodyPr/>
        <a:lstStyle/>
        <a:p>
          <a:endParaRPr lang="zh-TW" altLang="en-US"/>
        </a:p>
      </dgm:t>
    </dgm:pt>
    <dgm:pt modelId="{731BD879-A58B-44D1-8D14-42D76F66272F}" type="pres">
      <dgm:prSet presAssocID="{229CFAF2-834E-484E-A551-D23555B85D17}" presName="desTx" presStyleLbl="alignAccFollowNode1" presStyleIdx="2" presStyleCnt="3">
        <dgm:presLayoutVars>
          <dgm:bulletEnabled val="1"/>
        </dgm:presLayoutVars>
      </dgm:prSet>
      <dgm:spPr/>
      <dgm:t>
        <a:bodyPr/>
        <a:lstStyle/>
        <a:p>
          <a:endParaRPr lang="zh-TW" altLang="en-US"/>
        </a:p>
      </dgm:t>
    </dgm:pt>
  </dgm:ptLst>
  <dgm:cxnLst>
    <dgm:cxn modelId="{2D22A6A5-6046-4C94-A91D-0B964557A1D8}" srcId="{A9B90787-45B4-407C-8D3F-ECA7DEA1DA17}" destId="{BF95484D-C394-4441-8C60-650B1D8C01ED}" srcOrd="0" destOrd="0" parTransId="{94776560-B272-4868-BF70-165D3FC3923B}" sibTransId="{427B6334-C92E-4B86-9B9E-887D1E98BA82}"/>
    <dgm:cxn modelId="{FACB1747-7775-4994-A21D-15AFCA2DC966}" srcId="{1BB29B6A-92DC-4545-A87F-6596E95B3C22}" destId="{D7E1A516-57A6-43EE-8BDF-0D976B19E4A0}" srcOrd="1" destOrd="0" parTransId="{5D89665C-DE68-4CCB-A92D-97A46DE311D2}" sibTransId="{A0143D6F-3AC9-402D-9A9E-BD9629DE21D2}"/>
    <dgm:cxn modelId="{A2374CAA-ABEF-4968-8BC5-F9660A63B93E}" type="presOf" srcId="{A9B90787-45B4-407C-8D3F-ECA7DEA1DA17}" destId="{1A4A9C9A-66CE-44FE-B953-18B9CBBE2DB2}" srcOrd="0" destOrd="0" presId="urn:microsoft.com/office/officeart/2005/8/layout/hList1"/>
    <dgm:cxn modelId="{7109DA24-59BF-4525-A716-BD24BEDDA897}" type="presOf" srcId="{D7E1A516-57A6-43EE-8BDF-0D976B19E4A0}" destId="{F37EA655-FE4F-47CE-8088-A2BB7B827A09}" srcOrd="0" destOrd="1" presId="urn:microsoft.com/office/officeart/2005/8/layout/hList1"/>
    <dgm:cxn modelId="{810DFB23-234B-4234-9418-029540444660}" srcId="{229CFAF2-834E-484E-A551-D23555B85D17}" destId="{855DBCA9-16EA-41BC-84F9-3A18F8282C9D}" srcOrd="0" destOrd="0" parTransId="{699384FD-24D4-46FA-8ADC-88D11CDAED00}" sibTransId="{4A7DD4E3-358C-4622-B9F5-9D30B7172956}"/>
    <dgm:cxn modelId="{029F990D-64DA-4BAC-B0E4-ACD209E24963}" srcId="{1E13337C-4A4A-425E-9AE1-2796B86A381B}" destId="{1BB29B6A-92DC-4545-A87F-6596E95B3C22}" srcOrd="1" destOrd="0" parTransId="{0632E5C8-963F-400B-880E-5BDA567D5BA7}" sibTransId="{3E645752-D192-451A-A3CC-D0C4C71F8ED0}"/>
    <dgm:cxn modelId="{B733F4F3-53CE-40A0-93F0-EAA72F89D835}" srcId="{1BB29B6A-92DC-4545-A87F-6596E95B3C22}" destId="{A7FC8D18-8C6E-447A-8AC3-1B76A36F07CB}" srcOrd="0" destOrd="0" parTransId="{00DAE028-4DBB-4165-BD17-6B1DDBE8EC84}" sibTransId="{DD61547A-5B92-4960-B16F-9C128D286853}"/>
    <dgm:cxn modelId="{5D4D7A11-7017-4264-ADFC-8D7283558F9A}" srcId="{229CFAF2-834E-484E-A551-D23555B85D17}" destId="{653C0408-8666-4A9D-AD7C-A248CB732C27}" srcOrd="1" destOrd="0" parTransId="{8C230EB8-8FCD-4D9A-BE73-E8C5769DB954}" sibTransId="{06178A77-9562-4269-9D22-AFA68277CB18}"/>
    <dgm:cxn modelId="{7A84F2C1-6B63-456F-AABC-DA0C56D67AA0}" type="presOf" srcId="{A7FC8D18-8C6E-447A-8AC3-1B76A36F07CB}" destId="{F37EA655-FE4F-47CE-8088-A2BB7B827A09}" srcOrd="0" destOrd="0" presId="urn:microsoft.com/office/officeart/2005/8/layout/hList1"/>
    <dgm:cxn modelId="{54716491-FEBD-4A91-8AEA-F03C6409F488}" type="presOf" srcId="{BF95484D-C394-4441-8C60-650B1D8C01ED}" destId="{1DBAFF7A-9D7E-4A7A-9A9C-35C946EB6AA1}" srcOrd="0" destOrd="0" presId="urn:microsoft.com/office/officeart/2005/8/layout/hList1"/>
    <dgm:cxn modelId="{968823E4-5264-4418-BD21-8FBE9028B763}" srcId="{1E13337C-4A4A-425E-9AE1-2796B86A381B}" destId="{229CFAF2-834E-484E-A551-D23555B85D17}" srcOrd="2" destOrd="0" parTransId="{56821BC7-8729-4AAB-866C-612EDB836CFF}" sibTransId="{C597E954-508A-457C-BE35-98FA10529BA0}"/>
    <dgm:cxn modelId="{3BC7823C-65DE-4BD3-BBFD-032A6923A8DE}" type="presOf" srcId="{855DBCA9-16EA-41BC-84F9-3A18F8282C9D}" destId="{731BD879-A58B-44D1-8D14-42D76F66272F}" srcOrd="0" destOrd="0" presId="urn:microsoft.com/office/officeart/2005/8/layout/hList1"/>
    <dgm:cxn modelId="{2847B789-0EA3-46A0-972B-9F724D2647A1}" type="presOf" srcId="{229CFAF2-834E-484E-A551-D23555B85D17}" destId="{C7A29806-43C6-494C-BB1A-946210631137}" srcOrd="0" destOrd="0" presId="urn:microsoft.com/office/officeart/2005/8/layout/hList1"/>
    <dgm:cxn modelId="{283D3C9A-B86B-44B5-8ED5-5E4C8F839E7B}" type="presOf" srcId="{653C0408-8666-4A9D-AD7C-A248CB732C27}" destId="{731BD879-A58B-44D1-8D14-42D76F66272F}" srcOrd="0" destOrd="1" presId="urn:microsoft.com/office/officeart/2005/8/layout/hList1"/>
    <dgm:cxn modelId="{8DBEE702-389E-4C6E-9923-4248C87A7650}" srcId="{1E13337C-4A4A-425E-9AE1-2796B86A381B}" destId="{A9B90787-45B4-407C-8D3F-ECA7DEA1DA17}" srcOrd="0" destOrd="0" parTransId="{97E20DBE-F01B-4B50-B152-B4D2F4434F0E}" sibTransId="{0DFE94AF-CAE8-49A1-A1FC-F95EBB010B48}"/>
    <dgm:cxn modelId="{92935C7B-12A2-426E-9CF5-3108544C9781}" type="presOf" srcId="{1BB29B6A-92DC-4545-A87F-6596E95B3C22}" destId="{300546F4-D218-420B-BAD9-FFFFF6857F23}" srcOrd="0" destOrd="0" presId="urn:microsoft.com/office/officeart/2005/8/layout/hList1"/>
    <dgm:cxn modelId="{1D63EA7F-A6D0-47EE-80D9-B7B1998EEB32}" type="presOf" srcId="{1E13337C-4A4A-425E-9AE1-2796B86A381B}" destId="{E802C85C-025A-404D-96F0-D58BAD6A3509}" srcOrd="0" destOrd="0" presId="urn:microsoft.com/office/officeart/2005/8/layout/hList1"/>
    <dgm:cxn modelId="{93B280F7-2064-479D-B3DC-055D5FCBCAD2}" type="presParOf" srcId="{E802C85C-025A-404D-96F0-D58BAD6A3509}" destId="{3867888B-DAE7-4387-9DAE-79451C4239FB}" srcOrd="0" destOrd="0" presId="urn:microsoft.com/office/officeart/2005/8/layout/hList1"/>
    <dgm:cxn modelId="{28256E3C-9054-431F-BCB5-C62E6BE34756}" type="presParOf" srcId="{3867888B-DAE7-4387-9DAE-79451C4239FB}" destId="{1A4A9C9A-66CE-44FE-B953-18B9CBBE2DB2}" srcOrd="0" destOrd="0" presId="urn:microsoft.com/office/officeart/2005/8/layout/hList1"/>
    <dgm:cxn modelId="{5213F184-FE58-4518-8D20-90A254E12751}" type="presParOf" srcId="{3867888B-DAE7-4387-9DAE-79451C4239FB}" destId="{1DBAFF7A-9D7E-4A7A-9A9C-35C946EB6AA1}" srcOrd="1" destOrd="0" presId="urn:microsoft.com/office/officeart/2005/8/layout/hList1"/>
    <dgm:cxn modelId="{40C5DA52-49ED-4C8F-821C-6D3D998468F2}" type="presParOf" srcId="{E802C85C-025A-404D-96F0-D58BAD6A3509}" destId="{C41D9684-2496-4979-92DC-CFFB95A6C85C}" srcOrd="1" destOrd="0" presId="urn:microsoft.com/office/officeart/2005/8/layout/hList1"/>
    <dgm:cxn modelId="{C5E6662B-F93B-41ED-A242-11C4B85CA37C}" type="presParOf" srcId="{E802C85C-025A-404D-96F0-D58BAD6A3509}" destId="{200FA0E5-0C46-4233-870E-14282C412D4A}" srcOrd="2" destOrd="0" presId="urn:microsoft.com/office/officeart/2005/8/layout/hList1"/>
    <dgm:cxn modelId="{4022025B-183F-4D4E-A52A-7B854DF59654}" type="presParOf" srcId="{200FA0E5-0C46-4233-870E-14282C412D4A}" destId="{300546F4-D218-420B-BAD9-FFFFF6857F23}" srcOrd="0" destOrd="0" presId="urn:microsoft.com/office/officeart/2005/8/layout/hList1"/>
    <dgm:cxn modelId="{1BDB2C09-09D9-4C56-A542-ABC6BEE62D65}" type="presParOf" srcId="{200FA0E5-0C46-4233-870E-14282C412D4A}" destId="{F37EA655-FE4F-47CE-8088-A2BB7B827A09}" srcOrd="1" destOrd="0" presId="urn:microsoft.com/office/officeart/2005/8/layout/hList1"/>
    <dgm:cxn modelId="{969D91CD-D27E-41D6-996A-04F2E5E6CFD4}" type="presParOf" srcId="{E802C85C-025A-404D-96F0-D58BAD6A3509}" destId="{C60BA1AF-435E-40A5-B654-D1990C7EF56B}" srcOrd="3" destOrd="0" presId="urn:microsoft.com/office/officeart/2005/8/layout/hList1"/>
    <dgm:cxn modelId="{47EAF2DD-3BF8-4B4F-922D-1B6C66626FFB}" type="presParOf" srcId="{E802C85C-025A-404D-96F0-D58BAD6A3509}" destId="{B3693B19-1675-491D-B4AB-60AB52D0CB1D}" srcOrd="4" destOrd="0" presId="urn:microsoft.com/office/officeart/2005/8/layout/hList1"/>
    <dgm:cxn modelId="{88F8F642-42AE-4BA8-8D41-9580D68F1421}" type="presParOf" srcId="{B3693B19-1675-491D-B4AB-60AB52D0CB1D}" destId="{C7A29806-43C6-494C-BB1A-946210631137}" srcOrd="0" destOrd="0" presId="urn:microsoft.com/office/officeart/2005/8/layout/hList1"/>
    <dgm:cxn modelId="{B4A44B5A-687A-4FD6-A734-D8AEA7C46D85}" type="presParOf" srcId="{B3693B19-1675-491D-B4AB-60AB52D0CB1D}" destId="{731BD879-A58B-44D1-8D14-42D76F66272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92860-2BD1-4725-B052-58586A6FB780}" type="datetimeFigureOut">
              <a:rPr lang="zh-TW" altLang="en-US" smtClean="0"/>
              <a:pPr/>
              <a:t>2015/12/17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1F59C-C3A4-48DA-8281-041F7AA71858}" type="slidenum">
              <a:rPr lang="zh-TW" altLang="en-US" smtClean="0"/>
              <a:pPr/>
              <a:t>‹#›</a:t>
            </a:fld>
            <a:endParaRPr lang="zh-TW" altLang="en-US"/>
          </a:p>
        </p:txBody>
      </p:sp>
    </p:spTree>
    <p:extLst>
      <p:ext uri="{BB962C8B-B14F-4D97-AF65-F5344CB8AC3E}">
        <p14:creationId xmlns:p14="http://schemas.microsoft.com/office/powerpoint/2010/main" xmlns="" val="318431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SR</a:t>
            </a:r>
            <a:r>
              <a:rPr lang="zh-TW" altLang="en-US" dirty="0" smtClean="0"/>
              <a:t>日光反射系數</a:t>
            </a:r>
            <a:endParaRPr lang="zh-TW" altLang="en-US" dirty="0"/>
          </a:p>
        </p:txBody>
      </p:sp>
      <p:sp>
        <p:nvSpPr>
          <p:cNvPr id="4" name="投影片編號版面配置區 3"/>
          <p:cNvSpPr>
            <a:spLocks noGrp="1"/>
          </p:cNvSpPr>
          <p:nvPr>
            <p:ph type="sldNum" sz="quarter" idx="10"/>
          </p:nvPr>
        </p:nvSpPr>
        <p:spPr/>
        <p:txBody>
          <a:bodyPr/>
          <a:lstStyle/>
          <a:p>
            <a:fld id="{B051F59C-C3A4-48DA-8281-041F7AA71858}" type="slidenum">
              <a:rPr lang="zh-TW" altLang="en-US" smtClean="0"/>
              <a:pPr/>
              <a:t>12</a:t>
            </a:fld>
            <a:endParaRPr lang="zh-TW" altLang="en-US"/>
          </a:p>
        </p:txBody>
      </p:sp>
    </p:spTree>
    <p:extLst>
      <p:ext uri="{BB962C8B-B14F-4D97-AF65-F5344CB8AC3E}">
        <p14:creationId xmlns:p14="http://schemas.microsoft.com/office/powerpoint/2010/main" xmlns="" val="9164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 y="1412776"/>
            <a:ext cx="9143998" cy="1719190"/>
          </a:xfrm>
        </p:spPr>
        <p:txBody>
          <a:bodyPr>
            <a:noAutofit/>
          </a:bodyPr>
          <a:lstStyle>
            <a:lvl1pPr algn="ctr">
              <a:defRPr sz="4000"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2555776" y="3356992"/>
            <a:ext cx="3960440" cy="331354"/>
          </a:xfr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FC46AB9-FF37-49B0-864B-D518BC1941C3}" type="datetime1">
              <a:rPr lang="zh-TW" altLang="en-US" smtClean="0"/>
              <a:pPr/>
              <a:t>2015/12/17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09806E-516A-44F9-B058-F91E8B988EE1}" type="slidenum">
              <a:rPr lang="zh-TW" altLang="en-US" smtClean="0"/>
              <a:pPr/>
              <a:t>‹#›</a:t>
            </a:fld>
            <a:endParaRPr lang="zh-TW" altLang="en-US"/>
          </a:p>
        </p:txBody>
      </p:sp>
      <p:cxnSp>
        <p:nvCxnSpPr>
          <p:cNvPr id="12" name="直線接點 11"/>
          <p:cNvCxnSpPr/>
          <p:nvPr/>
        </p:nvCxnSpPr>
        <p:spPr>
          <a:xfrm>
            <a:off x="395536" y="3212976"/>
            <a:ext cx="85689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87279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ABA2CE4-F45E-4587-A650-5FE05C1C18C2}" type="datetime1">
              <a:rPr lang="zh-TW" altLang="en-US" smtClean="0"/>
              <a:pPr/>
              <a:t>2015/12/17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09806E-516A-44F9-B058-F91E8B988EE1}" type="slidenum">
              <a:rPr lang="zh-TW" altLang="en-US" smtClean="0"/>
              <a:pPr/>
              <a:t>‹#›</a:t>
            </a:fld>
            <a:endParaRPr lang="zh-TW" altLang="en-US"/>
          </a:p>
        </p:txBody>
      </p:sp>
      <p:sp>
        <p:nvSpPr>
          <p:cNvPr id="7" name="矩形 6"/>
          <p:cNvSpPr/>
          <p:nvPr/>
        </p:nvSpPr>
        <p:spPr>
          <a:xfrm>
            <a:off x="0" y="404664"/>
            <a:ext cx="395536" cy="82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539552" y="404664"/>
            <a:ext cx="0" cy="828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3343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3CCD0B7-C614-4B8F-B7F4-A29035CD574C}" type="datetime1">
              <a:rPr lang="zh-TW" altLang="en-US" smtClean="0"/>
              <a:pPr/>
              <a:t>2015/12/17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09806E-516A-44F9-B058-F91E8B988EE1}" type="slidenum">
              <a:rPr lang="zh-TW" altLang="en-US" smtClean="0"/>
              <a:pPr/>
              <a:t>‹#›</a:t>
            </a:fld>
            <a:endParaRPr lang="zh-TW" altLang="en-US"/>
          </a:p>
        </p:txBody>
      </p:sp>
    </p:spTree>
    <p:extLst>
      <p:ext uri="{BB962C8B-B14F-4D97-AF65-F5344CB8AC3E}">
        <p14:creationId xmlns:p14="http://schemas.microsoft.com/office/powerpoint/2010/main" xmlns="" val="402726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9" name="群組 8"/>
          <p:cNvGrpSpPr/>
          <p:nvPr/>
        </p:nvGrpSpPr>
        <p:grpSpPr>
          <a:xfrm>
            <a:off x="2483768" y="6381328"/>
            <a:ext cx="6744402" cy="288032"/>
            <a:chOff x="2483768" y="3789040"/>
            <a:chExt cx="6744402" cy="288032"/>
          </a:xfrm>
        </p:grpSpPr>
        <p:cxnSp>
          <p:nvCxnSpPr>
            <p:cNvPr id="10" name="直線接點 9"/>
            <p:cNvCxnSpPr/>
            <p:nvPr userDrawn="1"/>
          </p:nvCxnSpPr>
          <p:spPr>
            <a:xfrm>
              <a:off x="2483768" y="3789040"/>
              <a:ext cx="6660232" cy="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1" name="平行四邊形 10"/>
            <p:cNvSpPr/>
            <p:nvPr userDrawn="1"/>
          </p:nvSpPr>
          <p:spPr>
            <a:xfrm flipH="1">
              <a:off x="6660232" y="3789040"/>
              <a:ext cx="2567938" cy="288032"/>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8826764-2FEA-4D17-8BDF-0FCC956C6987}" type="datetime1">
              <a:rPr lang="zh-TW" altLang="en-US" smtClean="0"/>
              <a:pPr/>
              <a:t>2015/12/17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09806E-516A-44F9-B058-F91E8B988EE1}" type="slidenum">
              <a:rPr lang="zh-TW" altLang="en-US" smtClean="0"/>
              <a:pPr/>
              <a:t>‹#›</a:t>
            </a:fld>
            <a:endParaRPr lang="zh-TW" altLang="en-US"/>
          </a:p>
        </p:txBody>
      </p:sp>
      <p:sp>
        <p:nvSpPr>
          <p:cNvPr id="7" name="矩形 6"/>
          <p:cNvSpPr/>
          <p:nvPr/>
        </p:nvSpPr>
        <p:spPr>
          <a:xfrm>
            <a:off x="0" y="404664"/>
            <a:ext cx="395536" cy="82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539552" y="404664"/>
            <a:ext cx="0" cy="828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descr="C:\Users\Lin Feng Yi\Dropbox\00_研究室共用\06_簡報logo範本\130804 BCLab logo\LOGO_130824_長型英文_去背_白字.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309241"/>
            <a:ext cx="1688876" cy="432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751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矩形 6"/>
          <p:cNvSpPr/>
          <p:nvPr/>
        </p:nvSpPr>
        <p:spPr>
          <a:xfrm>
            <a:off x="7668344" y="4437112"/>
            <a:ext cx="1475656" cy="12961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04056" y="4437112"/>
            <a:ext cx="7772400" cy="1296143"/>
          </a:xfrm>
        </p:spPr>
        <p:txBody>
          <a:bodyPr anchor="ctr"/>
          <a:lstStyle>
            <a:lvl1pPr algn="r">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062133B-A645-4182-A33E-6D062FD8096A}" type="datetime1">
              <a:rPr lang="zh-TW" altLang="en-US" smtClean="0"/>
              <a:pPr/>
              <a:t>2015/12/17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09806E-516A-44F9-B058-F91E8B988EE1}" type="slidenum">
              <a:rPr lang="zh-TW" altLang="en-US" smtClean="0"/>
              <a:pPr/>
              <a:t>‹#›</a:t>
            </a:fld>
            <a:endParaRPr lang="zh-TW" altLang="en-US"/>
          </a:p>
        </p:txBody>
      </p:sp>
    </p:spTree>
    <p:extLst>
      <p:ext uri="{BB962C8B-B14F-4D97-AF65-F5344CB8AC3E}">
        <p14:creationId xmlns:p14="http://schemas.microsoft.com/office/powerpoint/2010/main" xmlns="" val="243432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10" name="群組 9"/>
          <p:cNvGrpSpPr/>
          <p:nvPr/>
        </p:nvGrpSpPr>
        <p:grpSpPr>
          <a:xfrm>
            <a:off x="2483768" y="6381328"/>
            <a:ext cx="6744402" cy="288032"/>
            <a:chOff x="2483768" y="3789040"/>
            <a:chExt cx="6744402" cy="288032"/>
          </a:xfrm>
        </p:grpSpPr>
        <p:cxnSp>
          <p:nvCxnSpPr>
            <p:cNvPr id="11" name="直線接點 10"/>
            <p:cNvCxnSpPr/>
            <p:nvPr userDrawn="1"/>
          </p:nvCxnSpPr>
          <p:spPr>
            <a:xfrm>
              <a:off x="2483768" y="3789040"/>
              <a:ext cx="6660232" cy="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平行四邊形 11"/>
            <p:cNvSpPr/>
            <p:nvPr userDrawn="1"/>
          </p:nvSpPr>
          <p:spPr>
            <a:xfrm flipH="1">
              <a:off x="6660232" y="3789040"/>
              <a:ext cx="2567938" cy="288032"/>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52F5079-C5E7-45E1-AB5C-A4C4FC7287AA}" type="datetime1">
              <a:rPr lang="zh-TW" altLang="en-US" smtClean="0"/>
              <a:pPr/>
              <a:t>2015/12/17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E09806E-516A-44F9-B058-F91E8B988EE1}" type="slidenum">
              <a:rPr lang="zh-TW" altLang="en-US" smtClean="0"/>
              <a:pPr/>
              <a:t>‹#›</a:t>
            </a:fld>
            <a:endParaRPr lang="zh-TW" altLang="en-US"/>
          </a:p>
        </p:txBody>
      </p:sp>
      <p:sp>
        <p:nvSpPr>
          <p:cNvPr id="8" name="矩形 7"/>
          <p:cNvSpPr/>
          <p:nvPr/>
        </p:nvSpPr>
        <p:spPr>
          <a:xfrm>
            <a:off x="0" y="404664"/>
            <a:ext cx="395536" cy="82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p:nvPr/>
        </p:nvCxnSpPr>
        <p:spPr>
          <a:xfrm>
            <a:off x="539552" y="404664"/>
            <a:ext cx="0" cy="828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descr="C:\Users\Lin Feng Yi\Dropbox\00_研究室共用\06_簡報logo範本\130804 BCLab logo\LOGO_130824_長型英文_去背_白字.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309241"/>
            <a:ext cx="1688876" cy="432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347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12" name="群組 11"/>
          <p:cNvGrpSpPr/>
          <p:nvPr/>
        </p:nvGrpSpPr>
        <p:grpSpPr>
          <a:xfrm>
            <a:off x="2483768" y="6381328"/>
            <a:ext cx="6744402" cy="288032"/>
            <a:chOff x="2483768" y="3789040"/>
            <a:chExt cx="6744402" cy="288032"/>
          </a:xfrm>
        </p:grpSpPr>
        <p:cxnSp>
          <p:nvCxnSpPr>
            <p:cNvPr id="13" name="直線接點 12"/>
            <p:cNvCxnSpPr/>
            <p:nvPr userDrawn="1"/>
          </p:nvCxnSpPr>
          <p:spPr>
            <a:xfrm>
              <a:off x="2483768" y="3789040"/>
              <a:ext cx="6660232" cy="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4" name="平行四邊形 13"/>
            <p:cNvSpPr/>
            <p:nvPr userDrawn="1"/>
          </p:nvSpPr>
          <p:spPr>
            <a:xfrm flipH="1">
              <a:off x="6660232" y="3789040"/>
              <a:ext cx="2567938" cy="288032"/>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83F2D29-A208-4860-94A3-B4EAE3B81AEC}" type="datetime1">
              <a:rPr lang="zh-TW" altLang="en-US" smtClean="0"/>
              <a:pPr/>
              <a:t>2015/12/17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E09806E-516A-44F9-B058-F91E8B988EE1}" type="slidenum">
              <a:rPr lang="zh-TW" altLang="en-US" smtClean="0"/>
              <a:pPr/>
              <a:t>‹#›</a:t>
            </a:fld>
            <a:endParaRPr lang="zh-TW" altLang="en-US"/>
          </a:p>
        </p:txBody>
      </p:sp>
      <p:sp>
        <p:nvSpPr>
          <p:cNvPr id="10" name="矩形 9"/>
          <p:cNvSpPr/>
          <p:nvPr/>
        </p:nvSpPr>
        <p:spPr>
          <a:xfrm>
            <a:off x="0" y="404664"/>
            <a:ext cx="395536" cy="82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p:nvPr/>
        </p:nvCxnSpPr>
        <p:spPr>
          <a:xfrm>
            <a:off x="539552" y="404664"/>
            <a:ext cx="0" cy="828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3" descr="C:\Users\Lin Feng Yi\Dropbox\00_研究室共用\06_簡報logo範本\130804 BCLab logo\LOGO_130824_長型英文_去背_白字.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309241"/>
            <a:ext cx="1688876" cy="432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255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8" name="群組 7"/>
          <p:cNvGrpSpPr/>
          <p:nvPr/>
        </p:nvGrpSpPr>
        <p:grpSpPr>
          <a:xfrm>
            <a:off x="2483768" y="6381328"/>
            <a:ext cx="6744402" cy="288032"/>
            <a:chOff x="2483768" y="3789040"/>
            <a:chExt cx="6744402" cy="288032"/>
          </a:xfrm>
        </p:grpSpPr>
        <p:cxnSp>
          <p:nvCxnSpPr>
            <p:cNvPr id="9" name="直線接點 8"/>
            <p:cNvCxnSpPr/>
            <p:nvPr userDrawn="1"/>
          </p:nvCxnSpPr>
          <p:spPr>
            <a:xfrm>
              <a:off x="2483768" y="3789040"/>
              <a:ext cx="6660232" cy="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平行四邊形 9"/>
            <p:cNvSpPr/>
            <p:nvPr userDrawn="1"/>
          </p:nvSpPr>
          <p:spPr>
            <a:xfrm flipH="1">
              <a:off x="6660232" y="3789040"/>
              <a:ext cx="2567938" cy="288032"/>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E46B392-1DB1-49B3-88F2-156C591CD64A}" type="datetime1">
              <a:rPr lang="zh-TW" altLang="en-US" smtClean="0"/>
              <a:pPr/>
              <a:t>2015/12/17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E09806E-516A-44F9-B058-F91E8B988EE1}" type="slidenum">
              <a:rPr lang="zh-TW" altLang="en-US" smtClean="0"/>
              <a:pPr/>
              <a:t>‹#›</a:t>
            </a:fld>
            <a:endParaRPr lang="zh-TW" altLang="en-US"/>
          </a:p>
        </p:txBody>
      </p:sp>
      <p:sp>
        <p:nvSpPr>
          <p:cNvPr id="6" name="矩形 5"/>
          <p:cNvSpPr/>
          <p:nvPr/>
        </p:nvSpPr>
        <p:spPr>
          <a:xfrm>
            <a:off x="0" y="404664"/>
            <a:ext cx="395536" cy="82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539552" y="404664"/>
            <a:ext cx="0" cy="828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descr="C:\Users\Lin Feng Yi\Dropbox\00_研究室共用\06_簡報logo範本\130804 BCLab logo\LOGO_130824_長型英文_去背_白字.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309241"/>
            <a:ext cx="1688876" cy="432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313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7" name="群組 6"/>
          <p:cNvGrpSpPr/>
          <p:nvPr/>
        </p:nvGrpSpPr>
        <p:grpSpPr>
          <a:xfrm>
            <a:off x="2483768" y="6381328"/>
            <a:ext cx="6744402" cy="288032"/>
            <a:chOff x="2483768" y="3789040"/>
            <a:chExt cx="6744402" cy="288032"/>
          </a:xfrm>
        </p:grpSpPr>
        <p:cxnSp>
          <p:nvCxnSpPr>
            <p:cNvPr id="8" name="直線接點 7"/>
            <p:cNvCxnSpPr/>
            <p:nvPr userDrawn="1"/>
          </p:nvCxnSpPr>
          <p:spPr>
            <a:xfrm>
              <a:off x="2483768" y="3789040"/>
              <a:ext cx="6660232" cy="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平行四邊形 8"/>
            <p:cNvSpPr/>
            <p:nvPr userDrawn="1"/>
          </p:nvSpPr>
          <p:spPr>
            <a:xfrm flipH="1">
              <a:off x="6660232" y="3789040"/>
              <a:ext cx="2567938" cy="288032"/>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日期版面配置區 1"/>
          <p:cNvSpPr>
            <a:spLocks noGrp="1"/>
          </p:cNvSpPr>
          <p:nvPr>
            <p:ph type="dt" sz="half" idx="10"/>
          </p:nvPr>
        </p:nvSpPr>
        <p:spPr/>
        <p:txBody>
          <a:bodyPr/>
          <a:lstStyle/>
          <a:p>
            <a:fld id="{A7A4FC0B-DDD2-46A9-8215-25D5E2325D84}" type="datetime1">
              <a:rPr lang="zh-TW" altLang="en-US" smtClean="0"/>
              <a:pPr/>
              <a:t>2015/12/17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a:t>
            </a:fld>
            <a:endParaRPr lang="zh-TW" altLang="en-US"/>
          </a:p>
        </p:txBody>
      </p:sp>
      <p:sp>
        <p:nvSpPr>
          <p:cNvPr id="5" name="矩形 4"/>
          <p:cNvSpPr/>
          <p:nvPr/>
        </p:nvSpPr>
        <p:spPr>
          <a:xfrm>
            <a:off x="0" y="404664"/>
            <a:ext cx="395536" cy="82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5"/>
          <p:cNvCxnSpPr/>
          <p:nvPr/>
        </p:nvCxnSpPr>
        <p:spPr>
          <a:xfrm>
            <a:off x="539552" y="404664"/>
            <a:ext cx="0" cy="828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descr="C:\Users\Lin Feng Yi\Dropbox\00_研究室共用\06_簡報logo範本\130804 BCLab logo\LOGO_130824_長型英文_去背_白字.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309241"/>
            <a:ext cx="1688876" cy="432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347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53A3A0B-4669-4659-8230-6BA7256DB7C0}" type="datetime1">
              <a:rPr lang="zh-TW" altLang="en-US" smtClean="0"/>
              <a:pPr/>
              <a:t>2015/12/17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E09806E-516A-44F9-B058-F91E8B988EE1}" type="slidenum">
              <a:rPr lang="zh-TW" altLang="en-US" smtClean="0"/>
              <a:pPr/>
              <a:t>‹#›</a:t>
            </a:fld>
            <a:endParaRPr lang="zh-TW" altLang="en-US"/>
          </a:p>
        </p:txBody>
      </p:sp>
    </p:spTree>
    <p:extLst>
      <p:ext uri="{BB962C8B-B14F-4D97-AF65-F5344CB8AC3E}">
        <p14:creationId xmlns:p14="http://schemas.microsoft.com/office/powerpoint/2010/main" xmlns="" val="85785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D9CCDAE-5589-48E9-914B-E321ECA850FF}" type="datetime1">
              <a:rPr lang="zh-TW" altLang="en-US" smtClean="0"/>
              <a:pPr/>
              <a:t>2015/12/17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E09806E-516A-44F9-B058-F91E8B988EE1}" type="slidenum">
              <a:rPr lang="zh-TW" altLang="en-US" smtClean="0"/>
              <a:pPr/>
              <a:t>‹#›</a:t>
            </a:fld>
            <a:endParaRPr lang="zh-TW" altLang="en-US"/>
          </a:p>
        </p:txBody>
      </p:sp>
    </p:spTree>
    <p:extLst>
      <p:ext uri="{BB962C8B-B14F-4D97-AF65-F5344CB8AC3E}">
        <p14:creationId xmlns:p14="http://schemas.microsoft.com/office/powerpoint/2010/main" xmlns="" val="391739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568749" y="404664"/>
            <a:ext cx="8229600" cy="7969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9552" y="1340768"/>
            <a:ext cx="8229600" cy="482453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2C23A-29F4-4ADB-B12A-1A7CE891B518}" type="datetime1">
              <a:rPr lang="zh-TW" altLang="en-US" smtClean="0"/>
              <a:pPr/>
              <a:t>2015/12/17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99276" y="6353883"/>
            <a:ext cx="444724" cy="365125"/>
          </a:xfrm>
          <a:prstGeom prst="rect">
            <a:avLst/>
          </a:prstGeom>
        </p:spPr>
        <p:txBody>
          <a:bodyPr vert="horz" lIns="91440" tIns="45720" rIns="91440" bIns="45720" rtlCol="0" anchor="ctr"/>
          <a:lstStyle>
            <a:lvl1pPr algn="r">
              <a:defRPr sz="1200">
                <a:solidFill>
                  <a:schemeClr val="bg1"/>
                </a:solidFill>
              </a:defRPr>
            </a:lvl1pPr>
          </a:lstStyle>
          <a:p>
            <a:fld id="{6E09806E-516A-44F9-B058-F91E8B988EE1}" type="slidenum">
              <a:rPr lang="zh-TW" altLang="en-US" smtClean="0"/>
              <a:pPr/>
              <a:t>‹#›</a:t>
            </a:fld>
            <a:endParaRPr lang="zh-TW" altLang="en-US"/>
          </a:p>
        </p:txBody>
      </p:sp>
    </p:spTree>
    <p:extLst>
      <p:ext uri="{BB962C8B-B14F-4D97-AF65-F5344CB8AC3E}">
        <p14:creationId xmlns:p14="http://schemas.microsoft.com/office/powerpoint/2010/main" xmlns="" val="1190298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35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Visio___1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 y="1844824"/>
            <a:ext cx="9143998" cy="1287142"/>
          </a:xfrm>
        </p:spPr>
        <p:txBody>
          <a:bodyPr/>
          <a:lstStyle/>
          <a:p>
            <a:r>
              <a:rPr lang="zh-TW" altLang="zh-TW" dirty="0"/>
              <a:t>國內外綠建築標章認證執行策略比較</a:t>
            </a:r>
            <a:endParaRPr lang="zh-TW" altLang="en-US" dirty="0"/>
          </a:p>
        </p:txBody>
      </p:sp>
      <p:sp>
        <p:nvSpPr>
          <p:cNvPr id="3" name="副標題 2"/>
          <p:cNvSpPr>
            <a:spLocks noGrp="1"/>
          </p:cNvSpPr>
          <p:nvPr>
            <p:ph type="subTitle" idx="1"/>
          </p:nvPr>
        </p:nvSpPr>
        <p:spPr>
          <a:xfrm>
            <a:off x="1893005" y="3501008"/>
            <a:ext cx="5544616" cy="1503784"/>
          </a:xfrm>
        </p:spPr>
        <p:txBody>
          <a:bodyPr>
            <a:noAutofit/>
          </a:bodyPr>
          <a:lstStyle/>
          <a:p>
            <a:pPr algn="l"/>
            <a:r>
              <a:rPr lang="zh-TW" altLang="en-US" sz="2000" dirty="0" smtClean="0"/>
              <a:t>主    持   人：</a:t>
            </a:r>
            <a:r>
              <a:rPr lang="zh-TW" altLang="zh-TW" sz="2000" dirty="0" smtClean="0"/>
              <a:t>何明錦</a:t>
            </a:r>
            <a:r>
              <a:rPr lang="zh-TW" altLang="en-US" sz="2000" dirty="0" smtClean="0"/>
              <a:t>所長</a:t>
            </a:r>
            <a:endParaRPr lang="en-US" altLang="zh-TW" sz="2000" dirty="0" smtClean="0"/>
          </a:p>
          <a:p>
            <a:pPr algn="l"/>
            <a:r>
              <a:rPr lang="zh-TW" altLang="zh-TW" sz="2000" dirty="0" smtClean="0"/>
              <a:t>協同主持人：林子平</a:t>
            </a:r>
            <a:r>
              <a:rPr lang="zh-TW" altLang="en-US" sz="2000" dirty="0" smtClean="0"/>
              <a:t>教授 </a:t>
            </a:r>
            <a:r>
              <a:rPr lang="en-US" altLang="zh-TW" sz="2000" dirty="0" smtClean="0"/>
              <a:t>	</a:t>
            </a:r>
            <a:r>
              <a:rPr lang="zh-TW" altLang="en-US" sz="2000" dirty="0" smtClean="0"/>
              <a:t>成大</a:t>
            </a:r>
            <a:r>
              <a:rPr lang="zh-TW" altLang="en-US" sz="2000" dirty="0"/>
              <a:t>建築系 </a:t>
            </a:r>
            <a:endParaRPr lang="en-US" altLang="zh-TW" sz="2000" dirty="0" smtClean="0"/>
          </a:p>
          <a:p>
            <a:pPr algn="l"/>
            <a:r>
              <a:rPr lang="zh-TW" altLang="zh-TW" sz="2000" dirty="0" smtClean="0"/>
              <a:t>研</a:t>
            </a:r>
            <a:r>
              <a:rPr lang="zh-TW" altLang="en-US" sz="2000" dirty="0" smtClean="0"/>
              <a:t> </a:t>
            </a:r>
            <a:r>
              <a:rPr lang="en-US" altLang="zh-TW" sz="2000" dirty="0" smtClean="0"/>
              <a:t>  </a:t>
            </a:r>
            <a:r>
              <a:rPr lang="zh-TW" altLang="en-US" sz="2000" dirty="0" smtClean="0"/>
              <a:t> </a:t>
            </a:r>
            <a:r>
              <a:rPr lang="zh-TW" altLang="zh-TW" sz="2000" dirty="0" smtClean="0"/>
              <a:t>究</a:t>
            </a:r>
            <a:r>
              <a:rPr lang="zh-TW" altLang="en-US" sz="2000" dirty="0" smtClean="0"/>
              <a:t> </a:t>
            </a:r>
            <a:r>
              <a:rPr lang="en-US" altLang="zh-TW" sz="2000" dirty="0" smtClean="0"/>
              <a:t>  </a:t>
            </a:r>
            <a:r>
              <a:rPr lang="zh-TW" altLang="zh-TW" sz="2000" dirty="0" smtClean="0"/>
              <a:t>員</a:t>
            </a:r>
            <a:r>
              <a:rPr lang="zh-TW" altLang="zh-TW" sz="2000" dirty="0"/>
              <a:t>：莊惠雯</a:t>
            </a:r>
            <a:r>
              <a:rPr lang="zh-TW" altLang="en-US" sz="2000" dirty="0"/>
              <a:t>助理</a:t>
            </a:r>
            <a:r>
              <a:rPr lang="zh-TW" altLang="en-US" sz="2000" dirty="0" smtClean="0"/>
              <a:t>教授 </a:t>
            </a:r>
            <a:r>
              <a:rPr lang="en-US" altLang="zh-TW" sz="2000" dirty="0" smtClean="0"/>
              <a:t>	</a:t>
            </a:r>
            <a:r>
              <a:rPr lang="zh-TW" altLang="en-US" sz="2000" dirty="0" smtClean="0"/>
              <a:t>南臺科技大學 </a:t>
            </a:r>
            <a:endParaRPr lang="en-US" altLang="zh-TW" sz="2000" dirty="0" smtClean="0"/>
          </a:p>
          <a:p>
            <a:pPr algn="l"/>
            <a:r>
              <a:rPr lang="zh-TW" altLang="zh-TW" sz="2000" dirty="0" smtClean="0"/>
              <a:t>研 </a:t>
            </a:r>
            <a:r>
              <a:rPr lang="zh-TW" altLang="zh-TW" sz="2000" dirty="0"/>
              <a:t>究 助 理：</a:t>
            </a:r>
            <a:r>
              <a:rPr lang="zh-TW" altLang="zh-TW" sz="2000" dirty="0" smtClean="0"/>
              <a:t>施文玫</a:t>
            </a:r>
            <a:r>
              <a:rPr lang="zh-TW" altLang="en-US" sz="2000" dirty="0" smtClean="0"/>
              <a:t>博士生</a:t>
            </a:r>
            <a:r>
              <a:rPr lang="en-US" altLang="zh-TW" sz="2000" dirty="0" smtClean="0"/>
              <a:t>	</a:t>
            </a:r>
            <a:r>
              <a:rPr lang="zh-TW" altLang="en-US" sz="2000" dirty="0"/>
              <a:t>成大建築系 </a:t>
            </a:r>
            <a:endParaRPr lang="zh-TW" altLang="zh-TW" sz="2000" dirty="0"/>
          </a:p>
          <a:p>
            <a:pPr algn="l"/>
            <a:r>
              <a:rPr lang="zh-TW" altLang="zh-TW" sz="2000" dirty="0"/>
              <a:t>研 究 助 理：林奉</a:t>
            </a:r>
            <a:r>
              <a:rPr lang="zh-TW" altLang="zh-TW" sz="2000" dirty="0" smtClean="0"/>
              <a:t>怡</a:t>
            </a:r>
            <a:r>
              <a:rPr lang="zh-TW" altLang="en-US" sz="2000" dirty="0" smtClean="0"/>
              <a:t>博士生</a:t>
            </a:r>
            <a:r>
              <a:rPr lang="en-US" altLang="zh-TW" sz="2000" dirty="0" smtClean="0"/>
              <a:t>	</a:t>
            </a:r>
            <a:r>
              <a:rPr lang="zh-TW" altLang="en-US" sz="2000" dirty="0"/>
              <a:t>成大建築系 </a:t>
            </a:r>
          </a:p>
        </p:txBody>
      </p:sp>
      <p:sp>
        <p:nvSpPr>
          <p:cNvPr id="4" name="矩形 3"/>
          <p:cNvSpPr/>
          <p:nvPr/>
        </p:nvSpPr>
        <p:spPr>
          <a:xfrm>
            <a:off x="107504" y="1052736"/>
            <a:ext cx="9145176" cy="400110"/>
          </a:xfrm>
          <a:prstGeom prst="rect">
            <a:avLst/>
          </a:prstGeom>
        </p:spPr>
        <p:txBody>
          <a:bodyPr wrap="square">
            <a:spAutoFit/>
          </a:bodyPr>
          <a:lstStyle/>
          <a:p>
            <a:pPr algn="ctr"/>
            <a:r>
              <a:rPr lang="zh-TW" altLang="zh-TW" sz="2000" dirty="0"/>
              <a:t>內政部建築研究所</a:t>
            </a:r>
            <a:r>
              <a:rPr lang="en-US" altLang="zh-TW" sz="2000" dirty="0"/>
              <a:t>104</a:t>
            </a:r>
            <a:r>
              <a:rPr lang="zh-TW" altLang="zh-TW" sz="2000" dirty="0"/>
              <a:t>年度創新低碳綠建築環境科技計畫協同研究計畫</a:t>
            </a:r>
            <a:r>
              <a:rPr lang="en-US" altLang="zh-TW" sz="2000" dirty="0"/>
              <a:t>(</a:t>
            </a:r>
            <a:r>
              <a:rPr lang="zh-TW" altLang="zh-TW" sz="2000" dirty="0"/>
              <a:t>二</a:t>
            </a:r>
            <a:r>
              <a:rPr lang="en-US" altLang="zh-TW" sz="2000" dirty="0"/>
              <a:t>)</a:t>
            </a:r>
            <a:endParaRPr lang="zh-TW" altLang="en-US" sz="2000" dirty="0"/>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76192"/>
          <a:stretch/>
        </p:blipFill>
        <p:spPr bwMode="auto">
          <a:xfrm>
            <a:off x="2405784" y="5733856"/>
            <a:ext cx="936104" cy="873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descr="C:\Users\Lin Feng Yi\Dropbox\00_研究室共用\06_簡報logo範本\130804 BCLab logo\LOGO_130812_長型英文_名片用_去背.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4393" y="5860996"/>
            <a:ext cx="2421123" cy="61948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副標題 2"/>
          <p:cNvSpPr txBox="1">
            <a:spLocks/>
          </p:cNvSpPr>
          <p:nvPr/>
        </p:nvSpPr>
        <p:spPr>
          <a:xfrm>
            <a:off x="1475656" y="1452846"/>
            <a:ext cx="6048671" cy="4511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TW" altLang="zh-TW" dirty="0" smtClean="0"/>
              <a:t>計畫編號：</a:t>
            </a:r>
            <a:r>
              <a:rPr lang="en-US" altLang="zh-TW" dirty="0" smtClean="0"/>
              <a:t>10415B0003</a:t>
            </a:r>
            <a:r>
              <a:rPr lang="zh-TW" altLang="en-US" dirty="0" smtClean="0"/>
              <a:t>       </a:t>
            </a:r>
            <a:r>
              <a:rPr lang="zh-TW" altLang="zh-TW" dirty="0" smtClean="0"/>
              <a:t>案</a:t>
            </a:r>
            <a:r>
              <a:rPr lang="en-US" altLang="zh-TW" dirty="0" smtClean="0"/>
              <a:t>   </a:t>
            </a:r>
            <a:r>
              <a:rPr lang="zh-TW" altLang="zh-TW" dirty="0" smtClean="0"/>
              <a:t>次：第</a:t>
            </a:r>
            <a:r>
              <a:rPr lang="en-US" altLang="zh-TW" dirty="0" smtClean="0"/>
              <a:t>2</a:t>
            </a:r>
            <a:r>
              <a:rPr lang="zh-TW" altLang="zh-TW" dirty="0" smtClean="0"/>
              <a:t>案</a:t>
            </a:r>
            <a:endParaRPr lang="en-US" altLang="zh-TW" dirty="0" smtClean="0"/>
          </a:p>
        </p:txBody>
      </p:sp>
      <p:sp>
        <p:nvSpPr>
          <p:cNvPr id="5" name="投影片編號版面配置區 4"/>
          <p:cNvSpPr>
            <a:spLocks noGrp="1"/>
          </p:cNvSpPr>
          <p:nvPr>
            <p:ph type="sldNum" sz="quarter" idx="12"/>
          </p:nvPr>
        </p:nvSpPr>
        <p:spPr/>
        <p:txBody>
          <a:bodyPr/>
          <a:lstStyle/>
          <a:p>
            <a:fld id="{60FC65B6-37D6-4445-A2FD-6853DFCDFC15}" type="slidenum">
              <a:rPr lang="zh-TW" altLang="en-US" smtClean="0"/>
              <a:pPr/>
              <a:t>1</a:t>
            </a:fld>
            <a:endParaRPr lang="zh-TW" altLang="en-US"/>
          </a:p>
        </p:txBody>
      </p:sp>
    </p:spTree>
    <p:extLst>
      <p:ext uri="{BB962C8B-B14F-4D97-AF65-F5344CB8AC3E}">
        <p14:creationId xmlns:p14="http://schemas.microsoft.com/office/powerpoint/2010/main" xmlns="" val="815194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dirty="0"/>
              <a:t>EEWH BC</a:t>
            </a:r>
            <a:r>
              <a:rPr lang="zh-TW" altLang="zh-TW" sz="3600" dirty="0"/>
              <a:t>版尚未建置之指標</a:t>
            </a:r>
            <a:endParaRPr lang="zh-TW" altLang="en-US" dirty="0"/>
          </a:p>
        </p:txBody>
      </p:sp>
      <p:sp>
        <p:nvSpPr>
          <p:cNvPr id="3" name="投影片編號版面配置區 2"/>
          <p:cNvSpPr>
            <a:spLocks noGrp="1"/>
          </p:cNvSpPr>
          <p:nvPr>
            <p:ph type="sldNum" sz="quarter" idx="12"/>
          </p:nvPr>
        </p:nvSpPr>
        <p:spPr/>
        <p:txBody>
          <a:bodyPr/>
          <a:lstStyle/>
          <a:p>
            <a:fld id="{6E09806E-516A-44F9-B058-F91E8B988EE1}" type="slidenum">
              <a:rPr lang="zh-TW" altLang="en-US" smtClean="0"/>
              <a:pPr/>
              <a:t>10</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xmlns="" val="1732606184"/>
              </p:ext>
            </p:extLst>
          </p:nvPr>
        </p:nvGraphicFramePr>
        <p:xfrm>
          <a:off x="469676" y="1628800"/>
          <a:ext cx="8229600" cy="3352800"/>
        </p:xfrm>
        <a:graphic>
          <a:graphicData uri="http://schemas.openxmlformats.org/drawingml/2006/table">
            <a:tbl>
              <a:tblPr firstRow="1" firstCol="1" bandRow="1">
                <a:tableStyleId>{7E9639D4-E3E2-4D34-9284-5A2195B3D0D7}</a:tableStyleId>
              </a:tblPr>
              <a:tblGrid>
                <a:gridCol w="2232050"/>
                <a:gridCol w="1728192"/>
                <a:gridCol w="4269358"/>
              </a:tblGrid>
              <a:tr h="256424">
                <a:tc>
                  <a:txBody>
                    <a:bodyPr/>
                    <a:lstStyle/>
                    <a:p>
                      <a:pPr indent="127000">
                        <a:lnSpc>
                          <a:spcPts val="2400"/>
                        </a:lnSpc>
                        <a:spcAft>
                          <a:spcPts val="0"/>
                        </a:spcAft>
                      </a:pPr>
                      <a:r>
                        <a:rPr lang="en-US" sz="1600" kern="0" dirty="0">
                          <a:effectLst/>
                        </a:rPr>
                        <a:t> </a:t>
                      </a:r>
                      <a:endParaRPr lang="zh-TW" sz="1600" kern="100" dirty="0">
                        <a:effectLst/>
                        <a:latin typeface="Times New Roman"/>
                        <a:ea typeface="標楷體"/>
                        <a:cs typeface="Times New Roman"/>
                      </a:endParaRPr>
                    </a:p>
                  </a:txBody>
                  <a:tcPr marL="57695" marR="57695" marT="0" marB="0"/>
                </a:tc>
                <a:tc>
                  <a:txBody>
                    <a:bodyPr/>
                    <a:lstStyle/>
                    <a:p>
                      <a:pPr indent="127000">
                        <a:lnSpc>
                          <a:spcPts val="2400"/>
                        </a:lnSpc>
                        <a:spcAft>
                          <a:spcPts val="0"/>
                        </a:spcAft>
                      </a:pPr>
                      <a:r>
                        <a:rPr lang="zh-TW" sz="1600" kern="0">
                          <a:effectLst/>
                        </a:rPr>
                        <a:t>指標類型</a:t>
                      </a:r>
                      <a:endParaRPr lang="zh-TW" sz="1600" kern="100">
                        <a:effectLst/>
                        <a:latin typeface="Times New Roman"/>
                        <a:ea typeface="標楷體"/>
                        <a:cs typeface="Times New Roman"/>
                      </a:endParaRPr>
                    </a:p>
                  </a:txBody>
                  <a:tcPr marL="57695" marR="57695" marT="0" marB="0"/>
                </a:tc>
                <a:tc>
                  <a:txBody>
                    <a:bodyPr/>
                    <a:lstStyle/>
                    <a:p>
                      <a:pPr indent="127000">
                        <a:lnSpc>
                          <a:spcPts val="2400"/>
                        </a:lnSpc>
                        <a:spcAft>
                          <a:spcPts val="0"/>
                        </a:spcAft>
                      </a:pPr>
                      <a:r>
                        <a:rPr lang="en-US" sz="1600" kern="0" dirty="0">
                          <a:effectLst/>
                        </a:rPr>
                        <a:t>EEWH</a:t>
                      </a:r>
                      <a:r>
                        <a:rPr lang="zh-TW" sz="1600" kern="0" dirty="0">
                          <a:effectLst/>
                        </a:rPr>
                        <a:t>沒有但另二個評估系統有之指標</a:t>
                      </a:r>
                      <a:endParaRPr lang="zh-TW" sz="1600" kern="100" dirty="0">
                        <a:effectLst/>
                        <a:latin typeface="Times New Roman"/>
                        <a:ea typeface="標楷體"/>
                        <a:cs typeface="Times New Roman"/>
                      </a:endParaRPr>
                    </a:p>
                  </a:txBody>
                  <a:tcPr marL="57695" marR="57695" marT="0" marB="0"/>
                </a:tc>
              </a:tr>
              <a:tr h="256424">
                <a:tc rowSpan="3">
                  <a:txBody>
                    <a:bodyPr/>
                    <a:lstStyle/>
                    <a:p>
                      <a:pPr indent="127000">
                        <a:lnSpc>
                          <a:spcPts val="2400"/>
                        </a:lnSpc>
                        <a:spcAft>
                          <a:spcPts val="0"/>
                        </a:spcAft>
                      </a:pPr>
                      <a:r>
                        <a:rPr lang="zh-TW" sz="1600" kern="0" dirty="0">
                          <a:effectLst/>
                        </a:rPr>
                        <a:t>建築本體之指標</a:t>
                      </a:r>
                      <a:endParaRPr lang="zh-TW" sz="1600" kern="100" dirty="0">
                        <a:effectLst/>
                        <a:latin typeface="Times New Roman"/>
                        <a:ea typeface="標楷體"/>
                        <a:cs typeface="Times New Roman"/>
                      </a:endParaRPr>
                    </a:p>
                  </a:txBody>
                  <a:tcPr marL="57695" marR="57695" marT="0" marB="0">
                    <a:lnB w="12700" cap="flat" cmpd="sng" algn="ctr">
                      <a:solidFill>
                        <a:schemeClr val="tx1"/>
                      </a:solidFill>
                      <a:prstDash val="solid"/>
                      <a:round/>
                      <a:headEnd type="none" w="med" len="med"/>
                      <a:tailEnd type="none" w="med" len="med"/>
                    </a:lnB>
                  </a:tcPr>
                </a:tc>
                <a:tc rowSpan="2">
                  <a:txBody>
                    <a:bodyPr/>
                    <a:lstStyle/>
                    <a:p>
                      <a:pPr indent="127000">
                        <a:lnSpc>
                          <a:spcPts val="2400"/>
                        </a:lnSpc>
                        <a:spcAft>
                          <a:spcPts val="0"/>
                        </a:spcAft>
                      </a:pPr>
                      <a:r>
                        <a:rPr lang="zh-TW" sz="1600" b="1" kern="0" dirty="0">
                          <a:solidFill>
                            <a:srgbClr val="C00000"/>
                          </a:solidFill>
                          <a:effectLst/>
                        </a:rPr>
                        <a:t>能源</a:t>
                      </a:r>
                      <a:endParaRPr lang="zh-TW" sz="1600" b="1" kern="100" dirty="0">
                        <a:solidFill>
                          <a:srgbClr val="C00000"/>
                        </a:solidFill>
                        <a:effectLst/>
                        <a:latin typeface="Times New Roman"/>
                        <a:ea typeface="標楷體"/>
                        <a:cs typeface="Times New Roman"/>
                      </a:endParaRPr>
                    </a:p>
                  </a:txBody>
                  <a:tcPr marL="57695" marR="57695" marT="0" marB="0">
                    <a:lnB w="12700" cap="flat" cmpd="sng" algn="ctr">
                      <a:solidFill>
                        <a:schemeClr val="tx1"/>
                      </a:solidFill>
                      <a:prstDash val="solid"/>
                      <a:round/>
                      <a:headEnd type="none" w="med" len="med"/>
                      <a:tailEnd type="none" w="med" len="med"/>
                    </a:lnB>
                  </a:tcPr>
                </a:tc>
                <a:tc>
                  <a:txBody>
                    <a:bodyPr/>
                    <a:lstStyle/>
                    <a:p>
                      <a:pPr indent="127000">
                        <a:lnSpc>
                          <a:spcPts val="2400"/>
                        </a:lnSpc>
                        <a:spcAft>
                          <a:spcPts val="0"/>
                        </a:spcAft>
                      </a:pPr>
                      <a:r>
                        <a:rPr lang="zh-TW" sz="1600" b="1" kern="0" dirty="0">
                          <a:solidFill>
                            <a:srgbClr val="C00000"/>
                          </a:solidFill>
                          <a:effectLst/>
                        </a:rPr>
                        <a:t>再生</a:t>
                      </a:r>
                      <a:r>
                        <a:rPr lang="zh-TW" sz="1600" b="1" kern="0" dirty="0" smtClean="0">
                          <a:solidFill>
                            <a:srgbClr val="C00000"/>
                          </a:solidFill>
                          <a:effectLst/>
                        </a:rPr>
                        <a:t>能源</a:t>
                      </a:r>
                      <a:r>
                        <a:rPr lang="en-US" altLang="zh-TW" sz="1600" b="1" kern="0" dirty="0" smtClean="0">
                          <a:solidFill>
                            <a:srgbClr val="C00000"/>
                          </a:solidFill>
                          <a:effectLst/>
                        </a:rPr>
                        <a:t>(*</a:t>
                      </a:r>
                      <a:r>
                        <a:rPr lang="zh-TW" altLang="en-US" sz="1600" b="1" kern="0" dirty="0" smtClean="0">
                          <a:solidFill>
                            <a:srgbClr val="C00000"/>
                          </a:solidFill>
                          <a:effectLst/>
                        </a:rPr>
                        <a:t>為優惠係數，</a:t>
                      </a:r>
                      <a:r>
                        <a:rPr lang="en-US" altLang="zh-TW" sz="1600" b="1" kern="0" dirty="0" smtClean="0">
                          <a:solidFill>
                            <a:srgbClr val="C00000"/>
                          </a:solidFill>
                          <a:effectLst/>
                        </a:rPr>
                        <a:t>EC</a:t>
                      </a:r>
                      <a:r>
                        <a:rPr lang="zh-TW" altLang="en-US" sz="1600" b="1" kern="0" dirty="0" smtClean="0">
                          <a:solidFill>
                            <a:srgbClr val="C00000"/>
                          </a:solidFill>
                          <a:effectLst/>
                        </a:rPr>
                        <a:t>版有</a:t>
                      </a:r>
                      <a:r>
                        <a:rPr lang="en-US" altLang="zh-TW" sz="1600" b="1" kern="0" dirty="0" smtClean="0">
                          <a:solidFill>
                            <a:srgbClr val="C00000"/>
                          </a:solidFill>
                          <a:effectLst/>
                        </a:rPr>
                        <a:t>)</a:t>
                      </a:r>
                      <a:endParaRPr lang="zh-TW" sz="1600" b="1" kern="100" dirty="0">
                        <a:solidFill>
                          <a:srgbClr val="C00000"/>
                        </a:solidFill>
                        <a:effectLst/>
                        <a:latin typeface="Times New Roman"/>
                        <a:ea typeface="標楷體"/>
                        <a:cs typeface="Times New Roman"/>
                      </a:endParaRPr>
                    </a:p>
                  </a:txBody>
                  <a:tcPr marL="57695" marR="57695" marT="0" marB="0"/>
                </a:tc>
              </a:tr>
              <a:tr h="256424">
                <a:tc vMerge="1">
                  <a:txBody>
                    <a:bodyPr/>
                    <a:lstStyle/>
                    <a:p>
                      <a:endParaRPr lang="zh-TW" altLang="en-US"/>
                    </a:p>
                  </a:txBody>
                  <a:tcPr/>
                </a:tc>
                <a:tc vMerge="1">
                  <a:txBody>
                    <a:bodyPr/>
                    <a:lstStyle/>
                    <a:p>
                      <a:endParaRPr lang="zh-TW" altLang="en-US"/>
                    </a:p>
                  </a:txBody>
                  <a:tcPr/>
                </a:tc>
                <a:tc>
                  <a:txBody>
                    <a:bodyPr/>
                    <a:lstStyle/>
                    <a:p>
                      <a:pPr indent="127000">
                        <a:lnSpc>
                          <a:spcPts val="2400"/>
                        </a:lnSpc>
                        <a:spcAft>
                          <a:spcPts val="0"/>
                        </a:spcAft>
                      </a:pPr>
                      <a:r>
                        <a:rPr lang="zh-TW" sz="1600" b="1" kern="0" dirty="0">
                          <a:solidFill>
                            <a:srgbClr val="C00000"/>
                          </a:solidFill>
                          <a:effectLst/>
                        </a:rPr>
                        <a:t>用電計量</a:t>
                      </a:r>
                      <a:endParaRPr lang="zh-TW" sz="1600" b="1" kern="100" dirty="0">
                        <a:solidFill>
                          <a:srgbClr val="C00000"/>
                        </a:solidFill>
                        <a:effectLst/>
                        <a:latin typeface="Times New Roman"/>
                        <a:ea typeface="標楷體"/>
                        <a:cs typeface="Times New Roman"/>
                      </a:endParaRPr>
                    </a:p>
                  </a:txBody>
                  <a:tcPr marL="57695" marR="57695" marT="0" marB="0"/>
                </a:tc>
              </a:tr>
              <a:tr h="256424">
                <a:tc vMerge="1">
                  <a:txBody>
                    <a:bodyPr/>
                    <a:lstStyle/>
                    <a:p>
                      <a:endParaRPr lang="zh-TW" altLang="en-US"/>
                    </a:p>
                  </a:txBody>
                  <a:tcPr/>
                </a:tc>
                <a:tc>
                  <a:txBody>
                    <a:bodyPr/>
                    <a:lstStyle/>
                    <a:p>
                      <a:pPr indent="127000">
                        <a:lnSpc>
                          <a:spcPts val="2400"/>
                        </a:lnSpc>
                        <a:spcAft>
                          <a:spcPts val="0"/>
                        </a:spcAft>
                      </a:pPr>
                      <a:r>
                        <a:rPr lang="zh-TW" sz="1600" b="1" kern="0" dirty="0">
                          <a:solidFill>
                            <a:srgbClr val="C00000"/>
                          </a:solidFill>
                          <a:effectLst/>
                        </a:rPr>
                        <a:t>室內環境</a:t>
                      </a:r>
                      <a:endParaRPr lang="zh-TW" sz="1600" b="1" kern="100" dirty="0">
                        <a:solidFill>
                          <a:srgbClr val="C00000"/>
                        </a:solidFill>
                        <a:effectLst/>
                        <a:latin typeface="Times New Roman"/>
                        <a:ea typeface="標楷體"/>
                        <a:cs typeface="Times New Roman"/>
                      </a:endParaRPr>
                    </a:p>
                  </a:txBody>
                  <a:tcPr marL="57695" marR="576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nSpc>
                          <a:spcPts val="2400"/>
                        </a:lnSpc>
                        <a:spcAft>
                          <a:spcPts val="0"/>
                        </a:spcAft>
                      </a:pPr>
                      <a:r>
                        <a:rPr lang="zh-TW" sz="1600" b="1" kern="0" dirty="0">
                          <a:solidFill>
                            <a:srgbClr val="C00000"/>
                          </a:solidFill>
                          <a:effectLst/>
                        </a:rPr>
                        <a:t>熱</a:t>
                      </a:r>
                      <a:r>
                        <a:rPr lang="zh-TW" sz="1600" b="1" kern="0" dirty="0" smtClean="0">
                          <a:solidFill>
                            <a:srgbClr val="C00000"/>
                          </a:solidFill>
                          <a:effectLst/>
                        </a:rPr>
                        <a:t>環境</a:t>
                      </a:r>
                      <a:endParaRPr lang="en-US" altLang="zh-TW" sz="1600" b="1" kern="0" dirty="0" smtClean="0">
                        <a:solidFill>
                          <a:srgbClr val="C00000"/>
                        </a:solidFill>
                        <a:effectLst/>
                      </a:endParaRPr>
                    </a:p>
                  </a:txBody>
                  <a:tcPr marL="57695" marR="57695" marT="0" marB="0"/>
                </a:tc>
              </a:tr>
              <a:tr h="256424">
                <a:tc rowSpan="6">
                  <a:txBody>
                    <a:bodyPr/>
                    <a:lstStyle/>
                    <a:p>
                      <a:pPr indent="127000">
                        <a:lnSpc>
                          <a:spcPts val="2400"/>
                        </a:lnSpc>
                        <a:spcAft>
                          <a:spcPts val="0"/>
                        </a:spcAft>
                      </a:pPr>
                      <a:r>
                        <a:rPr lang="zh-TW" sz="1600" kern="0" dirty="0">
                          <a:effectLst/>
                        </a:rPr>
                        <a:t>建築本體以外之指標</a:t>
                      </a:r>
                      <a:endParaRPr lang="zh-TW" sz="1600" kern="100" dirty="0">
                        <a:effectLst/>
                        <a:latin typeface="Times New Roman"/>
                        <a:ea typeface="標楷體"/>
                        <a:cs typeface="Times New Roman"/>
                      </a:endParaRPr>
                    </a:p>
                  </a:txBody>
                  <a:tcPr marL="57695" marR="576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nSpc>
                          <a:spcPts val="2400"/>
                        </a:lnSpc>
                        <a:spcAft>
                          <a:spcPts val="0"/>
                        </a:spcAft>
                      </a:pPr>
                      <a:r>
                        <a:rPr lang="zh-TW" sz="1600" b="1" kern="0" dirty="0">
                          <a:solidFill>
                            <a:srgbClr val="C00000"/>
                          </a:solidFill>
                          <a:effectLst/>
                        </a:rPr>
                        <a:t>戶外熱環境</a:t>
                      </a:r>
                      <a:endParaRPr lang="zh-TW" sz="1600" b="1" kern="100" dirty="0">
                        <a:solidFill>
                          <a:srgbClr val="C00000"/>
                        </a:solidFill>
                        <a:effectLst/>
                        <a:latin typeface="Times New Roman"/>
                        <a:ea typeface="標楷體"/>
                        <a:cs typeface="Times New Roman"/>
                      </a:endParaRPr>
                    </a:p>
                  </a:txBody>
                  <a:tcPr marL="57695" marR="576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nSpc>
                          <a:spcPts val="2400"/>
                        </a:lnSpc>
                        <a:spcAft>
                          <a:spcPts val="0"/>
                        </a:spcAft>
                      </a:pPr>
                      <a:r>
                        <a:rPr lang="zh-TW" sz="1600" b="1" kern="0" dirty="0">
                          <a:solidFill>
                            <a:srgbClr val="C00000"/>
                          </a:solidFill>
                          <a:effectLst/>
                        </a:rPr>
                        <a:t>熱島</a:t>
                      </a:r>
                      <a:r>
                        <a:rPr lang="zh-TW" sz="1600" b="1" kern="0" dirty="0" smtClean="0">
                          <a:solidFill>
                            <a:srgbClr val="C00000"/>
                          </a:solidFill>
                          <a:effectLst/>
                        </a:rPr>
                        <a:t>效應</a:t>
                      </a:r>
                      <a:r>
                        <a:rPr lang="en-US" altLang="zh-TW" sz="1600" b="1" kern="0" dirty="0" smtClean="0">
                          <a:solidFill>
                            <a:srgbClr val="C00000"/>
                          </a:solidFill>
                          <a:effectLst/>
                        </a:rPr>
                        <a:t>  (*</a:t>
                      </a:r>
                      <a:r>
                        <a:rPr lang="zh-TW" altLang="en-US" sz="1600" b="1" kern="0" dirty="0" smtClean="0">
                          <a:solidFill>
                            <a:srgbClr val="C00000"/>
                          </a:solidFill>
                          <a:effectLst/>
                        </a:rPr>
                        <a:t>只在</a:t>
                      </a:r>
                      <a:r>
                        <a:rPr lang="en-US" altLang="zh-TW" sz="1600" b="1" kern="0" dirty="0" smtClean="0">
                          <a:solidFill>
                            <a:srgbClr val="C00000"/>
                          </a:solidFill>
                          <a:effectLst/>
                        </a:rPr>
                        <a:t>EC</a:t>
                      </a:r>
                      <a:r>
                        <a:rPr lang="zh-TW" altLang="en-US" sz="1600" b="1" kern="0" dirty="0" smtClean="0">
                          <a:solidFill>
                            <a:srgbClr val="C00000"/>
                          </a:solidFill>
                          <a:effectLst/>
                        </a:rPr>
                        <a:t>版有</a:t>
                      </a:r>
                      <a:r>
                        <a:rPr lang="en-US" altLang="zh-TW" sz="1600" b="1" kern="0" dirty="0" smtClean="0">
                          <a:solidFill>
                            <a:srgbClr val="C00000"/>
                          </a:solidFill>
                          <a:effectLst/>
                        </a:rPr>
                        <a:t>)</a:t>
                      </a:r>
                    </a:p>
                  </a:txBody>
                  <a:tcPr marL="57695" marR="57695" marT="0" marB="0"/>
                </a:tc>
              </a:tr>
              <a:tr h="256424">
                <a:tc vMerge="1">
                  <a:txBody>
                    <a:bodyPr/>
                    <a:lstStyle/>
                    <a:p>
                      <a:pPr indent="127000">
                        <a:lnSpc>
                          <a:spcPts val="2400"/>
                        </a:lnSpc>
                        <a:spcAft>
                          <a:spcPts val="0"/>
                        </a:spcAft>
                      </a:pPr>
                      <a:endParaRPr lang="zh-TW" sz="1600" kern="100" dirty="0">
                        <a:effectLst/>
                        <a:latin typeface="Times New Roman"/>
                        <a:ea typeface="標楷體"/>
                        <a:cs typeface="Times New Roman"/>
                      </a:endParaRPr>
                    </a:p>
                  </a:txBody>
                  <a:tcPr marL="57695" marR="576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127000">
                        <a:lnSpc>
                          <a:spcPts val="2400"/>
                        </a:lnSpc>
                        <a:spcAft>
                          <a:spcPts val="0"/>
                        </a:spcAft>
                      </a:pPr>
                      <a:r>
                        <a:rPr lang="zh-TW" sz="1600" kern="0" dirty="0">
                          <a:effectLst/>
                        </a:rPr>
                        <a:t>空間規劃設計</a:t>
                      </a:r>
                      <a:endParaRPr lang="zh-TW" sz="1600" kern="100" dirty="0">
                        <a:effectLst/>
                        <a:latin typeface="Times New Roman"/>
                        <a:ea typeface="標楷體"/>
                        <a:cs typeface="Times New Roman"/>
                      </a:endParaRPr>
                    </a:p>
                  </a:txBody>
                  <a:tcPr marL="57695" marR="5769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27000">
                        <a:lnSpc>
                          <a:spcPts val="2400"/>
                        </a:lnSpc>
                        <a:spcAft>
                          <a:spcPts val="0"/>
                        </a:spcAft>
                      </a:pPr>
                      <a:r>
                        <a:rPr lang="zh-TW" sz="1600" kern="0">
                          <a:effectLst/>
                        </a:rPr>
                        <a:t>密度與土地利用</a:t>
                      </a:r>
                      <a:endParaRPr lang="zh-TW" sz="1600" kern="100">
                        <a:effectLst/>
                        <a:latin typeface="Times New Roman"/>
                        <a:ea typeface="標楷體"/>
                        <a:cs typeface="Times New Roman"/>
                      </a:endParaRPr>
                    </a:p>
                  </a:txBody>
                  <a:tcPr marL="57695" marR="57695" marT="0" marB="0"/>
                </a:tc>
              </a:tr>
              <a:tr h="256424">
                <a:tc vMerge="1">
                  <a:txBody>
                    <a:bodyPr/>
                    <a:lstStyle/>
                    <a:p>
                      <a:endParaRPr lang="zh-TW" altLang="en-US"/>
                    </a:p>
                  </a:txBody>
                  <a:tcPr/>
                </a:tc>
                <a:tc vMerge="1">
                  <a:txBody>
                    <a:bodyPr/>
                    <a:lstStyle/>
                    <a:p>
                      <a:endParaRPr lang="zh-TW" altLang="en-US"/>
                    </a:p>
                  </a:txBody>
                  <a:tcPr>
                    <a:lnT w="12700" cap="flat" cmpd="sng" algn="ctr">
                      <a:solidFill>
                        <a:schemeClr val="tx1"/>
                      </a:solidFill>
                      <a:prstDash val="solid"/>
                      <a:round/>
                      <a:headEnd type="none" w="med" len="med"/>
                      <a:tailEnd type="none" w="med" len="med"/>
                    </a:lnT>
                  </a:tcPr>
                </a:tc>
                <a:tc>
                  <a:txBody>
                    <a:bodyPr/>
                    <a:lstStyle/>
                    <a:p>
                      <a:pPr indent="127000">
                        <a:lnSpc>
                          <a:spcPts val="2400"/>
                        </a:lnSpc>
                        <a:spcAft>
                          <a:spcPts val="0"/>
                        </a:spcAft>
                      </a:pPr>
                      <a:r>
                        <a:rPr lang="zh-TW" sz="1600" kern="0" dirty="0">
                          <a:effectLst/>
                        </a:rPr>
                        <a:t>開放空間</a:t>
                      </a:r>
                      <a:endParaRPr lang="zh-TW" sz="1600" kern="100" dirty="0">
                        <a:effectLst/>
                        <a:latin typeface="Times New Roman"/>
                        <a:ea typeface="標楷體"/>
                        <a:cs typeface="Times New Roman"/>
                      </a:endParaRPr>
                    </a:p>
                  </a:txBody>
                  <a:tcPr marL="57695" marR="57695" marT="0" marB="0"/>
                </a:tc>
              </a:tr>
              <a:tr h="256424">
                <a:tc vMerge="1">
                  <a:txBody>
                    <a:bodyPr/>
                    <a:lstStyle/>
                    <a:p>
                      <a:endParaRPr lang="zh-TW" altLang="en-US"/>
                    </a:p>
                  </a:txBody>
                  <a:tcPr/>
                </a:tc>
                <a:tc rowSpan="3">
                  <a:txBody>
                    <a:bodyPr/>
                    <a:lstStyle/>
                    <a:p>
                      <a:pPr indent="127000">
                        <a:lnSpc>
                          <a:spcPts val="2400"/>
                        </a:lnSpc>
                        <a:spcAft>
                          <a:spcPts val="0"/>
                        </a:spcAft>
                      </a:pPr>
                      <a:r>
                        <a:rPr lang="zh-TW" sz="1600" kern="0" dirty="0">
                          <a:effectLst/>
                        </a:rPr>
                        <a:t>交通</a:t>
                      </a:r>
                      <a:endParaRPr lang="zh-TW" sz="1600" kern="100" dirty="0">
                        <a:effectLst/>
                        <a:latin typeface="Times New Roman"/>
                        <a:ea typeface="標楷體"/>
                        <a:cs typeface="Times New Roman"/>
                      </a:endParaRPr>
                    </a:p>
                  </a:txBody>
                  <a:tcPr marL="57695" marR="57695" marT="0" marB="0">
                    <a:lnT w="12700" cap="flat" cmpd="sng" algn="ctr">
                      <a:solidFill>
                        <a:schemeClr val="tx1"/>
                      </a:solidFill>
                      <a:prstDash val="solid"/>
                      <a:round/>
                      <a:headEnd type="none" w="med" len="med"/>
                      <a:tailEnd type="none" w="med" len="med"/>
                    </a:lnT>
                  </a:tcPr>
                </a:tc>
                <a:tc>
                  <a:txBody>
                    <a:bodyPr/>
                    <a:lstStyle/>
                    <a:p>
                      <a:pPr indent="127000">
                        <a:lnSpc>
                          <a:spcPts val="2400"/>
                        </a:lnSpc>
                        <a:spcAft>
                          <a:spcPts val="0"/>
                        </a:spcAft>
                      </a:pPr>
                      <a:r>
                        <a:rPr lang="zh-TW" sz="1600" kern="0" dirty="0">
                          <a:solidFill>
                            <a:schemeClr val="tx1"/>
                          </a:solidFill>
                          <a:effectLst/>
                        </a:rPr>
                        <a:t>公共交通系統與</a:t>
                      </a:r>
                      <a:r>
                        <a:rPr lang="zh-TW" sz="1600" kern="0" dirty="0" smtClean="0">
                          <a:solidFill>
                            <a:schemeClr val="tx1"/>
                          </a:solidFill>
                          <a:effectLst/>
                        </a:rPr>
                        <a:t>品質</a:t>
                      </a:r>
                      <a:r>
                        <a:rPr lang="en-US" altLang="zh-TW" sz="1600" kern="0" dirty="0" smtClean="0">
                          <a:solidFill>
                            <a:schemeClr val="tx1"/>
                          </a:solidFill>
                          <a:effectLst/>
                        </a:rPr>
                        <a:t> (</a:t>
                      </a:r>
                      <a:r>
                        <a:rPr lang="en-US" altLang="zh-TW" sz="1600" b="1" kern="0" dirty="0" smtClean="0">
                          <a:solidFill>
                            <a:schemeClr val="tx1"/>
                          </a:solidFill>
                          <a:effectLst/>
                        </a:rPr>
                        <a:t>*</a:t>
                      </a:r>
                      <a:r>
                        <a:rPr lang="en-US" altLang="zh-TW" sz="1600" kern="0" dirty="0" smtClean="0">
                          <a:solidFill>
                            <a:schemeClr val="tx1"/>
                          </a:solidFill>
                          <a:effectLst/>
                        </a:rPr>
                        <a:t>EC</a:t>
                      </a:r>
                      <a:r>
                        <a:rPr lang="zh-TW" altLang="en-US" sz="1600" kern="0" dirty="0" smtClean="0">
                          <a:solidFill>
                            <a:schemeClr val="tx1"/>
                          </a:solidFill>
                          <a:effectLst/>
                        </a:rPr>
                        <a:t>與</a:t>
                      </a:r>
                      <a:r>
                        <a:rPr lang="en-US" altLang="zh-TW" sz="1600" kern="0" dirty="0" smtClean="0">
                          <a:solidFill>
                            <a:schemeClr val="tx1"/>
                          </a:solidFill>
                          <a:effectLst/>
                        </a:rPr>
                        <a:t>GF</a:t>
                      </a:r>
                      <a:r>
                        <a:rPr lang="zh-TW" altLang="en-US" sz="1600" kern="0" dirty="0" smtClean="0">
                          <a:solidFill>
                            <a:schemeClr val="tx1"/>
                          </a:solidFill>
                          <a:effectLst/>
                        </a:rPr>
                        <a:t>版有</a:t>
                      </a:r>
                      <a:r>
                        <a:rPr lang="en-US" altLang="zh-TW" sz="1600" kern="0" dirty="0" smtClean="0">
                          <a:solidFill>
                            <a:schemeClr val="tx1"/>
                          </a:solidFill>
                          <a:effectLst/>
                        </a:rPr>
                        <a:t>)</a:t>
                      </a:r>
                      <a:endParaRPr lang="zh-TW" sz="1600" kern="100" dirty="0">
                        <a:solidFill>
                          <a:schemeClr val="tx1"/>
                        </a:solidFill>
                        <a:effectLst/>
                        <a:latin typeface="Times New Roman"/>
                        <a:ea typeface="標楷體"/>
                        <a:cs typeface="Times New Roman"/>
                      </a:endParaRPr>
                    </a:p>
                  </a:txBody>
                  <a:tcPr marL="57695" marR="57695" marT="0" marB="0"/>
                </a:tc>
              </a:tr>
              <a:tr h="256424">
                <a:tc vMerge="1">
                  <a:txBody>
                    <a:bodyPr/>
                    <a:lstStyle/>
                    <a:p>
                      <a:endParaRPr lang="zh-TW" altLang="en-US"/>
                    </a:p>
                  </a:txBody>
                  <a:tcPr/>
                </a:tc>
                <a:tc vMerge="1">
                  <a:txBody>
                    <a:bodyPr/>
                    <a:lstStyle/>
                    <a:p>
                      <a:endParaRPr lang="zh-TW" altLang="en-US"/>
                    </a:p>
                  </a:txBody>
                  <a:tcPr/>
                </a:tc>
                <a:tc>
                  <a:txBody>
                    <a:bodyPr/>
                    <a:lstStyle/>
                    <a:p>
                      <a:pPr indent="127000">
                        <a:lnSpc>
                          <a:spcPts val="2400"/>
                        </a:lnSpc>
                        <a:spcAft>
                          <a:spcPts val="0"/>
                        </a:spcAft>
                      </a:pPr>
                      <a:r>
                        <a:rPr lang="zh-TW" sz="1600" kern="0" dirty="0">
                          <a:solidFill>
                            <a:schemeClr val="tx1"/>
                          </a:solidFill>
                          <a:effectLst/>
                        </a:rPr>
                        <a:t>自行車</a:t>
                      </a:r>
                      <a:r>
                        <a:rPr lang="zh-TW" sz="1600" kern="0" dirty="0" smtClean="0">
                          <a:solidFill>
                            <a:schemeClr val="tx1"/>
                          </a:solidFill>
                          <a:effectLst/>
                        </a:rPr>
                        <a:t>設施</a:t>
                      </a:r>
                      <a:r>
                        <a:rPr lang="en-US" altLang="zh-TW" sz="1600" kern="0" dirty="0" smtClean="0">
                          <a:solidFill>
                            <a:schemeClr val="tx1"/>
                          </a:solidFill>
                          <a:effectLst/>
                        </a:rPr>
                        <a:t> (</a:t>
                      </a:r>
                      <a:r>
                        <a:rPr lang="en-US" altLang="zh-TW" sz="1600" b="1" kern="0" dirty="0" smtClean="0">
                          <a:solidFill>
                            <a:schemeClr val="tx1"/>
                          </a:solidFill>
                          <a:effectLst/>
                        </a:rPr>
                        <a:t>*</a:t>
                      </a:r>
                      <a:r>
                        <a:rPr lang="en-US" altLang="zh-TW" sz="1600" kern="0" dirty="0" smtClean="0">
                          <a:solidFill>
                            <a:schemeClr val="tx1"/>
                          </a:solidFill>
                          <a:effectLst/>
                        </a:rPr>
                        <a:t>EC</a:t>
                      </a:r>
                      <a:r>
                        <a:rPr lang="zh-TW" altLang="en-US" sz="1600" kern="0" dirty="0" smtClean="0">
                          <a:solidFill>
                            <a:schemeClr val="tx1"/>
                          </a:solidFill>
                          <a:effectLst/>
                        </a:rPr>
                        <a:t>與</a:t>
                      </a:r>
                      <a:r>
                        <a:rPr lang="en-US" altLang="zh-TW" sz="1600" kern="0" dirty="0" smtClean="0">
                          <a:solidFill>
                            <a:schemeClr val="tx1"/>
                          </a:solidFill>
                          <a:effectLst/>
                        </a:rPr>
                        <a:t>GF</a:t>
                      </a:r>
                      <a:r>
                        <a:rPr lang="zh-TW" altLang="en-US" sz="1600" kern="0" dirty="0" smtClean="0">
                          <a:solidFill>
                            <a:schemeClr val="tx1"/>
                          </a:solidFill>
                          <a:effectLst/>
                        </a:rPr>
                        <a:t>版有</a:t>
                      </a:r>
                      <a:r>
                        <a:rPr lang="en-US" altLang="zh-TW" sz="1600" kern="0" dirty="0" smtClean="0">
                          <a:solidFill>
                            <a:schemeClr val="tx1"/>
                          </a:solidFill>
                          <a:effectLst/>
                        </a:rPr>
                        <a:t>)</a:t>
                      </a:r>
                      <a:endParaRPr lang="zh-TW" sz="1600" kern="100" dirty="0">
                        <a:solidFill>
                          <a:schemeClr val="tx1"/>
                        </a:solidFill>
                        <a:effectLst/>
                        <a:latin typeface="Times New Roman"/>
                        <a:ea typeface="標楷體"/>
                        <a:cs typeface="Times New Roman"/>
                      </a:endParaRPr>
                    </a:p>
                  </a:txBody>
                  <a:tcPr marL="57695" marR="57695" marT="0" marB="0"/>
                </a:tc>
              </a:tr>
              <a:tr h="256424">
                <a:tc vMerge="1">
                  <a:txBody>
                    <a:bodyPr/>
                    <a:lstStyle/>
                    <a:p>
                      <a:endParaRPr lang="zh-TW" altLang="en-US"/>
                    </a:p>
                  </a:txBody>
                  <a:tcPr/>
                </a:tc>
                <a:tc vMerge="1">
                  <a:txBody>
                    <a:bodyPr/>
                    <a:lstStyle/>
                    <a:p>
                      <a:endParaRPr lang="zh-TW" altLang="en-US"/>
                    </a:p>
                  </a:txBody>
                  <a:tcPr/>
                </a:tc>
                <a:tc>
                  <a:txBody>
                    <a:bodyPr/>
                    <a:lstStyle/>
                    <a:p>
                      <a:pPr indent="127000">
                        <a:lnSpc>
                          <a:spcPts val="2400"/>
                        </a:lnSpc>
                        <a:spcAft>
                          <a:spcPts val="0"/>
                        </a:spcAft>
                      </a:pPr>
                      <a:r>
                        <a:rPr lang="zh-TW" sz="1600" kern="0" dirty="0" smtClean="0">
                          <a:solidFill>
                            <a:schemeClr val="tx1"/>
                          </a:solidFill>
                          <a:effectLst/>
                        </a:rPr>
                        <a:t>停車場</a:t>
                      </a:r>
                      <a:r>
                        <a:rPr lang="en-US" altLang="zh-TW" sz="1600" kern="0" dirty="0" smtClean="0">
                          <a:solidFill>
                            <a:schemeClr val="tx1"/>
                          </a:solidFill>
                          <a:effectLst/>
                        </a:rPr>
                        <a:t> (</a:t>
                      </a:r>
                      <a:r>
                        <a:rPr lang="en-US" altLang="zh-TW" sz="1600" b="1" kern="0" dirty="0" smtClean="0">
                          <a:solidFill>
                            <a:schemeClr val="tx1"/>
                          </a:solidFill>
                          <a:effectLst/>
                        </a:rPr>
                        <a:t>*</a:t>
                      </a:r>
                      <a:r>
                        <a:rPr lang="en-US" altLang="zh-TW" sz="1600" kern="0" dirty="0" smtClean="0">
                          <a:solidFill>
                            <a:schemeClr val="tx1"/>
                          </a:solidFill>
                          <a:effectLst/>
                        </a:rPr>
                        <a:t>EC</a:t>
                      </a:r>
                      <a:r>
                        <a:rPr lang="zh-TW" altLang="en-US" sz="1600" kern="0" dirty="0" smtClean="0">
                          <a:solidFill>
                            <a:schemeClr val="tx1"/>
                          </a:solidFill>
                          <a:effectLst/>
                        </a:rPr>
                        <a:t>與</a:t>
                      </a:r>
                      <a:r>
                        <a:rPr lang="en-US" altLang="zh-TW" sz="1600" kern="0" dirty="0" smtClean="0">
                          <a:solidFill>
                            <a:schemeClr val="tx1"/>
                          </a:solidFill>
                          <a:effectLst/>
                        </a:rPr>
                        <a:t>GF</a:t>
                      </a:r>
                      <a:r>
                        <a:rPr lang="zh-TW" altLang="en-US" sz="1600" kern="0" dirty="0" smtClean="0">
                          <a:solidFill>
                            <a:schemeClr val="tx1"/>
                          </a:solidFill>
                          <a:effectLst/>
                        </a:rPr>
                        <a:t>版有</a:t>
                      </a:r>
                      <a:r>
                        <a:rPr lang="en-US" altLang="zh-TW" sz="1600" kern="0" dirty="0" smtClean="0">
                          <a:solidFill>
                            <a:schemeClr val="tx1"/>
                          </a:solidFill>
                          <a:effectLst/>
                        </a:rPr>
                        <a:t>)</a:t>
                      </a:r>
                      <a:endParaRPr lang="zh-TW" sz="1600" kern="100" dirty="0">
                        <a:solidFill>
                          <a:schemeClr val="tx1"/>
                        </a:solidFill>
                        <a:effectLst/>
                        <a:latin typeface="Times New Roman"/>
                        <a:ea typeface="標楷體"/>
                        <a:cs typeface="Times New Roman"/>
                      </a:endParaRPr>
                    </a:p>
                  </a:txBody>
                  <a:tcPr marL="57695" marR="57695" marT="0" marB="0"/>
                </a:tc>
              </a:tr>
              <a:tr h="256424">
                <a:tc>
                  <a:txBody>
                    <a:bodyPr/>
                    <a:lstStyle/>
                    <a:p>
                      <a:pPr indent="127000">
                        <a:lnSpc>
                          <a:spcPts val="2400"/>
                        </a:lnSpc>
                        <a:spcAft>
                          <a:spcPts val="0"/>
                        </a:spcAft>
                      </a:pPr>
                      <a:r>
                        <a:rPr lang="zh-TW" sz="1600" kern="0" dirty="0">
                          <a:effectLst/>
                        </a:rPr>
                        <a:t>軟性指標</a:t>
                      </a:r>
                      <a:endParaRPr lang="zh-TW" sz="1600" kern="100" dirty="0">
                        <a:effectLst/>
                        <a:latin typeface="Times New Roman"/>
                        <a:ea typeface="標楷體"/>
                        <a:cs typeface="Times New Roman"/>
                      </a:endParaRPr>
                    </a:p>
                  </a:txBody>
                  <a:tcPr marL="57695" marR="57695" marT="0" marB="0">
                    <a:lnT w="12700" cap="flat" cmpd="sng" algn="ctr">
                      <a:solidFill>
                        <a:schemeClr val="tx1"/>
                      </a:solidFill>
                      <a:prstDash val="solid"/>
                      <a:round/>
                      <a:headEnd type="none" w="med" len="med"/>
                      <a:tailEnd type="none" w="med" len="med"/>
                    </a:lnT>
                  </a:tcPr>
                </a:tc>
                <a:tc>
                  <a:txBody>
                    <a:bodyPr/>
                    <a:lstStyle/>
                    <a:p>
                      <a:pPr indent="127000">
                        <a:lnSpc>
                          <a:spcPts val="2400"/>
                        </a:lnSpc>
                        <a:spcAft>
                          <a:spcPts val="0"/>
                        </a:spcAft>
                      </a:pPr>
                      <a:r>
                        <a:rPr lang="zh-TW" sz="1600" kern="0">
                          <a:effectLst/>
                        </a:rPr>
                        <a:t>社會與人文</a:t>
                      </a:r>
                      <a:endParaRPr lang="zh-TW" sz="1600" kern="100">
                        <a:effectLst/>
                        <a:latin typeface="Times New Roman"/>
                        <a:ea typeface="標楷體"/>
                        <a:cs typeface="Times New Roman"/>
                      </a:endParaRPr>
                    </a:p>
                  </a:txBody>
                  <a:tcPr marL="57695" marR="57695" marT="0" marB="0"/>
                </a:tc>
                <a:tc>
                  <a:txBody>
                    <a:bodyPr/>
                    <a:lstStyle/>
                    <a:p>
                      <a:pPr indent="127000">
                        <a:lnSpc>
                          <a:spcPts val="2400"/>
                        </a:lnSpc>
                        <a:spcAft>
                          <a:spcPts val="0"/>
                        </a:spcAft>
                      </a:pPr>
                      <a:r>
                        <a:rPr lang="zh-TW" sz="1600" kern="0" dirty="0">
                          <a:solidFill>
                            <a:schemeClr val="tx1"/>
                          </a:solidFill>
                          <a:effectLst/>
                        </a:rPr>
                        <a:t>社會與</a:t>
                      </a:r>
                      <a:r>
                        <a:rPr lang="zh-TW" sz="1600" kern="0" dirty="0" smtClean="0">
                          <a:solidFill>
                            <a:schemeClr val="tx1"/>
                          </a:solidFill>
                          <a:effectLst/>
                        </a:rPr>
                        <a:t>人文</a:t>
                      </a:r>
                      <a:r>
                        <a:rPr lang="en-US" altLang="zh-TW" sz="1600" kern="0" dirty="0" smtClean="0">
                          <a:solidFill>
                            <a:schemeClr val="tx1"/>
                          </a:solidFill>
                          <a:effectLst/>
                        </a:rPr>
                        <a:t> (</a:t>
                      </a:r>
                      <a:r>
                        <a:rPr lang="en-US" altLang="zh-TW" sz="1600" b="1" kern="0" dirty="0" smtClean="0">
                          <a:solidFill>
                            <a:schemeClr val="tx1"/>
                          </a:solidFill>
                          <a:effectLst/>
                        </a:rPr>
                        <a:t>*</a:t>
                      </a:r>
                      <a:r>
                        <a:rPr lang="en-US" altLang="zh-TW" sz="1600" kern="0" dirty="0" smtClean="0">
                          <a:solidFill>
                            <a:schemeClr val="tx1"/>
                          </a:solidFill>
                          <a:effectLst/>
                        </a:rPr>
                        <a:t>EC</a:t>
                      </a:r>
                      <a:r>
                        <a:rPr lang="zh-TW" altLang="en-US" sz="1600" kern="0" dirty="0" smtClean="0">
                          <a:solidFill>
                            <a:schemeClr val="tx1"/>
                          </a:solidFill>
                          <a:effectLst/>
                        </a:rPr>
                        <a:t>版有</a:t>
                      </a:r>
                      <a:r>
                        <a:rPr lang="en-US" altLang="zh-TW" sz="1600" kern="0" dirty="0" smtClean="0">
                          <a:solidFill>
                            <a:schemeClr val="tx1"/>
                          </a:solidFill>
                          <a:effectLst/>
                        </a:rPr>
                        <a:t>)</a:t>
                      </a:r>
                      <a:endParaRPr lang="zh-TW" sz="1600" kern="100" dirty="0">
                        <a:solidFill>
                          <a:schemeClr val="tx1"/>
                        </a:solidFill>
                        <a:effectLst/>
                        <a:latin typeface="Times New Roman"/>
                        <a:ea typeface="標楷體"/>
                        <a:cs typeface="Times New Roman"/>
                      </a:endParaRPr>
                    </a:p>
                  </a:txBody>
                  <a:tcPr marL="57695" marR="57695" marT="0" marB="0"/>
                </a:tc>
              </a:tr>
            </a:tbl>
          </a:graphicData>
        </a:graphic>
      </p:graphicFrame>
    </p:spTree>
    <p:extLst>
      <p:ext uri="{BB962C8B-B14F-4D97-AF65-F5344CB8AC3E}">
        <p14:creationId xmlns:p14="http://schemas.microsoft.com/office/powerpoint/2010/main" xmlns="" val="48591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室內熱環境</a:t>
            </a:r>
            <a:endParaRPr lang="zh-TW" altLang="en-US" dirty="0"/>
          </a:p>
        </p:txBody>
      </p:sp>
      <p:sp>
        <p:nvSpPr>
          <p:cNvPr id="4" name="內容版面配置區 3"/>
          <p:cNvSpPr>
            <a:spLocks noGrp="1"/>
          </p:cNvSpPr>
          <p:nvPr>
            <p:ph idx="1"/>
          </p:nvPr>
        </p:nvSpPr>
        <p:spPr/>
        <p:txBody>
          <a:bodyPr>
            <a:normAutofit/>
          </a:bodyPr>
          <a:lstStyle/>
          <a:p>
            <a:r>
              <a:rPr lang="en-US" altLang="zh-TW" sz="2400" dirty="0"/>
              <a:t>LEED</a:t>
            </a:r>
            <a:r>
              <a:rPr lang="zh-TW" altLang="zh-TW" sz="2400" dirty="0"/>
              <a:t>與</a:t>
            </a:r>
            <a:r>
              <a:rPr lang="en-US" altLang="zh-TW" sz="2400" dirty="0" err="1"/>
              <a:t>SBTool</a:t>
            </a:r>
            <a:r>
              <a:rPr lang="zh-TW" altLang="zh-TW" sz="2400" dirty="0"/>
              <a:t>的熱舒適設計皆是依照</a:t>
            </a:r>
            <a:r>
              <a:rPr lang="en-US" altLang="zh-TW" sz="2400" dirty="0"/>
              <a:t>ASHRAE Stander 55</a:t>
            </a:r>
            <a:r>
              <a:rPr lang="zh-TW" altLang="zh-TW" sz="2400" dirty="0"/>
              <a:t>、</a:t>
            </a:r>
            <a:r>
              <a:rPr lang="en-US" altLang="zh-TW" sz="2400" dirty="0"/>
              <a:t>EN 15251</a:t>
            </a:r>
            <a:r>
              <a:rPr lang="zh-TW" altLang="zh-TW" sz="2400" dirty="0"/>
              <a:t>與</a:t>
            </a:r>
            <a:r>
              <a:rPr lang="en-US" altLang="zh-TW" sz="2400" dirty="0"/>
              <a:t>ISO 7730</a:t>
            </a:r>
            <a:r>
              <a:rPr lang="zh-TW" altLang="zh-TW" sz="2400" dirty="0"/>
              <a:t>的標準來</a:t>
            </a:r>
            <a:r>
              <a:rPr lang="zh-TW" altLang="zh-TW" sz="2400" dirty="0" smtClean="0"/>
              <a:t>決定</a:t>
            </a:r>
            <a:r>
              <a:rPr lang="zh-TW" altLang="en-US" sz="2400" dirty="0" smtClean="0"/>
              <a:t>。</a:t>
            </a:r>
            <a:endParaRPr lang="en-US" altLang="zh-TW" sz="2400" dirty="0" smtClean="0"/>
          </a:p>
          <a:p>
            <a:r>
              <a:rPr lang="en-US" altLang="zh-TW" sz="2400" dirty="0" smtClean="0"/>
              <a:t>LEED</a:t>
            </a:r>
            <a:r>
              <a:rPr lang="zh-TW" altLang="en-US" sz="2400" dirty="0" smtClean="0"/>
              <a:t>評估方法：</a:t>
            </a:r>
            <a:endParaRPr lang="en-US" altLang="zh-TW" sz="2400" dirty="0" smtClean="0"/>
          </a:p>
          <a:p>
            <a:pPr lvl="1"/>
            <a:r>
              <a:rPr lang="en-US" altLang="zh-TW" sz="2000" dirty="0"/>
              <a:t>ASHRAE Stander </a:t>
            </a:r>
            <a:r>
              <a:rPr lang="en-US" altLang="zh-TW" sz="2000" dirty="0" smtClean="0"/>
              <a:t>55</a:t>
            </a:r>
            <a:r>
              <a:rPr lang="zh-TW" altLang="en-US" sz="2000" dirty="0" smtClean="0"/>
              <a:t>：</a:t>
            </a:r>
            <a:r>
              <a:rPr lang="zh-TW" altLang="zh-TW" sz="2000" dirty="0" smtClean="0"/>
              <a:t>需</a:t>
            </a:r>
            <a:r>
              <a:rPr lang="zh-TW" altLang="zh-TW" sz="2000" dirty="0"/>
              <a:t>自</a:t>
            </a:r>
            <a:r>
              <a:rPr lang="en-US" altLang="zh-TW" sz="2000" dirty="0"/>
              <a:t>5.2</a:t>
            </a:r>
            <a:r>
              <a:rPr lang="zh-TW" altLang="zh-TW" sz="2000" dirty="0"/>
              <a:t>節中選擇其中一種或多種操作方法來設計建築室內的熱</a:t>
            </a:r>
            <a:r>
              <a:rPr lang="zh-TW" altLang="zh-TW" sz="2000" dirty="0" smtClean="0"/>
              <a:t>舒適</a:t>
            </a:r>
            <a:r>
              <a:rPr lang="en-US" altLang="zh-TW" sz="2000" dirty="0" smtClean="0"/>
              <a:t>(</a:t>
            </a:r>
            <a:r>
              <a:rPr lang="zh-TW" altLang="zh-TW" sz="2000" dirty="0" smtClean="0"/>
              <a:t>包含</a:t>
            </a:r>
            <a:r>
              <a:rPr lang="zh-TW" altLang="zh-TW" sz="2000" dirty="0"/>
              <a:t>圖形法、電腦模擬、計算</a:t>
            </a:r>
            <a:r>
              <a:rPr lang="en-US" altLang="zh-TW" sz="2000" dirty="0"/>
              <a:t>SET</a:t>
            </a:r>
            <a:r>
              <a:rPr lang="zh-TW" altLang="zh-TW" sz="2000" dirty="0" smtClean="0"/>
              <a:t>等</a:t>
            </a:r>
            <a:r>
              <a:rPr lang="en-US" altLang="zh-TW" sz="2000" dirty="0" smtClean="0"/>
              <a:t>)</a:t>
            </a:r>
            <a:r>
              <a:rPr lang="zh-TW" altLang="zh-TW" sz="2000" dirty="0" smtClean="0"/>
              <a:t>。</a:t>
            </a:r>
            <a:endParaRPr lang="en-US" altLang="zh-TW" sz="2000" dirty="0" smtClean="0"/>
          </a:p>
          <a:p>
            <a:pPr lvl="1"/>
            <a:r>
              <a:rPr lang="en-US" altLang="zh-TW" sz="2000" dirty="0"/>
              <a:t>EN 15251</a:t>
            </a:r>
            <a:r>
              <a:rPr lang="zh-TW" altLang="zh-TW" sz="2000" dirty="0"/>
              <a:t>與</a:t>
            </a:r>
            <a:r>
              <a:rPr lang="en-US" altLang="zh-TW" sz="2000" dirty="0"/>
              <a:t>ISO </a:t>
            </a:r>
            <a:r>
              <a:rPr lang="en-US" altLang="zh-TW" sz="2000" dirty="0" smtClean="0"/>
              <a:t>7730</a:t>
            </a:r>
            <a:r>
              <a:rPr lang="zh-TW" altLang="en-US" sz="2000" dirty="0" smtClean="0"/>
              <a:t>：</a:t>
            </a:r>
            <a:r>
              <a:rPr lang="zh-TW" altLang="zh-TW" sz="2000" dirty="0" smtClean="0"/>
              <a:t>依</a:t>
            </a:r>
            <a:r>
              <a:rPr lang="zh-TW" altLang="zh-TW" sz="2000" dirty="0"/>
              <a:t>建築類型，並對照</a:t>
            </a:r>
            <a:r>
              <a:rPr lang="en-US" altLang="zh-TW" sz="2000" dirty="0"/>
              <a:t>EN 15251</a:t>
            </a:r>
            <a:r>
              <a:rPr lang="zh-TW" altLang="zh-TW" sz="2000" dirty="0"/>
              <a:t>與</a:t>
            </a:r>
            <a:r>
              <a:rPr lang="en-US" altLang="zh-TW" sz="2000" dirty="0"/>
              <a:t>ISO 7730</a:t>
            </a:r>
            <a:r>
              <a:rPr lang="zh-TW" altLang="zh-TW" sz="2000" dirty="0"/>
              <a:t>的分類選擇熱舒適設計的標準</a:t>
            </a:r>
            <a:r>
              <a:rPr lang="zh-TW" altLang="zh-TW" sz="2000" dirty="0" smtClean="0"/>
              <a:t>。</a:t>
            </a:r>
            <a:endParaRPr lang="en-US" altLang="zh-TW" sz="2000" dirty="0" smtClean="0"/>
          </a:p>
          <a:p>
            <a:pPr lvl="1"/>
            <a:r>
              <a:rPr lang="zh-TW" altLang="zh-TW" sz="2000" dirty="0"/>
              <a:t>熱舒適</a:t>
            </a:r>
            <a:r>
              <a:rPr lang="zh-TW" altLang="zh-TW" sz="2000" dirty="0" smtClean="0"/>
              <a:t>控制</a:t>
            </a:r>
            <a:r>
              <a:rPr lang="zh-TW" altLang="en-US" sz="2000" dirty="0" smtClean="0"/>
              <a:t>：</a:t>
            </a:r>
            <a:r>
              <a:rPr lang="zh-TW" altLang="zh-TW" sz="2000" dirty="0" smtClean="0"/>
              <a:t>要求</a:t>
            </a:r>
            <a:r>
              <a:rPr lang="zh-TW" altLang="zh-TW" sz="2000" dirty="0"/>
              <a:t>有</a:t>
            </a:r>
            <a:r>
              <a:rPr lang="en-US" altLang="zh-TW" sz="2000" dirty="0"/>
              <a:t>50%</a:t>
            </a:r>
            <a:r>
              <a:rPr lang="zh-TW" altLang="zh-TW" sz="2000" dirty="0"/>
              <a:t>以上的個人空間裝設獨立的熱舒適控制裝置</a:t>
            </a:r>
            <a:r>
              <a:rPr lang="zh-TW" altLang="zh-TW" sz="2000" dirty="0" smtClean="0"/>
              <a:t>，需</a:t>
            </a:r>
            <a:r>
              <a:rPr lang="zh-TW" altLang="zh-TW" sz="2000" dirty="0"/>
              <a:t>讓使用者可自主調節環境的氣溫、輻射溫度、氣流速度和濕度等其中一項即可。</a:t>
            </a:r>
            <a:endParaRPr lang="zh-TW" altLang="en-US" sz="2000" dirty="0"/>
          </a:p>
        </p:txBody>
      </p:sp>
      <p:sp>
        <p:nvSpPr>
          <p:cNvPr id="3" name="投影片編號版面配置區 2"/>
          <p:cNvSpPr>
            <a:spLocks noGrp="1"/>
          </p:cNvSpPr>
          <p:nvPr>
            <p:ph type="sldNum" sz="quarter" idx="12"/>
          </p:nvPr>
        </p:nvSpPr>
        <p:spPr/>
        <p:txBody>
          <a:bodyPr/>
          <a:lstStyle/>
          <a:p>
            <a:fld id="{6E09806E-516A-44F9-B058-F91E8B988EE1}" type="slidenum">
              <a:rPr lang="zh-TW" altLang="en-US" smtClean="0"/>
              <a:pPr/>
              <a:t>11</a:t>
            </a:fld>
            <a:endParaRPr lang="zh-TW" altLang="en-US"/>
          </a:p>
        </p:txBody>
      </p:sp>
    </p:spTree>
    <p:extLst>
      <p:ext uri="{BB962C8B-B14F-4D97-AF65-F5344CB8AC3E}">
        <p14:creationId xmlns:p14="http://schemas.microsoft.com/office/powerpoint/2010/main" xmlns="" val="4446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戶外熱環境</a:t>
            </a:r>
            <a:endParaRPr lang="zh-TW" altLang="en-US" dirty="0"/>
          </a:p>
        </p:txBody>
      </p:sp>
      <p:sp>
        <p:nvSpPr>
          <p:cNvPr id="3" name="內容版面配置區 2"/>
          <p:cNvSpPr>
            <a:spLocks noGrp="1"/>
          </p:cNvSpPr>
          <p:nvPr>
            <p:ph idx="1"/>
          </p:nvPr>
        </p:nvSpPr>
        <p:spPr>
          <a:xfrm>
            <a:off x="539552" y="1340768"/>
            <a:ext cx="8604448" cy="4824536"/>
          </a:xfrm>
        </p:spPr>
        <p:txBody>
          <a:bodyPr>
            <a:normAutofit/>
          </a:bodyPr>
          <a:lstStyle/>
          <a:p>
            <a:r>
              <a:rPr lang="zh-TW" altLang="zh-TW" sz="2400" dirty="0" smtClean="0"/>
              <a:t>皆</a:t>
            </a:r>
            <a:r>
              <a:rPr lang="zh-TW" altLang="zh-TW" sz="2400" dirty="0"/>
              <a:t>以減少熱島效應為</a:t>
            </a:r>
            <a:r>
              <a:rPr lang="zh-TW" altLang="zh-TW" sz="2400" dirty="0" smtClean="0"/>
              <a:t>目標</a:t>
            </a:r>
            <a:r>
              <a:rPr lang="zh-TW" altLang="en-US" sz="2400" dirty="0" smtClean="0"/>
              <a:t>，</a:t>
            </a:r>
            <a:r>
              <a:rPr lang="en-US" altLang="zh-TW" sz="2400" dirty="0" smtClean="0"/>
              <a:t>EEWH</a:t>
            </a:r>
            <a:r>
              <a:rPr lang="zh-TW" altLang="zh-TW" sz="2400" dirty="0" smtClean="0"/>
              <a:t>列</a:t>
            </a:r>
            <a:r>
              <a:rPr lang="zh-TW" altLang="zh-TW" sz="2400" dirty="0"/>
              <a:t>在</a:t>
            </a:r>
            <a:r>
              <a:rPr lang="en-US" altLang="zh-TW" sz="2400" dirty="0"/>
              <a:t>EC</a:t>
            </a:r>
            <a:r>
              <a:rPr lang="zh-TW" altLang="zh-TW" sz="2400" dirty="0"/>
              <a:t>版的評估指標</a:t>
            </a:r>
            <a:r>
              <a:rPr lang="zh-TW" altLang="zh-TW" sz="2400" dirty="0" smtClean="0"/>
              <a:t>內</a:t>
            </a:r>
            <a:r>
              <a:rPr lang="zh-TW" altLang="en-US" sz="2400" dirty="0" smtClean="0"/>
              <a:t>。</a:t>
            </a:r>
            <a:endParaRPr lang="en-US" altLang="zh-TW" sz="2400" dirty="0" smtClean="0"/>
          </a:p>
          <a:p>
            <a:r>
              <a:rPr lang="en-US" altLang="zh-TW" sz="2400" dirty="0" smtClean="0"/>
              <a:t>LEED</a:t>
            </a:r>
            <a:r>
              <a:rPr lang="zh-TW" altLang="en-US" sz="2400" dirty="0" smtClean="0"/>
              <a:t>評估方法</a:t>
            </a:r>
            <a:endParaRPr lang="en-US" altLang="zh-TW" sz="2400" dirty="0" smtClean="0"/>
          </a:p>
          <a:p>
            <a:pPr lvl="1"/>
            <a:r>
              <a:rPr lang="zh-TW" altLang="en-US" sz="2000" dirty="0" smtClean="0"/>
              <a:t>非屋頂和屋頂</a:t>
            </a:r>
            <a:endParaRPr lang="en-US" altLang="zh-TW" sz="2000" dirty="0"/>
          </a:p>
          <a:p>
            <a:endParaRPr lang="zh-TW" altLang="en-US" sz="2400"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12</a:t>
            </a:fld>
            <a:endParaRPr lang="zh-TW" altLang="en-US"/>
          </a:p>
        </p:txBody>
      </p:sp>
      <p:pic>
        <p:nvPicPr>
          <p:cNvPr id="6" name="圖片 5"/>
          <p:cNvPicPr>
            <a:picLocks noChangeAspect="1"/>
          </p:cNvPicPr>
          <p:nvPr/>
        </p:nvPicPr>
        <p:blipFill>
          <a:blip r:embed="rId3"/>
          <a:stretch>
            <a:fillRect/>
          </a:stretch>
        </p:blipFill>
        <p:spPr>
          <a:xfrm>
            <a:off x="1403648" y="2636912"/>
            <a:ext cx="5637833" cy="1578829"/>
          </a:xfrm>
          <a:prstGeom prst="rect">
            <a:avLst/>
          </a:prstGeom>
        </p:spPr>
      </p:pic>
      <p:pic>
        <p:nvPicPr>
          <p:cNvPr id="7" name="圖片 6"/>
          <p:cNvPicPr>
            <a:picLocks noChangeAspect="1"/>
          </p:cNvPicPr>
          <p:nvPr/>
        </p:nvPicPr>
        <p:blipFill>
          <a:blip r:embed="rId4"/>
          <a:stretch>
            <a:fillRect/>
          </a:stretch>
        </p:blipFill>
        <p:spPr>
          <a:xfrm>
            <a:off x="1398337" y="4427172"/>
            <a:ext cx="6186077" cy="1832421"/>
          </a:xfrm>
          <a:prstGeom prst="rect">
            <a:avLst/>
          </a:prstGeom>
        </p:spPr>
      </p:pic>
      <p:sp>
        <p:nvSpPr>
          <p:cNvPr id="8" name="文字方塊 7"/>
          <p:cNvSpPr txBox="1"/>
          <p:nvPr/>
        </p:nvSpPr>
        <p:spPr>
          <a:xfrm>
            <a:off x="0" y="6412318"/>
            <a:ext cx="6699773" cy="276999"/>
          </a:xfrm>
          <a:prstGeom prst="rect">
            <a:avLst/>
          </a:prstGeom>
          <a:noFill/>
        </p:spPr>
        <p:txBody>
          <a:bodyPr wrap="square" rtlCol="0">
            <a:spAutoFit/>
          </a:bodyPr>
          <a:lstStyle/>
          <a:p>
            <a:pPr algn="r"/>
            <a:r>
              <a:rPr lang="zh-TW" altLang="en-US" sz="1200" dirty="0" smtClean="0"/>
              <a:t>資料來源：</a:t>
            </a:r>
            <a:r>
              <a:rPr lang="en-US" altLang="zh-TW" sz="1200" dirty="0"/>
              <a:t>LEED Reference Guide for Building Design and Construction v4</a:t>
            </a:r>
            <a:endParaRPr lang="zh-TW" altLang="en-US" sz="1200" dirty="0"/>
          </a:p>
        </p:txBody>
      </p:sp>
    </p:spTree>
    <p:extLst>
      <p:ext uri="{BB962C8B-B14F-4D97-AF65-F5344CB8AC3E}">
        <p14:creationId xmlns:p14="http://schemas.microsoft.com/office/powerpoint/2010/main" xmlns="" val="3886415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戶外熱環境</a:t>
            </a:r>
          </a:p>
        </p:txBody>
      </p:sp>
      <p:sp>
        <p:nvSpPr>
          <p:cNvPr id="3" name="內容版面配置區 2"/>
          <p:cNvSpPr>
            <a:spLocks noGrp="1"/>
          </p:cNvSpPr>
          <p:nvPr>
            <p:ph idx="1"/>
          </p:nvPr>
        </p:nvSpPr>
        <p:spPr/>
        <p:txBody>
          <a:bodyPr>
            <a:normAutofit/>
          </a:bodyPr>
          <a:lstStyle/>
          <a:p>
            <a:pPr lvl="1"/>
            <a:r>
              <a:rPr lang="zh-TW" altLang="en-US" sz="2000" dirty="0"/>
              <a:t>停車場</a:t>
            </a:r>
            <a:r>
              <a:rPr lang="zh-TW" altLang="en-US" sz="2000" dirty="0" smtClean="0"/>
              <a:t>遮蔭</a:t>
            </a:r>
            <a:endParaRPr lang="en-US" altLang="zh-TW" sz="2000" dirty="0" smtClean="0"/>
          </a:p>
          <a:p>
            <a:pPr lvl="2"/>
            <a:r>
              <a:rPr lang="zh-CN" altLang="en-US" sz="1600" dirty="0" smtClean="0"/>
              <a:t>至少 </a:t>
            </a:r>
            <a:r>
              <a:rPr lang="en-US" altLang="zh-CN" sz="1600" dirty="0" smtClean="0"/>
              <a:t>75</a:t>
            </a:r>
            <a:r>
              <a:rPr lang="en-US" altLang="zh-CN" sz="1600" dirty="0"/>
              <a:t>% </a:t>
            </a:r>
            <a:r>
              <a:rPr lang="zh-CN" altLang="en-US" sz="1600" dirty="0" smtClean="0"/>
              <a:t>的停車位置於遮蔽物下。屋頂可選擇 </a:t>
            </a:r>
            <a:r>
              <a:rPr lang="en-US" altLang="zh-CN" sz="1600" dirty="0" smtClean="0"/>
              <a:t>(</a:t>
            </a:r>
            <a:r>
              <a:rPr lang="en-US" altLang="zh-CN" sz="1600" dirty="0"/>
              <a:t>1) </a:t>
            </a:r>
            <a:r>
              <a:rPr lang="zh-CN" altLang="en-US" sz="1600" dirty="0" smtClean="0"/>
              <a:t>三年後的 </a:t>
            </a:r>
            <a:r>
              <a:rPr lang="en-US" altLang="zh-CN" sz="1600" dirty="0" smtClean="0"/>
              <a:t>SRI </a:t>
            </a:r>
            <a:r>
              <a:rPr lang="zh-CN" altLang="en-US" sz="1600" dirty="0" smtClean="0"/>
              <a:t>必須至少為 </a:t>
            </a:r>
            <a:r>
              <a:rPr lang="en-US" altLang="zh-CN" sz="1600" dirty="0" smtClean="0"/>
              <a:t>32</a:t>
            </a:r>
            <a:r>
              <a:rPr lang="zh-CN" altLang="en-US" sz="1600" dirty="0" smtClean="0"/>
              <a:t>（如果不能提供使用三年後的 </a:t>
            </a:r>
            <a:r>
              <a:rPr lang="en-US" altLang="zh-CN" sz="1600" dirty="0" smtClean="0"/>
              <a:t>SRI </a:t>
            </a:r>
            <a:r>
              <a:rPr lang="zh-CN" altLang="en-US" sz="1600" dirty="0" smtClean="0"/>
              <a:t>值，請在安裝時使用初始 </a:t>
            </a:r>
            <a:r>
              <a:rPr lang="en-US" altLang="zh-CN" sz="1600" dirty="0" smtClean="0"/>
              <a:t>SRI </a:t>
            </a:r>
            <a:r>
              <a:rPr lang="zh-CN" altLang="en-US" sz="1600" dirty="0" smtClean="0"/>
              <a:t>值至少為 </a:t>
            </a:r>
            <a:r>
              <a:rPr lang="en-US" altLang="zh-CN" sz="1600" dirty="0" smtClean="0"/>
              <a:t>39 </a:t>
            </a:r>
            <a:r>
              <a:rPr lang="zh-CN" altLang="en-US" sz="1600" dirty="0"/>
              <a:t>的材料），</a:t>
            </a:r>
            <a:r>
              <a:rPr lang="en-US" altLang="zh-CN" sz="1600" dirty="0"/>
              <a:t>(2) </a:t>
            </a:r>
            <a:r>
              <a:rPr lang="zh-CN" altLang="en-US" sz="1600" dirty="0" smtClean="0"/>
              <a:t>採用種植屋頂，或 </a:t>
            </a:r>
            <a:r>
              <a:rPr lang="en-US" altLang="zh-CN" sz="1600" dirty="0" smtClean="0"/>
              <a:t>(</a:t>
            </a:r>
            <a:r>
              <a:rPr lang="en-US" altLang="zh-CN" sz="1600" dirty="0"/>
              <a:t>3) </a:t>
            </a:r>
            <a:r>
              <a:rPr lang="zh-CN" altLang="en-US" sz="1600" dirty="0" smtClean="0"/>
              <a:t>用能源製造系統（如太陽能集熱器、太陽能光伏板和風能發電機）遮蓋。 </a:t>
            </a:r>
            <a:endParaRPr lang="en-US" altLang="zh-CN" sz="1600" dirty="0" smtClean="0"/>
          </a:p>
          <a:p>
            <a:r>
              <a:rPr lang="en-US" altLang="zh-TW" sz="2400" dirty="0" err="1" smtClean="0"/>
              <a:t>SBTool</a:t>
            </a:r>
            <a:r>
              <a:rPr lang="zh-TW" altLang="en-US" sz="2400" dirty="0"/>
              <a:t>評估</a:t>
            </a:r>
            <a:r>
              <a:rPr lang="zh-TW" altLang="en-US" sz="2400" dirty="0" smtClean="0"/>
              <a:t>方法</a:t>
            </a:r>
            <a:endParaRPr lang="en-US" altLang="zh-TW" sz="2400" dirty="0" smtClean="0"/>
          </a:p>
          <a:p>
            <a:pPr lvl="1"/>
            <a:r>
              <a:rPr lang="zh-TW" altLang="zh-TW" sz="2000" dirty="0"/>
              <a:t>屋頂、美化和鋪面對熱島效應的</a:t>
            </a:r>
            <a:r>
              <a:rPr lang="zh-TW" altLang="zh-TW" sz="2000" dirty="0" smtClean="0"/>
              <a:t>貢獻</a:t>
            </a:r>
            <a:endParaRPr lang="en-US" altLang="zh-TW" sz="2000" dirty="0" smtClean="0"/>
          </a:p>
          <a:p>
            <a:pPr lvl="2"/>
            <a:r>
              <a:rPr lang="zh-TW" altLang="zh-TW" sz="1600" dirty="0"/>
              <a:t>計算開放空間</a:t>
            </a:r>
            <a:r>
              <a:rPr lang="en-US" altLang="zh-TW" sz="1600" dirty="0"/>
              <a:t>(</a:t>
            </a:r>
            <a:r>
              <a:rPr lang="zh-TW" altLang="zh-TW" sz="1600" dirty="0"/>
              <a:t>土地面積減去建築面積</a:t>
            </a:r>
            <a:r>
              <a:rPr lang="en-US" altLang="zh-TW" sz="1600" dirty="0"/>
              <a:t>)</a:t>
            </a:r>
            <a:r>
              <a:rPr lang="zh-TW" altLang="zh-TW" sz="1600" dirty="0"/>
              <a:t>中，鋪設反射材料之</a:t>
            </a:r>
            <a:r>
              <a:rPr lang="zh-TW" altLang="zh-TW" sz="1600" dirty="0" smtClean="0"/>
              <a:t>比例</a:t>
            </a:r>
            <a:r>
              <a:rPr lang="zh-TW" altLang="en-US" sz="1600" dirty="0" smtClean="0"/>
              <a:t>。</a:t>
            </a:r>
            <a:endParaRPr lang="en-US" altLang="zh-TW" sz="1600" dirty="0" smtClean="0"/>
          </a:p>
          <a:p>
            <a:r>
              <a:rPr lang="en-US" altLang="zh-TW" sz="2400" dirty="0" smtClean="0"/>
              <a:t>EEWH</a:t>
            </a:r>
            <a:r>
              <a:rPr lang="zh-TW" altLang="en-US" sz="2400" dirty="0"/>
              <a:t>評估方法</a:t>
            </a:r>
            <a:endParaRPr lang="en-US" altLang="zh-TW" sz="2400" dirty="0"/>
          </a:p>
          <a:p>
            <a:endParaRPr lang="en-US" altLang="zh-TW" sz="2400" dirty="0"/>
          </a:p>
          <a:p>
            <a:pPr lvl="1"/>
            <a:endParaRPr lang="en-US" altLang="zh-TW" sz="2000" dirty="0" smtClean="0"/>
          </a:p>
          <a:p>
            <a:pPr marL="457200" lvl="1" indent="0">
              <a:buNone/>
            </a:pPr>
            <a:endParaRPr lang="zh-TW" altLang="en-US" sz="2000"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13</a:t>
            </a:fld>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4437112"/>
            <a:ext cx="7416824" cy="13142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1917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耗能管理</a:t>
            </a:r>
            <a:endParaRPr lang="zh-TW" altLang="en-US" dirty="0"/>
          </a:p>
        </p:txBody>
      </p:sp>
      <p:sp>
        <p:nvSpPr>
          <p:cNvPr id="3" name="內容版面配置區 2"/>
          <p:cNvSpPr>
            <a:spLocks noGrp="1"/>
          </p:cNvSpPr>
          <p:nvPr>
            <p:ph idx="1"/>
          </p:nvPr>
        </p:nvSpPr>
        <p:spPr/>
        <p:txBody>
          <a:bodyPr>
            <a:normAutofit/>
          </a:bodyPr>
          <a:lstStyle/>
          <a:p>
            <a:pPr algn="just"/>
            <a:r>
              <a:rPr lang="en-US" altLang="zh-TW" sz="2800" dirty="0" smtClean="0"/>
              <a:t>LEED</a:t>
            </a:r>
          </a:p>
          <a:p>
            <a:pPr lvl="1" algn="just"/>
            <a:r>
              <a:rPr lang="zh-TW" altLang="zh-TW" sz="2400" b="1" dirty="0"/>
              <a:t>建築整體能源</a:t>
            </a:r>
            <a:r>
              <a:rPr lang="zh-TW" altLang="zh-TW" sz="2400" b="1" dirty="0" smtClean="0"/>
              <a:t>計量</a:t>
            </a:r>
            <a:r>
              <a:rPr lang="zh-TW" altLang="en-US" sz="2400" dirty="0" smtClean="0"/>
              <a:t>：</a:t>
            </a:r>
            <a:r>
              <a:rPr lang="zh-TW" altLang="zh-TW" sz="2400" dirty="0"/>
              <a:t>取得</a:t>
            </a:r>
            <a:r>
              <a:rPr lang="en-US" altLang="zh-TW" sz="2400" dirty="0"/>
              <a:t>LEED</a:t>
            </a:r>
            <a:r>
              <a:rPr lang="zh-TW" altLang="zh-TW" sz="2400" dirty="0"/>
              <a:t>認證後</a:t>
            </a:r>
            <a:r>
              <a:rPr lang="en-US" altLang="zh-TW" sz="2400" dirty="0"/>
              <a:t>5</a:t>
            </a:r>
            <a:r>
              <a:rPr lang="zh-TW" altLang="zh-TW" sz="2400" dirty="0"/>
              <a:t>年內，需向</a:t>
            </a:r>
            <a:r>
              <a:rPr lang="en-US" altLang="zh-TW" sz="2400" dirty="0"/>
              <a:t>USGBC</a:t>
            </a:r>
            <a:r>
              <a:rPr lang="zh-TW" altLang="zh-TW" sz="2400" dirty="0"/>
              <a:t>分享新建或既有建築的電錶或是分項電錶之能源數據，且至少每月記錄一次</a:t>
            </a:r>
            <a:r>
              <a:rPr lang="zh-TW" altLang="zh-TW" sz="2400" dirty="0" smtClean="0"/>
              <a:t>。</a:t>
            </a:r>
            <a:endParaRPr lang="en-US" altLang="zh-TW" sz="2400" dirty="0" smtClean="0"/>
          </a:p>
          <a:p>
            <a:pPr lvl="1" algn="just"/>
            <a:r>
              <a:rPr lang="zh-TW" altLang="zh-TW" sz="2400" b="1" dirty="0"/>
              <a:t>高階能源</a:t>
            </a:r>
            <a:r>
              <a:rPr lang="zh-TW" altLang="zh-TW" sz="2400" b="1" dirty="0" smtClean="0"/>
              <a:t>計量</a:t>
            </a:r>
            <a:r>
              <a:rPr lang="zh-TW" altLang="en-US" sz="2400" dirty="0"/>
              <a:t>：電錶必須記錄消耗量和需求量，並每小時或更短的時間記錄一筆數據，數據需透過網路或其它通訊系統傳至能耗管理系統，該系統可遠端存取資料，且系統能夠保存資料至少</a:t>
            </a:r>
            <a:r>
              <a:rPr lang="en-US" altLang="zh-TW" sz="2400" dirty="0"/>
              <a:t>36</a:t>
            </a:r>
            <a:r>
              <a:rPr lang="zh-TW" altLang="en-US" sz="2400" dirty="0"/>
              <a:t>個月，系統所連結的每個儀器皆要產生每小時、每天、每月以及年度的能耗報告。</a:t>
            </a:r>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14</a:t>
            </a:fld>
            <a:endParaRPr lang="zh-TW" altLang="en-US"/>
          </a:p>
        </p:txBody>
      </p:sp>
    </p:spTree>
    <p:extLst>
      <p:ext uri="{BB962C8B-B14F-4D97-AF65-F5344CB8AC3E}">
        <p14:creationId xmlns:p14="http://schemas.microsoft.com/office/powerpoint/2010/main" xmlns="" val="366685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耗能管理</a:t>
            </a:r>
            <a:endParaRPr lang="zh-TW" altLang="en-US" dirty="0"/>
          </a:p>
        </p:txBody>
      </p:sp>
      <p:sp>
        <p:nvSpPr>
          <p:cNvPr id="3" name="內容版面配置區 2"/>
          <p:cNvSpPr>
            <a:spLocks noGrp="1"/>
          </p:cNvSpPr>
          <p:nvPr>
            <p:ph idx="1"/>
          </p:nvPr>
        </p:nvSpPr>
        <p:spPr/>
        <p:txBody>
          <a:bodyPr>
            <a:normAutofit/>
          </a:bodyPr>
          <a:lstStyle/>
          <a:p>
            <a:r>
              <a:rPr lang="en-US" altLang="zh-TW" sz="2800" b="1" dirty="0" err="1" smtClean="0"/>
              <a:t>SBTool</a:t>
            </a:r>
            <a:endParaRPr lang="en-US" altLang="zh-TW" sz="2800" b="1" dirty="0" smtClean="0"/>
          </a:p>
          <a:p>
            <a:pPr lvl="1"/>
            <a:r>
              <a:rPr lang="zh-TW" altLang="zh-TW" sz="2400" dirty="0"/>
              <a:t>透過模擬或其它方式計算每月的能耗量</a:t>
            </a:r>
            <a:r>
              <a:rPr lang="en-US" altLang="zh-TW" sz="2400" dirty="0"/>
              <a:t>(W/ m</a:t>
            </a:r>
            <a:r>
              <a:rPr lang="en-US" altLang="zh-TW" sz="2400" baseline="30000" dirty="0"/>
              <a:t>2</a:t>
            </a:r>
            <a:r>
              <a:rPr lang="en-US" altLang="zh-TW" sz="2400" dirty="0"/>
              <a:t>)</a:t>
            </a:r>
            <a:r>
              <a:rPr lang="zh-TW" altLang="zh-TW" sz="2400" dirty="0"/>
              <a:t>來控制建築設備的能耗</a:t>
            </a:r>
            <a:r>
              <a:rPr lang="zh-TW" altLang="zh-TW" sz="2400" dirty="0" smtClean="0"/>
              <a:t>量</a:t>
            </a:r>
            <a:r>
              <a:rPr lang="zh-TW" altLang="en-US" sz="2400" dirty="0" smtClean="0"/>
              <a:t>。</a:t>
            </a:r>
            <a:endParaRPr lang="en-US" altLang="zh-TW" sz="2400" dirty="0" smtClean="0"/>
          </a:p>
          <a:p>
            <a:r>
              <a:rPr lang="zh-TW" altLang="zh-TW" sz="2800" b="1" dirty="0"/>
              <a:t>智慧</a:t>
            </a:r>
            <a:r>
              <a:rPr lang="zh-TW" altLang="zh-TW" sz="2800" b="1" dirty="0" smtClean="0"/>
              <a:t>建築</a:t>
            </a:r>
            <a:endParaRPr lang="en-US" altLang="zh-TW" sz="2800" b="1" dirty="0" smtClean="0"/>
          </a:p>
          <a:p>
            <a:pPr lvl="1"/>
            <a:r>
              <a:rPr lang="zh-TW" altLang="zh-TW" sz="2400" dirty="0"/>
              <a:t>能源管理</a:t>
            </a:r>
            <a:r>
              <a:rPr lang="zh-TW" altLang="zh-TW" sz="2400" dirty="0" smtClean="0"/>
              <a:t>指標：</a:t>
            </a:r>
            <a:r>
              <a:rPr lang="zh-TW" altLang="zh-TW" sz="2400" dirty="0"/>
              <a:t>能源監視系統、能源管理系統、設備效率、節能技術以及再生能源設備</a:t>
            </a:r>
            <a:r>
              <a:rPr lang="zh-TW" altLang="zh-TW" sz="2400" dirty="0" smtClean="0"/>
              <a:t>。</a:t>
            </a:r>
            <a:endParaRPr lang="en-US" altLang="zh-TW" sz="2400" dirty="0" smtClean="0"/>
          </a:p>
          <a:p>
            <a:r>
              <a:rPr lang="zh-TW" altLang="zh-TW" sz="2800" b="1" dirty="0"/>
              <a:t>分項</a:t>
            </a:r>
            <a:r>
              <a:rPr lang="zh-TW" altLang="zh-TW" sz="2800" b="1" dirty="0" smtClean="0"/>
              <a:t>計量</a:t>
            </a:r>
            <a:endParaRPr lang="en-US" altLang="zh-TW" sz="2800" b="1" dirty="0" smtClean="0"/>
          </a:p>
          <a:p>
            <a:pPr lvl="1"/>
            <a:r>
              <a:rPr lang="zh-TW" altLang="zh-TW" sz="2400" dirty="0"/>
              <a:t>建築用電系統分項計量設計指導原則之</a:t>
            </a:r>
            <a:r>
              <a:rPr lang="zh-TW" altLang="zh-TW" sz="2400" dirty="0" smtClean="0"/>
              <a:t>研究</a:t>
            </a:r>
            <a:r>
              <a:rPr lang="zh-TW" altLang="en-US" sz="2400" dirty="0" smtClean="0"/>
              <a:t>：</a:t>
            </a:r>
            <a:r>
              <a:rPr lang="zh-TW" altLang="zh-TW" sz="2400" dirty="0"/>
              <a:t>用電則分成照明插座用電、空調用電、動力用電以及特殊用電等四項，並根據用能系統的實際情況細分成一級能耗子項和二級能耗子項。</a:t>
            </a:r>
            <a:endParaRPr lang="zh-TW" altLang="en-US" sz="2400"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15</a:t>
            </a:fld>
            <a:endParaRPr lang="zh-TW" altLang="en-US"/>
          </a:p>
        </p:txBody>
      </p:sp>
    </p:spTree>
    <p:extLst>
      <p:ext uri="{BB962C8B-B14F-4D97-AF65-F5344CB8AC3E}">
        <p14:creationId xmlns:p14="http://schemas.microsoft.com/office/powerpoint/2010/main" xmlns="" val="420569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zh-TW" dirty="0"/>
              <a:t>低碳建築聯盟</a:t>
            </a:r>
            <a:endParaRPr lang="zh-TW" altLang="en-US" dirty="0"/>
          </a:p>
        </p:txBody>
      </p:sp>
      <p:sp>
        <p:nvSpPr>
          <p:cNvPr id="8" name="內容版面配置區 7"/>
          <p:cNvSpPr>
            <a:spLocks noGrp="1"/>
          </p:cNvSpPr>
          <p:nvPr>
            <p:ph idx="1"/>
          </p:nvPr>
        </p:nvSpPr>
        <p:spPr/>
        <p:txBody>
          <a:bodyPr>
            <a:normAutofit/>
          </a:bodyPr>
          <a:lstStyle/>
          <a:p>
            <a:r>
              <a:rPr lang="zh-TW" altLang="zh-TW" sz="2400" dirty="0"/>
              <a:t>台灣在低碳建築評估上，是由</a:t>
            </a:r>
            <a:r>
              <a:rPr lang="en-US" altLang="zh-TW" sz="2400" dirty="0" smtClean="0"/>
              <a:t>2012</a:t>
            </a:r>
            <a:r>
              <a:rPr lang="zh-TW" altLang="zh-TW" sz="2400" dirty="0" smtClean="0"/>
              <a:t>年</a:t>
            </a:r>
            <a:r>
              <a:rPr lang="zh-TW" altLang="zh-TW" sz="2400" dirty="0"/>
              <a:t>科技部輔導成立的低碳建築聯盟（</a:t>
            </a:r>
            <a:r>
              <a:rPr lang="en-US" altLang="zh-TW" sz="2400" dirty="0"/>
              <a:t>Low Carbon Building Alliance</a:t>
            </a:r>
            <a:r>
              <a:rPr lang="zh-TW" altLang="zh-TW" sz="2400" dirty="0"/>
              <a:t>，</a:t>
            </a:r>
            <a:r>
              <a:rPr lang="en-US" altLang="zh-TW" sz="2400" dirty="0"/>
              <a:t>LCBA</a:t>
            </a:r>
            <a:r>
              <a:rPr lang="zh-TW" altLang="zh-TW" sz="2400" dirty="0"/>
              <a:t>）專責推動</a:t>
            </a:r>
            <a:r>
              <a:rPr lang="zh-TW" altLang="zh-TW" sz="2400" dirty="0" smtClean="0"/>
              <a:t>。</a:t>
            </a:r>
            <a:endParaRPr lang="en-US" altLang="zh-TW" sz="2400" dirty="0" smtClean="0"/>
          </a:p>
          <a:p>
            <a:r>
              <a:rPr lang="zh-TW" altLang="zh-TW" sz="2400" dirty="0"/>
              <a:t>目標是發展低碳設計、低碳技術、低碳產品、低碳管理之產業策略，以及建構台灣低碳建築產業鏈等。</a:t>
            </a:r>
            <a:endParaRPr lang="zh-TW" altLang="en-US" sz="2400" dirty="0"/>
          </a:p>
        </p:txBody>
      </p:sp>
      <p:sp>
        <p:nvSpPr>
          <p:cNvPr id="3" name="投影片編號版面配置區 2"/>
          <p:cNvSpPr>
            <a:spLocks noGrp="1"/>
          </p:cNvSpPr>
          <p:nvPr>
            <p:ph type="sldNum" sz="quarter" idx="12"/>
          </p:nvPr>
        </p:nvSpPr>
        <p:spPr/>
        <p:txBody>
          <a:bodyPr/>
          <a:lstStyle/>
          <a:p>
            <a:fld id="{6E09806E-516A-44F9-B058-F91E8B988EE1}" type="slidenum">
              <a:rPr lang="zh-TW" altLang="en-US" smtClean="0"/>
              <a:pPr/>
              <a:t>16</a:t>
            </a:fld>
            <a:endParaRPr lang="zh-TW"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xmlns="" val="3663904378"/>
              </p:ext>
            </p:extLst>
          </p:nvPr>
        </p:nvGraphicFramePr>
        <p:xfrm>
          <a:off x="4211960" y="3566150"/>
          <a:ext cx="4176464" cy="2582031"/>
        </p:xfrm>
        <a:graphic>
          <a:graphicData uri="http://schemas.openxmlformats.org/presentationml/2006/ole">
            <p:oleObj spid="_x0000_s4118" r:id="rId3" imgW="5349334" imgH="3314783" progId="">
              <p:embed/>
            </p:oleObj>
          </a:graphicData>
        </a:graphic>
      </p:graphicFrame>
      <p:sp>
        <p:nvSpPr>
          <p:cNvPr id="6" name="AutoShape 4" descr="「低碳建築聯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02" name="Picture 6" descr="http://www.lcba.org.tw/images/logo.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43607" y="3875620"/>
            <a:ext cx="2097863" cy="18356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文字方塊 8"/>
          <p:cNvSpPr txBox="1"/>
          <p:nvPr/>
        </p:nvSpPr>
        <p:spPr>
          <a:xfrm>
            <a:off x="2667325" y="6412318"/>
            <a:ext cx="4032448" cy="276999"/>
          </a:xfrm>
          <a:prstGeom prst="rect">
            <a:avLst/>
          </a:prstGeom>
          <a:noFill/>
        </p:spPr>
        <p:txBody>
          <a:bodyPr wrap="square" rtlCol="0">
            <a:spAutoFit/>
          </a:bodyPr>
          <a:lstStyle/>
          <a:p>
            <a:pPr algn="r"/>
            <a:r>
              <a:rPr lang="zh-TW" altLang="en-US" sz="1200" dirty="0" smtClean="0"/>
              <a:t>資料來源：低碳建築聯盟</a:t>
            </a:r>
            <a:endParaRPr lang="zh-TW" altLang="en-US" sz="1200" dirty="0"/>
          </a:p>
        </p:txBody>
      </p:sp>
    </p:spTree>
    <p:extLst>
      <p:ext uri="{BB962C8B-B14F-4D97-AF65-F5344CB8AC3E}">
        <p14:creationId xmlns:p14="http://schemas.microsoft.com/office/powerpoint/2010/main" xmlns="" val="294817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台灣環保署所揭示的建築碳盤查專用</a:t>
            </a:r>
            <a:r>
              <a:rPr lang="en-US" altLang="zh-TW" dirty="0"/>
              <a:t>PCR</a:t>
            </a:r>
            <a:endParaRPr lang="zh-TW" altLang="en-US" dirty="0"/>
          </a:p>
        </p:txBody>
      </p:sp>
      <p:sp>
        <p:nvSpPr>
          <p:cNvPr id="3" name="投影片編號版面配置區 2"/>
          <p:cNvSpPr>
            <a:spLocks noGrp="1"/>
          </p:cNvSpPr>
          <p:nvPr>
            <p:ph type="sldNum" sz="quarter" idx="12"/>
          </p:nvPr>
        </p:nvSpPr>
        <p:spPr/>
        <p:txBody>
          <a:bodyPr/>
          <a:lstStyle/>
          <a:p>
            <a:fld id="{6E09806E-516A-44F9-B058-F91E8B988EE1}" type="slidenum">
              <a:rPr lang="zh-TW" altLang="en-US" smtClean="0"/>
              <a:pPr/>
              <a:t>17</a:t>
            </a:fld>
            <a:endParaRPr lang="zh-TW" altLang="en-US"/>
          </a:p>
        </p:txBody>
      </p:sp>
      <p:pic>
        <p:nvPicPr>
          <p:cNvPr id="4" name="圖片 3" descr="http://www.lcba.org.tw/user_files/news/%E5%8F%B0%E7%81%A3%E7%92%B0%E4%BF%9D%E7%BD%B2%E6%89%80%E6%8F%AD%E7%A4%BA%E7%9A%84%E5%BB%BA%E7%AF%89%E7%A2%B3%E7%9B%A4%E6%9F%A5%E5%B0%88%E7%94%A8PCR.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340768"/>
            <a:ext cx="7848872" cy="4968552"/>
          </a:xfrm>
          <a:prstGeom prst="rect">
            <a:avLst/>
          </a:prstGeom>
          <a:noFill/>
          <a:ln>
            <a:noFill/>
          </a:ln>
        </p:spPr>
      </p:pic>
      <p:sp>
        <p:nvSpPr>
          <p:cNvPr id="5" name="文字方塊 4"/>
          <p:cNvSpPr txBox="1"/>
          <p:nvPr/>
        </p:nvSpPr>
        <p:spPr>
          <a:xfrm>
            <a:off x="2667325" y="6412318"/>
            <a:ext cx="4032448" cy="276999"/>
          </a:xfrm>
          <a:prstGeom prst="rect">
            <a:avLst/>
          </a:prstGeom>
          <a:noFill/>
        </p:spPr>
        <p:txBody>
          <a:bodyPr wrap="square" rtlCol="0">
            <a:spAutoFit/>
          </a:bodyPr>
          <a:lstStyle/>
          <a:p>
            <a:pPr algn="r"/>
            <a:r>
              <a:rPr lang="zh-TW" altLang="en-US" sz="1200" dirty="0" smtClean="0"/>
              <a:t>資料來源：低碳建築聯盟</a:t>
            </a:r>
            <a:endParaRPr lang="zh-TW" altLang="en-US" sz="1200" dirty="0"/>
          </a:p>
        </p:txBody>
      </p:sp>
      <p:sp>
        <p:nvSpPr>
          <p:cNvPr id="6" name="矩形 5"/>
          <p:cNvSpPr/>
          <p:nvPr/>
        </p:nvSpPr>
        <p:spPr>
          <a:xfrm>
            <a:off x="683568" y="1438918"/>
            <a:ext cx="5991006" cy="369332"/>
          </a:xfrm>
          <a:prstGeom prst="rect">
            <a:avLst/>
          </a:prstGeom>
        </p:spPr>
        <p:txBody>
          <a:bodyPr wrap="square">
            <a:spAutoFit/>
          </a:bodyPr>
          <a:lstStyle/>
          <a:p>
            <a:r>
              <a:rPr lang="zh-TW" altLang="zh-TW" dirty="0" smtClean="0"/>
              <a:t>產品</a:t>
            </a:r>
            <a:r>
              <a:rPr lang="zh-TW" altLang="zh-TW" dirty="0"/>
              <a:t>類別規則</a:t>
            </a:r>
            <a:r>
              <a:rPr lang="en-US" altLang="zh-TW" dirty="0"/>
              <a:t>(Product Category Rule</a:t>
            </a:r>
            <a:r>
              <a:rPr lang="zh-TW" altLang="zh-TW" dirty="0"/>
              <a:t>，</a:t>
            </a:r>
            <a:r>
              <a:rPr lang="en-US" altLang="zh-TW" dirty="0"/>
              <a:t>PCR)</a:t>
            </a:r>
            <a:endParaRPr lang="zh-TW" altLang="en-US" dirty="0"/>
          </a:p>
        </p:txBody>
      </p:sp>
    </p:spTree>
    <p:extLst>
      <p:ext uri="{BB962C8B-B14F-4D97-AF65-F5344CB8AC3E}">
        <p14:creationId xmlns:p14="http://schemas.microsoft.com/office/powerpoint/2010/main" xmlns="" val="379031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BCF</a:t>
            </a:r>
            <a:r>
              <a:rPr lang="zh-TW" altLang="en-US" dirty="0"/>
              <a:t>法的應用階段</a:t>
            </a:r>
          </a:p>
        </p:txBody>
      </p:sp>
      <p:sp>
        <p:nvSpPr>
          <p:cNvPr id="3" name="投影片編號版面配置區 2"/>
          <p:cNvSpPr>
            <a:spLocks noGrp="1"/>
          </p:cNvSpPr>
          <p:nvPr>
            <p:ph type="sldNum" sz="quarter" idx="12"/>
          </p:nvPr>
        </p:nvSpPr>
        <p:spPr/>
        <p:txBody>
          <a:bodyPr/>
          <a:lstStyle/>
          <a:p>
            <a:fld id="{6E09806E-516A-44F9-B058-F91E8B988EE1}" type="slidenum">
              <a:rPr lang="zh-TW" altLang="en-US" smtClean="0"/>
              <a:pPr/>
              <a:t>18</a:t>
            </a:fld>
            <a:endParaRPr lang="zh-TW" altLang="en-US"/>
          </a:p>
        </p:txBody>
      </p:sp>
      <p:pic>
        <p:nvPicPr>
          <p:cNvPr id="4" name="圖片 3" descr="H:\子平老師\建研所\LCBA評估階段.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89122" y="1556792"/>
            <a:ext cx="8532440" cy="4392488"/>
          </a:xfrm>
          <a:prstGeom prst="rect">
            <a:avLst/>
          </a:prstGeom>
          <a:noFill/>
          <a:ln>
            <a:noFill/>
          </a:ln>
        </p:spPr>
      </p:pic>
      <p:sp>
        <p:nvSpPr>
          <p:cNvPr id="5" name="文字方塊 4"/>
          <p:cNvSpPr txBox="1"/>
          <p:nvPr/>
        </p:nvSpPr>
        <p:spPr>
          <a:xfrm>
            <a:off x="2667325" y="6412318"/>
            <a:ext cx="4032448" cy="276999"/>
          </a:xfrm>
          <a:prstGeom prst="rect">
            <a:avLst/>
          </a:prstGeom>
          <a:noFill/>
        </p:spPr>
        <p:txBody>
          <a:bodyPr wrap="square" rtlCol="0">
            <a:spAutoFit/>
          </a:bodyPr>
          <a:lstStyle/>
          <a:p>
            <a:pPr algn="r"/>
            <a:r>
              <a:rPr lang="zh-TW" altLang="en-US" sz="1200" dirty="0" smtClean="0"/>
              <a:t>資料來源：低碳建築聯盟</a:t>
            </a:r>
            <a:endParaRPr lang="zh-TW" altLang="en-US" sz="1200" dirty="0"/>
          </a:p>
        </p:txBody>
      </p:sp>
    </p:spTree>
    <p:extLst>
      <p:ext uri="{BB962C8B-B14F-4D97-AF65-F5344CB8AC3E}">
        <p14:creationId xmlns:p14="http://schemas.microsoft.com/office/powerpoint/2010/main" xmlns="" val="177838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碳足跡認證</a:t>
            </a:r>
            <a:r>
              <a:rPr lang="zh-TW" altLang="en-US" dirty="0" smtClean="0"/>
              <a:t>流程</a:t>
            </a:r>
            <a:endParaRPr lang="zh-TW" altLang="en-US" dirty="0"/>
          </a:p>
        </p:txBody>
      </p:sp>
      <p:sp>
        <p:nvSpPr>
          <p:cNvPr id="3" name="投影片編號版面配置區 2"/>
          <p:cNvSpPr>
            <a:spLocks noGrp="1"/>
          </p:cNvSpPr>
          <p:nvPr>
            <p:ph type="sldNum" sz="quarter" idx="12"/>
          </p:nvPr>
        </p:nvSpPr>
        <p:spPr/>
        <p:txBody>
          <a:bodyPr/>
          <a:lstStyle/>
          <a:p>
            <a:fld id="{6E09806E-516A-44F9-B058-F91E8B988EE1}" type="slidenum">
              <a:rPr lang="zh-TW" altLang="en-US" smtClean="0"/>
              <a:pPr/>
              <a:t>19</a:t>
            </a:fld>
            <a:endParaRPr lang="zh-TW" altLang="en-US"/>
          </a:p>
        </p:txBody>
      </p:sp>
      <p:sp>
        <p:nvSpPr>
          <p:cNvPr id="5" name="Rectangle 2"/>
          <p:cNvSpPr>
            <a:spLocks noChangeArrowheads="1"/>
          </p:cNvSpPr>
          <p:nvPr/>
        </p:nvSpPr>
        <p:spPr bwMode="auto">
          <a:xfrm>
            <a:off x="3131840" y="1268760"/>
            <a:ext cx="5666509"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7" name="圖片 6"/>
          <p:cNvPicPr>
            <a:picLocks noChangeAspect="1"/>
          </p:cNvPicPr>
          <p:nvPr/>
        </p:nvPicPr>
        <p:blipFill>
          <a:blip r:embed="rId2"/>
          <a:stretch>
            <a:fillRect/>
          </a:stretch>
        </p:blipFill>
        <p:spPr>
          <a:xfrm>
            <a:off x="4355976" y="1556792"/>
            <a:ext cx="4953980" cy="4107949"/>
          </a:xfrm>
          <a:prstGeom prst="rect">
            <a:avLst/>
          </a:prstGeom>
        </p:spPr>
      </p:pic>
      <p:sp>
        <p:nvSpPr>
          <p:cNvPr id="8" name="矩形 7"/>
          <p:cNvSpPr/>
          <p:nvPr/>
        </p:nvSpPr>
        <p:spPr>
          <a:xfrm>
            <a:off x="72008" y="2132856"/>
            <a:ext cx="4283968" cy="369332"/>
          </a:xfrm>
          <a:prstGeom prst="rect">
            <a:avLst/>
          </a:prstGeom>
        </p:spPr>
        <p:txBody>
          <a:bodyPr wrap="square">
            <a:sp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由</a:t>
            </a:r>
            <a:r>
              <a:rPr lang="en-US" altLang="zh-TW" dirty="0">
                <a:latin typeface="Times New Roman" panose="02020603050405020304" pitchFamily="18" charset="0"/>
                <a:ea typeface="標楷體" panose="03000509000000000000" pitchFamily="65" charset="-120"/>
              </a:rPr>
              <a:t>LCBA</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訓練合格的建築碳足跡評估專家</a:t>
            </a:r>
            <a:endParaRPr lang="zh-TW" altLang="en-US" dirty="0"/>
          </a:p>
        </p:txBody>
      </p:sp>
      <p:sp>
        <p:nvSpPr>
          <p:cNvPr id="9" name="矩形 8"/>
          <p:cNvSpPr/>
          <p:nvPr/>
        </p:nvSpPr>
        <p:spPr>
          <a:xfrm>
            <a:off x="2093818" y="3717032"/>
            <a:ext cx="2262158" cy="369332"/>
          </a:xfrm>
          <a:prstGeom prst="rect">
            <a:avLst/>
          </a:prstGeom>
        </p:spPr>
        <p:txBody>
          <a:bodyPr wrap="none">
            <a:sp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建築碳足跡審查委員</a:t>
            </a:r>
            <a:endParaRPr lang="zh-TW" altLang="en-US" dirty="0"/>
          </a:p>
        </p:txBody>
      </p:sp>
    </p:spTree>
    <p:extLst>
      <p:ext uri="{BB962C8B-B14F-4D97-AF65-F5344CB8AC3E}">
        <p14:creationId xmlns:p14="http://schemas.microsoft.com/office/powerpoint/2010/main" xmlns="" val="41723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研究背景</a:t>
            </a:r>
            <a:endParaRPr lang="zh-TW" altLang="en-US"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2</a:t>
            </a:fld>
            <a:endParaRPr lang="zh-TW" altLang="en-US"/>
          </a:p>
        </p:txBody>
      </p:sp>
      <p:sp>
        <p:nvSpPr>
          <p:cNvPr id="3" name="內容版面配置區 2"/>
          <p:cNvSpPr>
            <a:spLocks noGrp="1"/>
          </p:cNvSpPr>
          <p:nvPr>
            <p:ph idx="1"/>
          </p:nvPr>
        </p:nvSpPr>
        <p:spPr/>
        <p:txBody>
          <a:bodyPr>
            <a:normAutofit/>
          </a:bodyPr>
          <a:lstStyle/>
          <a:p>
            <a:r>
              <a:rPr lang="zh-TW" altLang="zh-TW" sz="2400" dirty="0"/>
              <a:t>現今全球約有</a:t>
            </a:r>
            <a:r>
              <a:rPr lang="en-US" altLang="zh-TW" sz="2400" dirty="0"/>
              <a:t>26</a:t>
            </a:r>
            <a:r>
              <a:rPr lang="zh-TW" altLang="zh-TW" sz="2400" dirty="0"/>
              <a:t>套綠建築評估系統</a:t>
            </a:r>
            <a:r>
              <a:rPr lang="zh-TW" altLang="zh-TW" sz="2400" dirty="0" smtClean="0"/>
              <a:t>，然而</a:t>
            </a:r>
            <a:r>
              <a:rPr lang="zh-TW" altLang="zh-TW" sz="2400" dirty="0"/>
              <a:t>隨著時代與環境的改變，各個評估系統亦隨著需求更新。對此，定期檢視我國的綠建築評估系統，並進行修正是必要的。</a:t>
            </a:r>
            <a:endParaRPr lang="zh-TW" altLang="en-US" sz="2400" dirty="0"/>
          </a:p>
        </p:txBody>
      </p:sp>
      <p:pic>
        <p:nvPicPr>
          <p:cNvPr id="6" name="圖片 5" descr="全球綠建築評估系統現況圖"/>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3024565"/>
            <a:ext cx="5400600" cy="2880320"/>
          </a:xfrm>
          <a:prstGeom prst="rect">
            <a:avLst/>
          </a:prstGeom>
          <a:noFill/>
          <a:ln>
            <a:noFill/>
          </a:ln>
        </p:spPr>
      </p:pic>
    </p:spTree>
    <p:extLst>
      <p:ext uri="{BB962C8B-B14F-4D97-AF65-F5344CB8AC3E}">
        <p14:creationId xmlns:p14="http://schemas.microsoft.com/office/powerpoint/2010/main" xmlns="" val="272206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EEWH</a:t>
            </a:r>
            <a:r>
              <a:rPr lang="zh-TW" altLang="zh-TW" dirty="0"/>
              <a:t>與建築碳足跡評估系統相似之項目</a:t>
            </a:r>
            <a:endParaRPr lang="zh-TW" alt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xmlns="" val="1281397778"/>
              </p:ext>
            </p:extLst>
          </p:nvPr>
        </p:nvGraphicFramePr>
        <p:xfrm>
          <a:off x="539552" y="1412776"/>
          <a:ext cx="8280920" cy="4752528"/>
        </p:xfrm>
        <a:graphic>
          <a:graphicData uri="http://schemas.openxmlformats.org/drawingml/2006/table">
            <a:tbl>
              <a:tblPr firstRow="1" firstCol="1" bandRow="1">
                <a:tableStyleId>{0E3FDE45-AF77-4B5C-9715-49D594BDF05E}</a:tableStyleId>
              </a:tblPr>
              <a:tblGrid>
                <a:gridCol w="4320480"/>
                <a:gridCol w="3960440"/>
              </a:tblGrid>
              <a:tr h="315234">
                <a:tc>
                  <a:txBody>
                    <a:bodyPr/>
                    <a:lstStyle/>
                    <a:p>
                      <a:pPr indent="0">
                        <a:lnSpc>
                          <a:spcPts val="2400"/>
                        </a:lnSpc>
                        <a:spcAft>
                          <a:spcPts val="0"/>
                        </a:spcAft>
                      </a:pPr>
                      <a:r>
                        <a:rPr lang="en-US" sz="1800" b="0" kern="0">
                          <a:effectLst/>
                        </a:rPr>
                        <a:t>EEWH</a:t>
                      </a:r>
                      <a:endParaRPr lang="zh-TW" sz="1800" b="0" kern="100">
                        <a:effectLst/>
                        <a:latin typeface="Times New Roman"/>
                        <a:ea typeface="標楷體"/>
                        <a:cs typeface="Times New Roman"/>
                      </a:endParaRPr>
                    </a:p>
                  </a:txBody>
                  <a:tcPr marL="68580" marR="68580" marT="0" marB="0"/>
                </a:tc>
                <a:tc>
                  <a:txBody>
                    <a:bodyPr/>
                    <a:lstStyle/>
                    <a:p>
                      <a:pPr indent="0">
                        <a:lnSpc>
                          <a:spcPts val="2400"/>
                        </a:lnSpc>
                        <a:spcAft>
                          <a:spcPts val="0"/>
                        </a:spcAft>
                      </a:pPr>
                      <a:r>
                        <a:rPr lang="zh-TW" sz="1800" b="0" kern="0">
                          <a:effectLst/>
                        </a:rPr>
                        <a:t>建築碳足跡</a:t>
                      </a:r>
                      <a:endParaRPr lang="zh-TW" sz="1800" b="0" kern="100">
                        <a:effectLst/>
                        <a:latin typeface="Times New Roman"/>
                        <a:ea typeface="標楷體"/>
                        <a:cs typeface="Times New Roman"/>
                      </a:endParaRPr>
                    </a:p>
                  </a:txBody>
                  <a:tcPr marL="68580" marR="68580" marT="0" marB="0"/>
                </a:tc>
              </a:tr>
              <a:tr h="315158">
                <a:tc>
                  <a:txBody>
                    <a:bodyPr/>
                    <a:lstStyle/>
                    <a:p>
                      <a:pPr indent="0">
                        <a:lnSpc>
                          <a:spcPts val="2400"/>
                        </a:lnSpc>
                        <a:spcAft>
                          <a:spcPts val="0"/>
                        </a:spcAft>
                      </a:pPr>
                      <a:r>
                        <a:rPr lang="en-US" sz="1800" b="0" kern="0">
                          <a:effectLst/>
                        </a:rPr>
                        <a:t>CO</a:t>
                      </a:r>
                      <a:r>
                        <a:rPr lang="en-US" sz="1800" b="0" kern="0" baseline="-25000">
                          <a:effectLst/>
                        </a:rPr>
                        <a:t>2</a:t>
                      </a:r>
                      <a:r>
                        <a:rPr lang="zh-TW" sz="1800" b="0" kern="0">
                          <a:effectLst/>
                        </a:rPr>
                        <a:t>減量：耐久化設計</a:t>
                      </a:r>
                      <a:endParaRPr lang="zh-TW" sz="1800" b="0" kern="100">
                        <a:effectLst/>
                        <a:latin typeface="Times New Roman"/>
                        <a:ea typeface="標楷體"/>
                        <a:cs typeface="Times New Roman"/>
                      </a:endParaRPr>
                    </a:p>
                  </a:txBody>
                  <a:tcPr marL="68580" marR="68580" marT="0" marB="0"/>
                </a:tc>
                <a:tc>
                  <a:txBody>
                    <a:bodyPr/>
                    <a:lstStyle/>
                    <a:p>
                      <a:pPr indent="0">
                        <a:lnSpc>
                          <a:spcPts val="2400"/>
                        </a:lnSpc>
                        <a:spcAft>
                          <a:spcPts val="0"/>
                        </a:spcAft>
                      </a:pPr>
                      <a:r>
                        <a:rPr lang="zh-TW" sz="1800" b="0" kern="0">
                          <a:effectLst/>
                        </a:rPr>
                        <a:t>生命週期：耐久化設計</a:t>
                      </a:r>
                      <a:r>
                        <a:rPr lang="en-US" sz="1800" b="0" kern="0">
                          <a:effectLst/>
                        </a:rPr>
                        <a:t>B1</a:t>
                      </a:r>
                      <a:r>
                        <a:rPr lang="zh-TW" sz="1800" b="0" kern="0">
                          <a:effectLst/>
                        </a:rPr>
                        <a:t>、</a:t>
                      </a:r>
                      <a:r>
                        <a:rPr lang="en-US" sz="1800" b="0" kern="0">
                          <a:effectLst/>
                        </a:rPr>
                        <a:t>B2</a:t>
                      </a:r>
                      <a:r>
                        <a:rPr lang="zh-TW" sz="1800" b="0" kern="0">
                          <a:effectLst/>
                        </a:rPr>
                        <a:t>、</a:t>
                      </a:r>
                      <a:r>
                        <a:rPr lang="en-US" sz="1800" b="0" kern="0">
                          <a:effectLst/>
                        </a:rPr>
                        <a:t>B3</a:t>
                      </a:r>
                      <a:endParaRPr lang="zh-TW" sz="1800" b="0" kern="100">
                        <a:effectLst/>
                        <a:latin typeface="Times New Roman"/>
                        <a:ea typeface="標楷體"/>
                        <a:cs typeface="Times New Roman"/>
                      </a:endParaRPr>
                    </a:p>
                  </a:txBody>
                  <a:tcPr marL="68580" marR="68580" marT="0" marB="0"/>
                </a:tc>
              </a:tr>
              <a:tr h="1042696">
                <a:tc>
                  <a:txBody>
                    <a:bodyPr/>
                    <a:lstStyle/>
                    <a:p>
                      <a:pPr indent="0">
                        <a:lnSpc>
                          <a:spcPts val="2400"/>
                        </a:lnSpc>
                        <a:spcAft>
                          <a:spcPts val="0"/>
                        </a:spcAft>
                      </a:pPr>
                      <a:r>
                        <a:rPr lang="zh-TW" sz="1800" b="0" kern="0">
                          <a:effectLst/>
                        </a:rPr>
                        <a:t>綠建材、再生建材</a:t>
                      </a:r>
                      <a:endParaRPr lang="zh-TW" sz="1800" b="0" kern="100">
                        <a:effectLst/>
                      </a:endParaRPr>
                    </a:p>
                    <a:p>
                      <a:pPr indent="0">
                        <a:lnSpc>
                          <a:spcPts val="2400"/>
                        </a:lnSpc>
                        <a:spcAft>
                          <a:spcPts val="0"/>
                        </a:spcAft>
                      </a:pPr>
                      <a:r>
                        <a:rPr lang="en-US" sz="1800" b="0" kern="0">
                          <a:effectLst/>
                        </a:rPr>
                        <a:t>CO</a:t>
                      </a:r>
                      <a:r>
                        <a:rPr lang="en-US" sz="1800" b="0" kern="0" baseline="-25000">
                          <a:effectLst/>
                        </a:rPr>
                        <a:t>2</a:t>
                      </a:r>
                      <a:r>
                        <a:rPr lang="zh-TW" sz="1800" b="0" kern="0">
                          <a:effectLst/>
                        </a:rPr>
                        <a:t>減量：建築輕量化</a:t>
                      </a:r>
                      <a:endParaRPr lang="zh-TW" sz="1800" b="0" kern="100">
                        <a:effectLst/>
                      </a:endParaRPr>
                    </a:p>
                    <a:p>
                      <a:pPr indent="0">
                        <a:lnSpc>
                          <a:spcPts val="2400"/>
                        </a:lnSpc>
                        <a:spcAft>
                          <a:spcPts val="0"/>
                        </a:spcAft>
                      </a:pPr>
                      <a:r>
                        <a:rPr lang="zh-TW" sz="1800" b="0" kern="0">
                          <a:effectLst/>
                        </a:rPr>
                        <a:t>室內環境：室內建材裝修</a:t>
                      </a:r>
                      <a:endParaRPr lang="zh-TW" sz="1800" b="0" kern="100">
                        <a:effectLst/>
                        <a:latin typeface="Times New Roman"/>
                        <a:ea typeface="標楷體"/>
                        <a:cs typeface="Times New Roman"/>
                      </a:endParaRPr>
                    </a:p>
                  </a:txBody>
                  <a:tcPr marL="68580" marR="68580" marT="0" marB="0"/>
                </a:tc>
                <a:tc>
                  <a:txBody>
                    <a:bodyPr/>
                    <a:lstStyle/>
                    <a:p>
                      <a:pPr indent="0">
                        <a:lnSpc>
                          <a:spcPts val="2400"/>
                        </a:lnSpc>
                        <a:spcAft>
                          <a:spcPts val="0"/>
                        </a:spcAft>
                      </a:pPr>
                      <a:r>
                        <a:rPr lang="zh-TW" sz="1800" b="0" kern="0">
                          <a:effectLst/>
                        </a:rPr>
                        <a:t>軀體工程：主結構、外牆外裝、屋頂外裝、地板內裝、內隔間牆等使用之材料及工法等</a:t>
                      </a:r>
                      <a:endParaRPr lang="zh-TW" sz="1800" b="0" kern="100">
                        <a:effectLst/>
                        <a:latin typeface="Times New Roman"/>
                        <a:ea typeface="標楷體"/>
                        <a:cs typeface="Times New Roman"/>
                      </a:endParaRPr>
                    </a:p>
                  </a:txBody>
                  <a:tcPr marL="68580" marR="68580" marT="0" marB="0"/>
                </a:tc>
              </a:tr>
              <a:tr h="1770083">
                <a:tc>
                  <a:txBody>
                    <a:bodyPr/>
                    <a:lstStyle/>
                    <a:p>
                      <a:pPr indent="0">
                        <a:lnSpc>
                          <a:spcPts val="2400"/>
                        </a:lnSpc>
                        <a:spcAft>
                          <a:spcPts val="0"/>
                        </a:spcAft>
                      </a:pPr>
                      <a:r>
                        <a:rPr lang="en-US" sz="1800" b="0" kern="0">
                          <a:effectLst/>
                        </a:rPr>
                        <a:t>Vac</a:t>
                      </a:r>
                      <a:endParaRPr lang="zh-TW" sz="1800" b="0" kern="100">
                        <a:effectLst/>
                      </a:endParaRPr>
                    </a:p>
                    <a:p>
                      <a:pPr indent="0">
                        <a:lnSpc>
                          <a:spcPts val="2400"/>
                        </a:lnSpc>
                        <a:spcAft>
                          <a:spcPts val="0"/>
                        </a:spcAft>
                      </a:pPr>
                      <a:r>
                        <a:rPr lang="en-US" sz="1800" b="0" kern="0">
                          <a:effectLst/>
                        </a:rPr>
                        <a:t>EEV</a:t>
                      </a:r>
                      <a:endParaRPr lang="zh-TW" sz="1800" b="0" kern="100">
                        <a:effectLst/>
                      </a:endParaRPr>
                    </a:p>
                    <a:p>
                      <a:pPr indent="0">
                        <a:lnSpc>
                          <a:spcPts val="2400"/>
                        </a:lnSpc>
                        <a:spcAft>
                          <a:spcPts val="0"/>
                        </a:spcAft>
                      </a:pPr>
                      <a:r>
                        <a:rPr lang="zh-TW" sz="1800" b="0" kern="0">
                          <a:effectLst/>
                        </a:rPr>
                        <a:t>各項空調節能技術採用率</a:t>
                      </a:r>
                      <a:r>
                        <a:rPr lang="en-US" sz="1800" b="0" kern="0">
                          <a:effectLst/>
                        </a:rPr>
                        <a:t>(EEWH-BC</a:t>
                      </a:r>
                      <a:r>
                        <a:rPr lang="zh-TW" sz="1800" b="0" kern="0">
                          <a:effectLst/>
                        </a:rPr>
                        <a:t>版表</a:t>
                      </a:r>
                      <a:r>
                        <a:rPr lang="en-US" sz="1800" b="0" kern="0">
                          <a:effectLst/>
                        </a:rPr>
                        <a:t>2-4.10)</a:t>
                      </a:r>
                      <a:endParaRPr lang="zh-TW" sz="1800" b="0" kern="100">
                        <a:effectLst/>
                      </a:endParaRPr>
                    </a:p>
                    <a:p>
                      <a:pPr indent="0">
                        <a:lnSpc>
                          <a:spcPts val="2400"/>
                        </a:lnSpc>
                        <a:spcAft>
                          <a:spcPts val="0"/>
                        </a:spcAft>
                      </a:pPr>
                      <a:r>
                        <a:rPr lang="zh-TW" sz="1800" b="0" kern="0">
                          <a:effectLst/>
                        </a:rPr>
                        <a:t>中央空調各項系統效率</a:t>
                      </a:r>
                      <a:r>
                        <a:rPr lang="en-US" sz="1800" b="0" kern="0">
                          <a:effectLst/>
                        </a:rPr>
                        <a:t>(Rf</a:t>
                      </a:r>
                      <a:r>
                        <a:rPr lang="zh-TW" sz="1800" b="0" kern="0">
                          <a:effectLst/>
                        </a:rPr>
                        <a:t>、</a:t>
                      </a:r>
                      <a:r>
                        <a:rPr lang="en-US" sz="1800" b="0" kern="0">
                          <a:effectLst/>
                        </a:rPr>
                        <a:t>Rp</a:t>
                      </a:r>
                      <a:r>
                        <a:rPr lang="zh-TW" sz="1800" b="0" kern="0">
                          <a:effectLst/>
                        </a:rPr>
                        <a:t>、</a:t>
                      </a:r>
                      <a:r>
                        <a:rPr lang="en-US" sz="1800" b="0" kern="0">
                          <a:effectLst/>
                        </a:rPr>
                        <a:t>Rt</a:t>
                      </a:r>
                      <a:r>
                        <a:rPr lang="zh-TW" sz="1800" b="0" kern="0">
                          <a:effectLst/>
                        </a:rPr>
                        <a:t>、</a:t>
                      </a:r>
                      <a:r>
                        <a:rPr lang="en-US" sz="1800" b="0" kern="0">
                          <a:effectLst/>
                        </a:rPr>
                        <a:t>Rs)</a:t>
                      </a:r>
                      <a:endParaRPr lang="zh-TW" sz="1800" b="0" kern="100">
                        <a:effectLst/>
                        <a:latin typeface="Times New Roman"/>
                        <a:ea typeface="標楷體"/>
                        <a:cs typeface="Times New Roman"/>
                      </a:endParaRPr>
                    </a:p>
                  </a:txBody>
                  <a:tcPr marL="68580" marR="68580" marT="0" marB="0"/>
                </a:tc>
                <a:tc>
                  <a:txBody>
                    <a:bodyPr/>
                    <a:lstStyle/>
                    <a:p>
                      <a:pPr indent="0">
                        <a:lnSpc>
                          <a:spcPts val="2400"/>
                        </a:lnSpc>
                        <a:spcAft>
                          <a:spcPts val="0"/>
                        </a:spcAft>
                      </a:pPr>
                      <a:r>
                        <a:rPr lang="zh-TW" sz="1800" b="0" kern="0" dirty="0">
                          <a:effectLst/>
                        </a:rPr>
                        <a:t>空調耗能</a:t>
                      </a:r>
                      <a:r>
                        <a:rPr lang="en-US" sz="1800" b="0" kern="0" dirty="0" err="1">
                          <a:effectLst/>
                        </a:rPr>
                        <a:t>CFa</a:t>
                      </a:r>
                      <a:endParaRPr lang="zh-TW" sz="1800" b="0" kern="100" dirty="0">
                        <a:effectLst/>
                      </a:endParaRPr>
                    </a:p>
                    <a:p>
                      <a:pPr indent="0" algn="ctr">
                        <a:lnSpc>
                          <a:spcPts val="2400"/>
                        </a:lnSpc>
                        <a:spcAft>
                          <a:spcPts val="0"/>
                        </a:spcAft>
                      </a:pPr>
                      <a:r>
                        <a:rPr lang="en-US" sz="1800" b="0" kern="0" dirty="0">
                          <a:effectLst/>
                        </a:rPr>
                        <a:t> </a:t>
                      </a:r>
                      <a:endParaRPr lang="zh-TW" sz="1800" b="0" kern="100" dirty="0">
                        <a:effectLst/>
                        <a:latin typeface="Times New Roman"/>
                        <a:ea typeface="標楷體"/>
                        <a:cs typeface="Times New Roman"/>
                      </a:endParaRPr>
                    </a:p>
                  </a:txBody>
                  <a:tcPr marL="68580" marR="68580" marT="0" marB="0"/>
                </a:tc>
              </a:tr>
              <a:tr h="315158">
                <a:tc>
                  <a:txBody>
                    <a:bodyPr/>
                    <a:lstStyle/>
                    <a:p>
                      <a:pPr indent="0">
                        <a:lnSpc>
                          <a:spcPts val="2400"/>
                        </a:lnSpc>
                        <a:spcAft>
                          <a:spcPts val="0"/>
                        </a:spcAft>
                      </a:pPr>
                      <a:r>
                        <a:rPr lang="en-US" sz="1800" b="0" kern="0">
                          <a:effectLst/>
                        </a:rPr>
                        <a:t>EL</a:t>
                      </a:r>
                      <a:endParaRPr lang="zh-TW" sz="1800" b="0" kern="100">
                        <a:effectLst/>
                        <a:latin typeface="Times New Roman"/>
                        <a:ea typeface="標楷體"/>
                        <a:cs typeface="Times New Roman"/>
                      </a:endParaRPr>
                    </a:p>
                  </a:txBody>
                  <a:tcPr marL="68580" marR="68580" marT="0" marB="0"/>
                </a:tc>
                <a:tc>
                  <a:txBody>
                    <a:bodyPr/>
                    <a:lstStyle/>
                    <a:p>
                      <a:pPr indent="0">
                        <a:lnSpc>
                          <a:spcPts val="2400"/>
                        </a:lnSpc>
                        <a:spcAft>
                          <a:spcPts val="0"/>
                        </a:spcAft>
                      </a:pPr>
                      <a:r>
                        <a:rPr lang="zh-TW" sz="1800" b="0" kern="0">
                          <a:effectLst/>
                        </a:rPr>
                        <a:t>照明耗能</a:t>
                      </a:r>
                      <a:r>
                        <a:rPr lang="en-US" sz="1800" b="0" kern="0">
                          <a:effectLst/>
                        </a:rPr>
                        <a:t>CFl</a:t>
                      </a:r>
                      <a:endParaRPr lang="zh-TW" sz="1800" b="0" kern="100">
                        <a:effectLst/>
                        <a:latin typeface="Times New Roman"/>
                        <a:ea typeface="標楷體"/>
                        <a:cs typeface="Times New Roman"/>
                      </a:endParaRPr>
                    </a:p>
                  </a:txBody>
                  <a:tcPr marL="68580" marR="68580" marT="0" marB="0"/>
                </a:tc>
              </a:tr>
              <a:tr h="678965">
                <a:tc>
                  <a:txBody>
                    <a:bodyPr/>
                    <a:lstStyle/>
                    <a:p>
                      <a:pPr indent="0">
                        <a:lnSpc>
                          <a:spcPts val="2400"/>
                        </a:lnSpc>
                        <a:spcAft>
                          <a:spcPts val="0"/>
                        </a:spcAft>
                      </a:pPr>
                      <a:r>
                        <a:rPr lang="zh-TW" sz="1800" b="0" kern="0">
                          <a:effectLst/>
                        </a:rPr>
                        <a:t>雨水利用</a:t>
                      </a:r>
                      <a:endParaRPr lang="zh-TW" sz="1800" b="0" kern="100">
                        <a:effectLst/>
                      </a:endParaRPr>
                    </a:p>
                    <a:p>
                      <a:pPr indent="0">
                        <a:lnSpc>
                          <a:spcPts val="2400"/>
                        </a:lnSpc>
                        <a:spcAft>
                          <a:spcPts val="0"/>
                        </a:spcAft>
                      </a:pPr>
                      <a:r>
                        <a:rPr lang="zh-TW" sz="1800" b="0" kern="0">
                          <a:effectLst/>
                        </a:rPr>
                        <a:t>省水器具</a:t>
                      </a:r>
                      <a:endParaRPr lang="zh-TW" sz="1800" b="0" kern="100">
                        <a:effectLst/>
                        <a:latin typeface="Times New Roman"/>
                        <a:ea typeface="標楷體"/>
                        <a:cs typeface="Times New Roman"/>
                      </a:endParaRPr>
                    </a:p>
                  </a:txBody>
                  <a:tcPr marL="68580" marR="68580" marT="0" marB="0"/>
                </a:tc>
                <a:tc>
                  <a:txBody>
                    <a:bodyPr/>
                    <a:lstStyle/>
                    <a:p>
                      <a:pPr indent="0">
                        <a:lnSpc>
                          <a:spcPts val="2400"/>
                        </a:lnSpc>
                        <a:spcAft>
                          <a:spcPts val="0"/>
                        </a:spcAft>
                      </a:pPr>
                      <a:r>
                        <a:rPr lang="zh-TW" sz="1800" b="0" kern="0">
                          <a:effectLst/>
                        </a:rPr>
                        <a:t>給污水耗能</a:t>
                      </a:r>
                      <a:r>
                        <a:rPr lang="en-US" sz="1800" b="0" kern="0">
                          <a:effectLst/>
                        </a:rPr>
                        <a:t>CFwt</a:t>
                      </a:r>
                      <a:endParaRPr lang="zh-TW" sz="1800" b="0" kern="100">
                        <a:effectLst/>
                        <a:latin typeface="Times New Roman"/>
                        <a:ea typeface="標楷體"/>
                        <a:cs typeface="Times New Roman"/>
                      </a:endParaRPr>
                    </a:p>
                  </a:txBody>
                  <a:tcPr marL="68580" marR="68580" marT="0" marB="0"/>
                </a:tc>
              </a:tr>
              <a:tr h="315234">
                <a:tc>
                  <a:txBody>
                    <a:bodyPr/>
                    <a:lstStyle/>
                    <a:p>
                      <a:pPr indent="0">
                        <a:lnSpc>
                          <a:spcPts val="2400"/>
                        </a:lnSpc>
                        <a:spcAft>
                          <a:spcPts val="0"/>
                        </a:spcAft>
                      </a:pPr>
                      <a:r>
                        <a:rPr lang="zh-TW" sz="1800" b="0" kern="0">
                          <a:effectLst/>
                        </a:rPr>
                        <a:t>廢棄物減量指標</a:t>
                      </a:r>
                      <a:endParaRPr lang="zh-TW" sz="1800" b="0" kern="100">
                        <a:effectLst/>
                        <a:latin typeface="Times New Roman"/>
                        <a:ea typeface="標楷體"/>
                        <a:cs typeface="Times New Roman"/>
                      </a:endParaRPr>
                    </a:p>
                  </a:txBody>
                  <a:tcPr marL="68580" marR="68580" marT="0" marB="0"/>
                </a:tc>
                <a:tc>
                  <a:txBody>
                    <a:bodyPr/>
                    <a:lstStyle/>
                    <a:p>
                      <a:pPr indent="0">
                        <a:lnSpc>
                          <a:spcPts val="2400"/>
                        </a:lnSpc>
                        <a:spcAft>
                          <a:spcPts val="0"/>
                        </a:spcAft>
                      </a:pPr>
                      <a:r>
                        <a:rPr lang="zh-TW" sz="1800" b="0" kern="0" dirty="0">
                          <a:effectLst/>
                        </a:rPr>
                        <a:t>拆除廢棄</a:t>
                      </a:r>
                      <a:endParaRPr lang="zh-TW" sz="1800" b="0" kern="100" dirty="0">
                        <a:effectLst/>
                        <a:latin typeface="Times New Roman"/>
                        <a:ea typeface="標楷體"/>
                        <a:cs typeface="Times New Roman"/>
                      </a:endParaRPr>
                    </a:p>
                  </a:txBody>
                  <a:tcPr marL="68580" marR="68580" marT="0" marB="0"/>
                </a:tc>
              </a:tr>
            </a:tbl>
          </a:graphicData>
        </a:graphic>
      </p:graphicFrame>
      <p:sp>
        <p:nvSpPr>
          <p:cNvPr id="5" name="投影片編號版面配置區 4"/>
          <p:cNvSpPr>
            <a:spLocks noGrp="1"/>
          </p:cNvSpPr>
          <p:nvPr>
            <p:ph type="sldNum" sz="quarter" idx="12"/>
          </p:nvPr>
        </p:nvSpPr>
        <p:spPr/>
        <p:txBody>
          <a:bodyPr/>
          <a:lstStyle/>
          <a:p>
            <a:fld id="{6E09806E-516A-44F9-B058-F91E8B988EE1}" type="slidenum">
              <a:rPr lang="zh-TW" altLang="en-US" smtClean="0"/>
              <a:pPr/>
              <a:t>20</a:t>
            </a:fld>
            <a:endParaRPr lang="zh-TW" altLang="en-US"/>
          </a:p>
        </p:txBody>
      </p:sp>
    </p:spTree>
    <p:extLst>
      <p:ext uri="{BB962C8B-B14F-4D97-AF65-F5344CB8AC3E}">
        <p14:creationId xmlns:p14="http://schemas.microsoft.com/office/powerpoint/2010/main" xmlns="" val="308249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國外</a:t>
            </a:r>
            <a:r>
              <a:rPr lang="zh-TW" altLang="en-US" dirty="0"/>
              <a:t>綠建築指標與碳足跡指標接軌潛力</a:t>
            </a:r>
          </a:p>
        </p:txBody>
      </p:sp>
      <p:sp>
        <p:nvSpPr>
          <p:cNvPr id="3" name="內容版面配置區 2"/>
          <p:cNvSpPr>
            <a:spLocks noGrp="1"/>
          </p:cNvSpPr>
          <p:nvPr>
            <p:ph idx="1"/>
          </p:nvPr>
        </p:nvSpPr>
        <p:spPr/>
        <p:txBody>
          <a:bodyPr>
            <a:normAutofit/>
          </a:bodyPr>
          <a:lstStyle/>
          <a:p>
            <a:r>
              <a:rPr lang="zh-TW" altLang="zh-TW" sz="2400" dirty="0"/>
              <a:t>國際上既有的建築碳足跡評估產品未像台灣的建築碳足跡評估特別延續綠建築評估系統的項目，故</a:t>
            </a:r>
            <a:r>
              <a:rPr lang="en-US" altLang="zh-TW" sz="2400" dirty="0"/>
              <a:t>LEED</a:t>
            </a:r>
            <a:r>
              <a:rPr lang="zh-TW" altLang="zh-TW" sz="2400" dirty="0"/>
              <a:t>、</a:t>
            </a:r>
            <a:r>
              <a:rPr lang="en-US" altLang="zh-TW" sz="2400" dirty="0" err="1"/>
              <a:t>SBTool</a:t>
            </a:r>
            <a:r>
              <a:rPr lang="zh-TW" altLang="zh-TW" sz="2400" dirty="0"/>
              <a:t>目前與建築碳足跡評估產品的接軌潛力相對低。</a:t>
            </a:r>
            <a:endParaRPr lang="zh-TW" altLang="en-US" sz="2400"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21</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xmlns="" val="270673213"/>
              </p:ext>
            </p:extLst>
          </p:nvPr>
        </p:nvGraphicFramePr>
        <p:xfrm>
          <a:off x="899592" y="2996952"/>
          <a:ext cx="7560839" cy="756148"/>
        </p:xfrm>
        <a:graphic>
          <a:graphicData uri="http://schemas.openxmlformats.org/drawingml/2006/table">
            <a:tbl>
              <a:tblPr firstRow="1" firstCol="1" bandRow="1">
                <a:tableStyleId>{0E3FDE45-AF77-4B5C-9715-49D594BDF05E}</a:tableStyleId>
              </a:tblPr>
              <a:tblGrid>
                <a:gridCol w="1890019"/>
                <a:gridCol w="1890019"/>
                <a:gridCol w="1890019"/>
                <a:gridCol w="1890782"/>
              </a:tblGrid>
              <a:tr h="360040">
                <a:tc>
                  <a:txBody>
                    <a:bodyPr/>
                    <a:lstStyle/>
                    <a:p>
                      <a:pPr indent="127000">
                        <a:lnSpc>
                          <a:spcPts val="2400"/>
                        </a:lnSpc>
                        <a:spcAft>
                          <a:spcPts val="0"/>
                        </a:spcAft>
                      </a:pPr>
                      <a:r>
                        <a:rPr lang="en-US" sz="1800" kern="0" dirty="0">
                          <a:effectLst/>
                        </a:rPr>
                        <a:t> </a:t>
                      </a:r>
                      <a:endParaRPr lang="zh-TW" sz="1800" kern="100" dirty="0">
                        <a:effectLst/>
                        <a:latin typeface="Times New Roman"/>
                        <a:ea typeface="標楷體"/>
                        <a:cs typeface="Times New Roman"/>
                      </a:endParaRPr>
                    </a:p>
                  </a:txBody>
                  <a:tcPr marL="68580" marR="68580" marT="0" marB="0"/>
                </a:tc>
                <a:tc>
                  <a:txBody>
                    <a:bodyPr/>
                    <a:lstStyle/>
                    <a:p>
                      <a:pPr indent="127000">
                        <a:lnSpc>
                          <a:spcPts val="2400"/>
                        </a:lnSpc>
                        <a:spcAft>
                          <a:spcPts val="0"/>
                        </a:spcAft>
                      </a:pPr>
                      <a:r>
                        <a:rPr lang="en-US" sz="1800" kern="0">
                          <a:effectLst/>
                        </a:rPr>
                        <a:t>LEED</a:t>
                      </a:r>
                      <a:endParaRPr lang="zh-TW" sz="1800" kern="100">
                        <a:effectLst/>
                        <a:latin typeface="Times New Roman"/>
                        <a:ea typeface="標楷體"/>
                        <a:cs typeface="Times New Roman"/>
                      </a:endParaRPr>
                    </a:p>
                  </a:txBody>
                  <a:tcPr marL="68580" marR="68580" marT="0" marB="0"/>
                </a:tc>
                <a:tc>
                  <a:txBody>
                    <a:bodyPr/>
                    <a:lstStyle/>
                    <a:p>
                      <a:r>
                        <a:rPr lang="en-US" altLang="zh-TW" dirty="0" smtClean="0"/>
                        <a:t>EEWH</a:t>
                      </a:r>
                      <a:endParaRPr lang="zh-TW" altLang="en-US" dirty="0"/>
                    </a:p>
                  </a:txBody>
                  <a:tcPr marL="68580" marR="68580" marT="0" marB="0"/>
                </a:tc>
                <a:tc>
                  <a:txBody>
                    <a:bodyPr/>
                    <a:lstStyle/>
                    <a:p>
                      <a:pPr indent="127000">
                        <a:lnSpc>
                          <a:spcPts val="2400"/>
                        </a:lnSpc>
                        <a:spcAft>
                          <a:spcPts val="0"/>
                        </a:spcAft>
                      </a:pPr>
                      <a:r>
                        <a:rPr lang="en-US" sz="1800" kern="0" dirty="0">
                          <a:effectLst/>
                        </a:rPr>
                        <a:t>SBTOOL</a:t>
                      </a:r>
                      <a:endParaRPr lang="zh-TW" sz="1800" kern="100" dirty="0">
                        <a:effectLst/>
                        <a:latin typeface="Times New Roman"/>
                        <a:ea typeface="標楷體"/>
                        <a:cs typeface="Times New Roman"/>
                      </a:endParaRPr>
                    </a:p>
                  </a:txBody>
                  <a:tcPr marL="68580" marR="68580" marT="0" marB="0"/>
                </a:tc>
              </a:tr>
              <a:tr h="396108">
                <a:tc>
                  <a:txBody>
                    <a:bodyPr/>
                    <a:lstStyle/>
                    <a:p>
                      <a:pPr indent="127000">
                        <a:lnSpc>
                          <a:spcPts val="2400"/>
                        </a:lnSpc>
                        <a:spcAft>
                          <a:spcPts val="0"/>
                        </a:spcAft>
                      </a:pPr>
                      <a:r>
                        <a:rPr lang="zh-TW" sz="1800" kern="0">
                          <a:effectLst/>
                        </a:rPr>
                        <a:t>接軌潛力</a:t>
                      </a:r>
                      <a:endParaRPr lang="zh-TW" sz="1800" kern="100">
                        <a:effectLst/>
                        <a:latin typeface="Times New Roman"/>
                        <a:ea typeface="標楷體"/>
                        <a:cs typeface="Times New Roman"/>
                      </a:endParaRPr>
                    </a:p>
                  </a:txBody>
                  <a:tcPr marL="68580" marR="68580" marT="0" marB="0"/>
                </a:tc>
                <a:tc>
                  <a:txBody>
                    <a:bodyPr/>
                    <a:lstStyle/>
                    <a:p>
                      <a:pPr indent="127000">
                        <a:lnSpc>
                          <a:spcPts val="2400"/>
                        </a:lnSpc>
                        <a:spcAft>
                          <a:spcPts val="0"/>
                        </a:spcAft>
                      </a:pPr>
                      <a:r>
                        <a:rPr lang="en-US" sz="1800" kern="0">
                          <a:effectLst/>
                        </a:rPr>
                        <a:t>X</a:t>
                      </a:r>
                      <a:endParaRPr lang="zh-TW" sz="1800" kern="100">
                        <a:effectLst/>
                        <a:latin typeface="Times New Roman"/>
                        <a:ea typeface="標楷體"/>
                        <a:cs typeface="Times New Roman"/>
                      </a:endParaRPr>
                    </a:p>
                  </a:txBody>
                  <a:tcPr marL="68580" marR="68580" marT="0" marB="0"/>
                </a:tc>
                <a:tc>
                  <a:txBody>
                    <a:bodyPr/>
                    <a:lstStyle/>
                    <a:p>
                      <a:r>
                        <a:rPr lang="en-US" altLang="zh-TW" dirty="0" smtClean="0"/>
                        <a:t>O</a:t>
                      </a:r>
                      <a:endParaRPr lang="zh-TW" altLang="en-US" dirty="0"/>
                    </a:p>
                  </a:txBody>
                  <a:tcPr marL="68580" marR="68580" marT="0" marB="0"/>
                </a:tc>
                <a:tc>
                  <a:txBody>
                    <a:bodyPr/>
                    <a:lstStyle/>
                    <a:p>
                      <a:pPr indent="127000">
                        <a:lnSpc>
                          <a:spcPts val="2400"/>
                        </a:lnSpc>
                        <a:spcAft>
                          <a:spcPts val="0"/>
                        </a:spcAft>
                      </a:pPr>
                      <a:r>
                        <a:rPr lang="en-US" sz="1800" kern="0" dirty="0">
                          <a:effectLst/>
                        </a:rPr>
                        <a:t>X</a:t>
                      </a:r>
                      <a:endParaRPr lang="zh-TW" sz="1800" kern="100" dirty="0">
                        <a:effectLst/>
                        <a:latin typeface="Times New Roman"/>
                        <a:ea typeface="標楷體"/>
                        <a:cs typeface="Times New Roman"/>
                      </a:endParaRPr>
                    </a:p>
                  </a:txBody>
                  <a:tcPr marL="68580" marR="68580" marT="0" marB="0"/>
                </a:tc>
              </a:tr>
            </a:tbl>
          </a:graphicData>
        </a:graphic>
      </p:graphicFrame>
    </p:spTree>
    <p:extLst>
      <p:ext uri="{BB962C8B-B14F-4D97-AF65-F5344CB8AC3E}">
        <p14:creationId xmlns:p14="http://schemas.microsoft.com/office/powerpoint/2010/main" xmlns="" val="106177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建議</a:t>
            </a:r>
            <a:endParaRPr lang="zh-TW" altLang="en-US" dirty="0"/>
          </a:p>
        </p:txBody>
      </p:sp>
      <p:sp>
        <p:nvSpPr>
          <p:cNvPr id="3" name="內容版面配置區 2"/>
          <p:cNvSpPr>
            <a:spLocks noGrp="1"/>
          </p:cNvSpPr>
          <p:nvPr>
            <p:ph idx="1"/>
          </p:nvPr>
        </p:nvSpPr>
        <p:spPr>
          <a:xfrm>
            <a:off x="568749" y="1383006"/>
            <a:ext cx="8229600" cy="4824536"/>
          </a:xfrm>
        </p:spPr>
        <p:txBody>
          <a:bodyPr>
            <a:normAutofit/>
          </a:bodyPr>
          <a:lstStyle/>
          <a:p>
            <a:pPr marL="514350" indent="-514350">
              <a:buFont typeface="+mj-lt"/>
              <a:buAutoNum type="arabicPeriod"/>
            </a:pPr>
            <a:r>
              <a:rPr lang="zh-TW" altLang="zh-TW" sz="2800" dirty="0"/>
              <a:t>將能耗管理納入</a:t>
            </a:r>
            <a:r>
              <a:rPr lang="en-US" altLang="zh-TW" sz="2800" dirty="0"/>
              <a:t>EEWH</a:t>
            </a:r>
            <a:r>
              <a:rPr lang="zh-TW" altLang="zh-TW" sz="2800" dirty="0"/>
              <a:t>評估指標</a:t>
            </a:r>
            <a:r>
              <a:rPr lang="zh-TW" altLang="zh-TW" sz="2800" dirty="0" smtClean="0"/>
              <a:t>內</a:t>
            </a:r>
            <a:endParaRPr lang="en-US" altLang="zh-TW" sz="2800" dirty="0" smtClean="0"/>
          </a:p>
          <a:p>
            <a:pPr marL="914400" lvl="1" indent="-514350"/>
            <a:r>
              <a:rPr lang="zh-TW" altLang="zh-TW" sz="1800" dirty="0"/>
              <a:t>「建築用電系統分項計量設計指導原則之研究」已有明確的規範以及納入日常節能指標的計算方法。建議參照</a:t>
            </a:r>
            <a:r>
              <a:rPr lang="zh-TW" altLang="en-US" sz="1800" dirty="0"/>
              <a:t>其方法</a:t>
            </a:r>
            <a:r>
              <a:rPr lang="zh-TW" altLang="zh-TW" sz="1800" dirty="0"/>
              <a:t>將建築用電系統的管理納入日常節能指標。</a:t>
            </a:r>
            <a:endParaRPr lang="en-US" altLang="zh-TW" sz="1800" dirty="0"/>
          </a:p>
          <a:p>
            <a:pPr marL="514350" indent="-514350">
              <a:buFont typeface="+mj-lt"/>
              <a:buAutoNum type="arabicPeriod"/>
            </a:pPr>
            <a:r>
              <a:rPr lang="zh-TW" altLang="zh-TW" sz="2800" dirty="0"/>
              <a:t>增加室內與戶外熱環境</a:t>
            </a:r>
            <a:r>
              <a:rPr lang="zh-TW" altLang="zh-TW" sz="2800" dirty="0" smtClean="0"/>
              <a:t>評估</a:t>
            </a:r>
            <a:endParaRPr lang="en-US" altLang="zh-TW" sz="2800" dirty="0" smtClean="0"/>
          </a:p>
          <a:p>
            <a:pPr marL="914400" lvl="1" indent="-514350"/>
            <a:r>
              <a:rPr lang="zh-TW" altLang="en-US" sz="1800" dirty="0" smtClean="0"/>
              <a:t>室內熱環境</a:t>
            </a:r>
            <a:r>
              <a:rPr lang="zh-TW" altLang="zh-TW" sz="1800" dirty="0" smtClean="0"/>
              <a:t>可</a:t>
            </a:r>
            <a:r>
              <a:rPr lang="zh-TW" altLang="zh-TW" sz="1800" dirty="0"/>
              <a:t>參考</a:t>
            </a:r>
            <a:r>
              <a:rPr lang="en-US" altLang="zh-TW" sz="1800" dirty="0"/>
              <a:t>LEED</a:t>
            </a:r>
            <a:r>
              <a:rPr lang="zh-TW" altLang="zh-TW" sz="1800" dirty="0"/>
              <a:t>的評分</a:t>
            </a:r>
            <a:r>
              <a:rPr lang="zh-TW" altLang="zh-TW" sz="1800" dirty="0" smtClean="0"/>
              <a:t>方式，</a:t>
            </a:r>
            <a:r>
              <a:rPr lang="zh-TW" altLang="zh-TW" sz="1800" dirty="0"/>
              <a:t>並整合國內室內熱環境之研究，訂定出適用</a:t>
            </a:r>
            <a:r>
              <a:rPr lang="en-US" altLang="zh-TW" sz="1800" dirty="0"/>
              <a:t>EEWH</a:t>
            </a:r>
            <a:r>
              <a:rPr lang="zh-TW" altLang="zh-TW" sz="1800" dirty="0"/>
              <a:t>的室內熱舒適指標</a:t>
            </a:r>
            <a:r>
              <a:rPr lang="zh-TW" altLang="zh-TW" sz="1800" dirty="0" smtClean="0"/>
              <a:t>。</a:t>
            </a:r>
            <a:endParaRPr lang="en-US" altLang="zh-TW" sz="1800" dirty="0" smtClean="0"/>
          </a:p>
          <a:p>
            <a:pPr marL="914400" lvl="1" indent="-514350"/>
            <a:r>
              <a:rPr lang="zh-TW" altLang="en-US" sz="1800" dirty="0" smtClean="0"/>
              <a:t>熱島效應指標</a:t>
            </a:r>
            <a:r>
              <a:rPr lang="zh-TW" altLang="zh-TW" sz="1800" dirty="0" smtClean="0"/>
              <a:t>建議</a:t>
            </a:r>
            <a:r>
              <a:rPr lang="zh-TW" altLang="zh-TW" sz="1800" dirty="0"/>
              <a:t>予以進一步發展或簡化，以提高申請率並增加影響性。</a:t>
            </a:r>
            <a:endParaRPr lang="en-US" altLang="zh-TW" sz="1800" dirty="0"/>
          </a:p>
          <a:p>
            <a:pPr marL="514350" indent="-514350">
              <a:buFont typeface="+mj-lt"/>
              <a:buAutoNum type="arabicPeriod"/>
            </a:pPr>
            <a:r>
              <a:rPr lang="zh-TW" altLang="zh-TW" sz="2800" dirty="0" smtClean="0"/>
              <a:t>內政部</a:t>
            </a:r>
            <a:r>
              <a:rPr lang="zh-TW" altLang="zh-TW" sz="2800" dirty="0"/>
              <a:t>建研</a:t>
            </a:r>
            <a:r>
              <a:rPr lang="zh-TW" altLang="zh-TW" sz="2800" dirty="0" smtClean="0"/>
              <a:t>所</a:t>
            </a:r>
            <a:r>
              <a:rPr lang="zh-TW" altLang="en-US" sz="2800" dirty="0" smtClean="0"/>
              <a:t>可協同</a:t>
            </a:r>
            <a:r>
              <a:rPr lang="zh-TW" altLang="zh-TW" sz="2800" dirty="0" smtClean="0"/>
              <a:t>管理</a:t>
            </a:r>
            <a:r>
              <a:rPr lang="zh-TW" altLang="zh-TW" sz="2800" dirty="0"/>
              <a:t>碳足跡評估</a:t>
            </a:r>
            <a:endParaRPr lang="en-US" altLang="zh-TW" sz="2800" dirty="0" smtClean="0"/>
          </a:p>
          <a:p>
            <a:pPr marL="914400" lvl="1" indent="-514350"/>
            <a:r>
              <a:rPr lang="zh-TW" altLang="en-US" sz="1800" dirty="0"/>
              <a:t>建築碳足跡評估本質上是屬建築的管理，且現階段最困難的建築碳盤查</a:t>
            </a:r>
            <a:r>
              <a:rPr lang="en-US" altLang="zh-TW" sz="1800" dirty="0"/>
              <a:t>PCR</a:t>
            </a:r>
            <a:r>
              <a:rPr lang="zh-TW" altLang="en-US" sz="1800" dirty="0"/>
              <a:t>已完成，本研究認為未來將建築物納入低碳</a:t>
            </a:r>
            <a:r>
              <a:rPr lang="zh-TW" altLang="en-US" sz="1800" dirty="0" smtClean="0"/>
              <a:t>管制以及</a:t>
            </a:r>
            <a:r>
              <a:rPr lang="zh-TW" altLang="en-US" sz="1800" dirty="0"/>
              <a:t>推動建築碳足跡</a:t>
            </a:r>
            <a:r>
              <a:rPr lang="zh-TW" altLang="en-US" sz="1800" dirty="0" smtClean="0"/>
              <a:t>評估上，仍需</a:t>
            </a:r>
            <a:r>
              <a:rPr lang="zh-TW" altLang="en-US" sz="1800" dirty="0"/>
              <a:t>內政部建研</a:t>
            </a:r>
            <a:r>
              <a:rPr lang="zh-TW" altLang="en-US" sz="1800" dirty="0" smtClean="0"/>
              <a:t>所協助，建議建研所可採協同及輔導之方式協助</a:t>
            </a:r>
            <a:r>
              <a:rPr lang="en-US" altLang="zh-TW" sz="1800" dirty="0" smtClean="0"/>
              <a:t>LCBA</a:t>
            </a:r>
            <a:r>
              <a:rPr lang="zh-TW" altLang="en-US" sz="1800" dirty="0" smtClean="0"/>
              <a:t>推廣碳足跡評估。</a:t>
            </a:r>
            <a:endParaRPr lang="en-US" altLang="zh-TW" sz="1800" dirty="0" smtClean="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22</a:t>
            </a:fld>
            <a:endParaRPr lang="zh-TW" altLang="en-US"/>
          </a:p>
        </p:txBody>
      </p:sp>
    </p:spTree>
    <p:extLst>
      <p:ext uri="{BB962C8B-B14F-4D97-AF65-F5344CB8AC3E}">
        <p14:creationId xmlns:p14="http://schemas.microsoft.com/office/powerpoint/2010/main" xmlns="" val="189061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建議</a:t>
            </a:r>
            <a:endParaRPr lang="zh-TW" altLang="en-US" dirty="0"/>
          </a:p>
        </p:txBody>
      </p:sp>
      <p:sp>
        <p:nvSpPr>
          <p:cNvPr id="3" name="內容版面配置區 2"/>
          <p:cNvSpPr>
            <a:spLocks noGrp="1"/>
          </p:cNvSpPr>
          <p:nvPr>
            <p:ph idx="1"/>
          </p:nvPr>
        </p:nvSpPr>
        <p:spPr>
          <a:xfrm>
            <a:off x="568749" y="1383006"/>
            <a:ext cx="8229600" cy="4824536"/>
          </a:xfrm>
        </p:spPr>
        <p:txBody>
          <a:bodyPr>
            <a:normAutofit/>
          </a:bodyPr>
          <a:lstStyle/>
          <a:p>
            <a:pPr marL="514350" indent="-514350">
              <a:buFont typeface="+mj-lt"/>
              <a:buAutoNum type="arabicPeriod" startAt="4"/>
            </a:pPr>
            <a:r>
              <a:rPr lang="zh-TW" altLang="zh-TW" sz="2800" dirty="0" smtClean="0"/>
              <a:t>碳</a:t>
            </a:r>
            <a:r>
              <a:rPr lang="zh-TW" altLang="zh-TW" sz="2800" dirty="0"/>
              <a:t>足跡標章可做為加分項目納入</a:t>
            </a:r>
            <a:r>
              <a:rPr lang="en-US" altLang="zh-TW" sz="2800" dirty="0" smtClean="0"/>
              <a:t>EEWH</a:t>
            </a:r>
            <a:r>
              <a:rPr lang="zh-TW" altLang="zh-TW" sz="2800" dirty="0" smtClean="0"/>
              <a:t>中</a:t>
            </a:r>
            <a:endParaRPr lang="en-US" altLang="zh-TW" sz="2800" dirty="0" smtClean="0"/>
          </a:p>
          <a:p>
            <a:pPr marL="914400" lvl="1" indent="-514350"/>
            <a:r>
              <a:rPr lang="zh-TW" altLang="zh-TW" sz="1800" dirty="0"/>
              <a:t>可將取得碳足跡標章做為加分項目納入</a:t>
            </a:r>
            <a:r>
              <a:rPr lang="en-US" altLang="zh-TW" sz="1800" dirty="0"/>
              <a:t>EEWH</a:t>
            </a:r>
            <a:r>
              <a:rPr lang="zh-TW" altLang="zh-TW" sz="1800" dirty="0"/>
              <a:t>評估系統中，不僅提高二者的整合度，還可藉此推廣碳足跡。</a:t>
            </a:r>
            <a:endParaRPr lang="en-US" altLang="zh-TW" sz="1800" dirty="0"/>
          </a:p>
          <a:p>
            <a:pPr marL="514350" indent="-514350">
              <a:buFont typeface="+mj-lt"/>
              <a:buAutoNum type="arabicPeriod" startAt="4"/>
            </a:pPr>
            <a:r>
              <a:rPr lang="zh-TW" altLang="zh-TW" sz="2800" dirty="0"/>
              <a:t>向東南亞地區推動</a:t>
            </a:r>
            <a:r>
              <a:rPr lang="en-US" altLang="zh-TW" sz="2800" dirty="0"/>
              <a:t>EEWH</a:t>
            </a:r>
            <a:r>
              <a:rPr lang="zh-TW" altLang="zh-TW" sz="2800" dirty="0"/>
              <a:t>綠建築評估系統 </a:t>
            </a:r>
            <a:endParaRPr lang="en-US" altLang="zh-TW" sz="2800" dirty="0" smtClean="0"/>
          </a:p>
          <a:p>
            <a:pPr marL="914400" lvl="1" indent="-514350"/>
            <a:r>
              <a:rPr lang="zh-TW" altLang="zh-TW" sz="1800" dirty="0"/>
              <a:t>透過出版英文版的評估手冊，並成立專門的負責單位輔導欲採用之地區，獎勵赴鄰近國家參與相關綠建築推動之研究會或交流，並提供有關論文或實際貢獻者。</a:t>
            </a:r>
            <a:endParaRPr lang="zh-TW" altLang="en-US" sz="1800"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23</a:t>
            </a:fld>
            <a:endParaRPr lang="zh-TW" altLang="en-US"/>
          </a:p>
        </p:txBody>
      </p:sp>
    </p:spTree>
    <p:extLst>
      <p:ext uri="{BB962C8B-B14F-4D97-AF65-F5344CB8AC3E}">
        <p14:creationId xmlns:p14="http://schemas.microsoft.com/office/powerpoint/2010/main" xmlns="" val="150129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期末進度</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560458883"/>
              </p:ext>
            </p:extLst>
          </p:nvPr>
        </p:nvGraphicFramePr>
        <p:xfrm>
          <a:off x="251520" y="1412776"/>
          <a:ext cx="8640960" cy="4816980"/>
        </p:xfrm>
        <a:graphic>
          <a:graphicData uri="http://schemas.openxmlformats.org/drawingml/2006/table">
            <a:tbl>
              <a:tblPr>
                <a:tableStyleId>{616DA210-FB5B-4158-B5E0-FEB733F419BA}</a:tableStyleId>
              </a:tblPr>
              <a:tblGrid>
                <a:gridCol w="1486076"/>
                <a:gridCol w="650444"/>
                <a:gridCol w="650444"/>
                <a:gridCol w="650444"/>
                <a:gridCol w="650444"/>
                <a:gridCol w="650444"/>
                <a:gridCol w="650444"/>
                <a:gridCol w="650444"/>
                <a:gridCol w="650444"/>
                <a:gridCol w="650444"/>
                <a:gridCol w="650444"/>
                <a:gridCol w="650444"/>
              </a:tblGrid>
              <a:tr h="766893">
                <a:tc>
                  <a:txBody>
                    <a:bodyPr/>
                    <a:lstStyle/>
                    <a:p>
                      <a:pPr marL="36195" marR="36195" algn="r">
                        <a:spcAft>
                          <a:spcPts val="0"/>
                        </a:spcAft>
                      </a:pPr>
                      <a:r>
                        <a:rPr lang="zh-TW" sz="1600" kern="100" dirty="0">
                          <a:effectLst/>
                        </a:rPr>
                        <a:t>月次</a:t>
                      </a:r>
                    </a:p>
                    <a:p>
                      <a:pPr marL="36195" marR="36195">
                        <a:spcAft>
                          <a:spcPts val="0"/>
                        </a:spcAft>
                        <a:tabLst>
                          <a:tab pos="457200" algn="l"/>
                        </a:tabLst>
                      </a:pPr>
                      <a:r>
                        <a:rPr lang="en-US" sz="1600" kern="100" dirty="0">
                          <a:effectLst/>
                        </a:rPr>
                        <a:t> </a:t>
                      </a:r>
                      <a:endParaRPr lang="zh-TW" sz="1600" kern="100" dirty="0">
                        <a:effectLst/>
                      </a:endParaRPr>
                    </a:p>
                    <a:p>
                      <a:pPr marL="36195" marR="36195">
                        <a:spcAft>
                          <a:spcPts val="0"/>
                        </a:spcAft>
                        <a:tabLst>
                          <a:tab pos="457200" algn="l"/>
                        </a:tabLst>
                      </a:pPr>
                      <a:r>
                        <a:rPr lang="zh-TW" sz="1600" kern="100" dirty="0">
                          <a:effectLst/>
                        </a:rPr>
                        <a:t>工作項目</a:t>
                      </a:r>
                      <a:endParaRPr lang="zh-TW" sz="1600" kern="100" dirty="0">
                        <a:effectLst/>
                        <a:latin typeface="Times New Roman"/>
                        <a:ea typeface="新細明體"/>
                      </a:endParaRPr>
                    </a:p>
                  </a:txBody>
                  <a:tcPr marL="14346" marR="14346" marT="0" marB="0"/>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1</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2</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3</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4</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5</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6</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7</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8</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a:effectLst/>
                        </a:rPr>
                        <a:t>第</a:t>
                      </a:r>
                    </a:p>
                    <a:p>
                      <a:pPr marL="36195" marR="36195" algn="ctr">
                        <a:spcAft>
                          <a:spcPts val="0"/>
                        </a:spcAft>
                      </a:pPr>
                      <a:r>
                        <a:rPr lang="en-US" sz="1600" kern="100">
                          <a:effectLst/>
                        </a:rPr>
                        <a:t>9</a:t>
                      </a:r>
                      <a:endParaRPr lang="zh-TW" sz="1600" kern="100">
                        <a:effectLst/>
                      </a:endParaRPr>
                    </a:p>
                    <a:p>
                      <a:pPr marL="36195" marR="36195" algn="ctr">
                        <a:spcAft>
                          <a:spcPts val="0"/>
                        </a:spcAft>
                      </a:pPr>
                      <a:r>
                        <a:rPr lang="zh-TW" sz="1600" kern="100">
                          <a:effectLst/>
                        </a:rPr>
                        <a:t>個</a:t>
                      </a:r>
                    </a:p>
                    <a:p>
                      <a:pPr marL="36195" marR="36195" algn="ctr">
                        <a:spcAft>
                          <a:spcPts val="0"/>
                        </a:spcAft>
                      </a:pPr>
                      <a:r>
                        <a:rPr lang="zh-TW" sz="1600" kern="100">
                          <a:effectLst/>
                        </a:rPr>
                        <a:t>月</a:t>
                      </a:r>
                      <a:endParaRPr lang="zh-TW" sz="1600" kern="100">
                        <a:effectLst/>
                        <a:latin typeface="Times New Roman"/>
                        <a:ea typeface="新細明體"/>
                      </a:endParaRPr>
                    </a:p>
                  </a:txBody>
                  <a:tcPr marL="14346" marR="14346" marT="0" marB="0" anchor="ctr"/>
                </a:tc>
                <a:tc>
                  <a:txBody>
                    <a:bodyPr/>
                    <a:lstStyle/>
                    <a:p>
                      <a:pPr marL="36195" marR="36195" algn="ctr">
                        <a:spcAft>
                          <a:spcPts val="0"/>
                        </a:spcAft>
                      </a:pPr>
                      <a:r>
                        <a:rPr lang="zh-TW" sz="1600" kern="100" dirty="0">
                          <a:effectLst/>
                        </a:rPr>
                        <a:t>第</a:t>
                      </a:r>
                    </a:p>
                    <a:p>
                      <a:pPr marL="36195" marR="36195" algn="ctr">
                        <a:spcAft>
                          <a:spcPts val="0"/>
                        </a:spcAft>
                      </a:pPr>
                      <a:r>
                        <a:rPr lang="en-US" sz="1600" kern="100" dirty="0" smtClean="0">
                          <a:effectLst/>
                        </a:rPr>
                        <a:t>10</a:t>
                      </a:r>
                    </a:p>
                    <a:p>
                      <a:pPr marL="36195" marR="36195" algn="ctr">
                        <a:spcAft>
                          <a:spcPts val="0"/>
                        </a:spcAft>
                      </a:pPr>
                      <a:r>
                        <a:rPr lang="zh-TW" sz="1600" kern="100" dirty="0" smtClean="0">
                          <a:effectLst/>
                        </a:rPr>
                        <a:t>個</a:t>
                      </a:r>
                      <a:endParaRPr lang="en-US" altLang="zh-TW" sz="1600" kern="100" dirty="0" smtClean="0">
                        <a:effectLst/>
                      </a:endParaRPr>
                    </a:p>
                    <a:p>
                      <a:pPr marL="36195" marR="36195" algn="ctr">
                        <a:spcAft>
                          <a:spcPts val="0"/>
                        </a:spcAft>
                      </a:pPr>
                      <a:r>
                        <a:rPr lang="zh-TW" sz="1600" kern="100" dirty="0" smtClean="0">
                          <a:effectLst/>
                        </a:rPr>
                        <a:t>月</a:t>
                      </a:r>
                      <a:endParaRPr lang="zh-TW" sz="1600" kern="100" dirty="0">
                        <a:effectLst/>
                        <a:latin typeface="Times New Roman"/>
                        <a:ea typeface="新細明體"/>
                      </a:endParaRPr>
                    </a:p>
                  </a:txBody>
                  <a:tcPr marL="14346" marR="14346" marT="0" marB="0" anchor="ctr"/>
                </a:tc>
                <a:tc>
                  <a:txBody>
                    <a:bodyPr/>
                    <a:lstStyle/>
                    <a:p>
                      <a:pPr marL="36195" marR="36195" algn="ctr">
                        <a:spcAft>
                          <a:spcPts val="0"/>
                        </a:spcAft>
                      </a:pPr>
                      <a:r>
                        <a:rPr lang="zh-TW" sz="1600" kern="100" dirty="0">
                          <a:effectLst/>
                        </a:rPr>
                        <a:t>第</a:t>
                      </a:r>
                    </a:p>
                    <a:p>
                      <a:pPr marL="36195" marR="36195" algn="ctr">
                        <a:spcAft>
                          <a:spcPts val="0"/>
                        </a:spcAft>
                      </a:pPr>
                      <a:r>
                        <a:rPr lang="en-US" sz="1600" kern="100" dirty="0" smtClean="0">
                          <a:effectLst/>
                        </a:rPr>
                        <a:t>11</a:t>
                      </a:r>
                    </a:p>
                    <a:p>
                      <a:pPr marL="36195" marR="36195" algn="ctr">
                        <a:spcAft>
                          <a:spcPts val="0"/>
                        </a:spcAft>
                      </a:pPr>
                      <a:r>
                        <a:rPr lang="zh-TW" sz="1600" kern="100" dirty="0" smtClean="0">
                          <a:effectLst/>
                        </a:rPr>
                        <a:t>個</a:t>
                      </a:r>
                      <a:endParaRPr lang="zh-TW" sz="1600" kern="100" dirty="0">
                        <a:effectLst/>
                      </a:endParaRPr>
                    </a:p>
                    <a:p>
                      <a:pPr marL="36195" marR="36195" algn="ctr">
                        <a:spcAft>
                          <a:spcPts val="0"/>
                        </a:spcAft>
                      </a:pPr>
                      <a:r>
                        <a:rPr lang="zh-TW" sz="1600" kern="100" dirty="0">
                          <a:effectLst/>
                        </a:rPr>
                        <a:t>月</a:t>
                      </a:r>
                      <a:endParaRPr lang="zh-TW" sz="1600" kern="100" dirty="0">
                        <a:effectLst/>
                        <a:latin typeface="Times New Roman"/>
                        <a:ea typeface="新細明體"/>
                      </a:endParaRPr>
                    </a:p>
                  </a:txBody>
                  <a:tcPr marL="14346" marR="14346" marT="0" marB="0" anchor="ctr"/>
                </a:tc>
              </a:tr>
              <a:tr h="412522">
                <a:tc>
                  <a:txBody>
                    <a:bodyPr/>
                    <a:lstStyle/>
                    <a:p>
                      <a:pPr>
                        <a:lnSpc>
                          <a:spcPts val="1600"/>
                        </a:lnSpc>
                        <a:spcAft>
                          <a:spcPts val="0"/>
                        </a:spcAft>
                      </a:pPr>
                      <a:r>
                        <a:rPr lang="zh-TW" sz="1600" kern="100">
                          <a:effectLst/>
                        </a:rPr>
                        <a:t>收集文獻及整理</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r>
              <a:tr h="618785">
                <a:tc>
                  <a:txBody>
                    <a:bodyPr/>
                    <a:lstStyle/>
                    <a:p>
                      <a:pPr>
                        <a:lnSpc>
                          <a:spcPts val="1600"/>
                        </a:lnSpc>
                        <a:spcAft>
                          <a:spcPts val="0"/>
                        </a:spcAft>
                      </a:pPr>
                      <a:r>
                        <a:rPr lang="zh-TW" sz="1600" kern="100">
                          <a:effectLst/>
                        </a:rPr>
                        <a:t>各評估系統基本體系比較</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r>
              <a:tr h="618785">
                <a:tc>
                  <a:txBody>
                    <a:bodyPr/>
                    <a:lstStyle/>
                    <a:p>
                      <a:pPr>
                        <a:lnSpc>
                          <a:spcPts val="1600"/>
                        </a:lnSpc>
                        <a:spcAft>
                          <a:spcPts val="0"/>
                        </a:spcAft>
                      </a:pPr>
                      <a:r>
                        <a:rPr lang="zh-TW" sz="1600" kern="100">
                          <a:effectLst/>
                        </a:rPr>
                        <a:t>各評估系統之評估細節比較</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r>
              <a:tr h="618785">
                <a:tc>
                  <a:txBody>
                    <a:bodyPr/>
                    <a:lstStyle/>
                    <a:p>
                      <a:pPr>
                        <a:lnSpc>
                          <a:spcPts val="1600"/>
                        </a:lnSpc>
                        <a:spcAft>
                          <a:spcPts val="0"/>
                        </a:spcAft>
                      </a:pPr>
                      <a:r>
                        <a:rPr lang="zh-TW" sz="1600" kern="100">
                          <a:effectLst/>
                        </a:rPr>
                        <a:t>各評估系統之執行策略比較</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r>
              <a:tr h="618785">
                <a:tc>
                  <a:txBody>
                    <a:bodyPr/>
                    <a:lstStyle/>
                    <a:p>
                      <a:pPr>
                        <a:lnSpc>
                          <a:spcPts val="1600"/>
                        </a:lnSpc>
                        <a:spcAft>
                          <a:spcPts val="0"/>
                        </a:spcAft>
                      </a:pPr>
                      <a:r>
                        <a:rPr lang="en-US" sz="1600" kern="100">
                          <a:effectLst/>
                        </a:rPr>
                        <a:t>EEWH</a:t>
                      </a:r>
                      <a:r>
                        <a:rPr lang="zh-TW" sz="1600" kern="100">
                          <a:effectLst/>
                        </a:rPr>
                        <a:t>的優缺點，以及改善策略</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r>
              <a:tr h="412522">
                <a:tc>
                  <a:txBody>
                    <a:bodyPr/>
                    <a:lstStyle/>
                    <a:p>
                      <a:pPr>
                        <a:lnSpc>
                          <a:spcPts val="1600"/>
                        </a:lnSpc>
                        <a:spcAft>
                          <a:spcPts val="0"/>
                        </a:spcAft>
                      </a:pPr>
                      <a:r>
                        <a:rPr lang="zh-TW" sz="1600" kern="100">
                          <a:effectLst/>
                        </a:rPr>
                        <a:t>期末報告撰寫</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a:effectLst/>
                        </a:rPr>
                        <a:t> </a:t>
                      </a:r>
                      <a:endParaRPr lang="zh-TW" sz="1600" kern="100">
                        <a:effectLst/>
                        <a:latin typeface="Times New Roman"/>
                        <a:ea typeface="新細明體"/>
                      </a:endParaRPr>
                    </a:p>
                  </a:txBody>
                  <a:tcPr marL="14346" marR="14346" marT="0" marB="0" anchor="ct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c>
                  <a:txBody>
                    <a:bodyPr/>
                    <a:lstStyle/>
                    <a:p>
                      <a:pPr marL="36195" marR="36195">
                        <a:spcAft>
                          <a:spcPts val="0"/>
                        </a:spcAft>
                      </a:pPr>
                      <a:r>
                        <a:rPr lang="en-US" sz="1600" kern="100" dirty="0">
                          <a:effectLst/>
                        </a:rPr>
                        <a:t> </a:t>
                      </a:r>
                      <a:endParaRPr lang="zh-TW" sz="1600" kern="100" dirty="0">
                        <a:effectLst/>
                        <a:latin typeface="Times New Roman"/>
                        <a:ea typeface="新細明體"/>
                      </a:endParaRPr>
                    </a:p>
                  </a:txBody>
                  <a:tcPr marL="14346" marR="14346" marT="0" marB="0" anchor="ctr">
                    <a:solidFill>
                      <a:schemeClr val="tx1"/>
                    </a:solidFill>
                  </a:tcPr>
                </a:tc>
              </a:tr>
              <a:tr h="541436">
                <a:tc>
                  <a:txBody>
                    <a:bodyPr/>
                    <a:lstStyle/>
                    <a:p>
                      <a:pPr marL="36195" marR="36195" algn="dist">
                        <a:spcAft>
                          <a:spcPts val="0"/>
                        </a:spcAft>
                      </a:pPr>
                      <a:r>
                        <a:rPr lang="zh-TW" sz="1600" kern="100">
                          <a:effectLst/>
                        </a:rPr>
                        <a:t>預定進度</a:t>
                      </a:r>
                    </a:p>
                    <a:p>
                      <a:pPr marL="36195" marR="36195" algn="dist">
                        <a:spcAft>
                          <a:spcPts val="0"/>
                        </a:spcAft>
                      </a:pPr>
                      <a:r>
                        <a:rPr lang="en-US" sz="1600" kern="100">
                          <a:effectLst/>
                        </a:rPr>
                        <a:t>(</a:t>
                      </a:r>
                      <a:r>
                        <a:rPr lang="zh-TW" sz="1600" kern="100">
                          <a:effectLst/>
                        </a:rPr>
                        <a:t>累積數</a:t>
                      </a:r>
                      <a:r>
                        <a:rPr lang="en-US" sz="1600" kern="100">
                          <a:effectLst/>
                        </a:rPr>
                        <a:t>)</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5.56%</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16.68%</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33.36%</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44.48%</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55.6%</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61.16%</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72.28%</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77.84%</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88.96%</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a:effectLst/>
                        </a:rPr>
                        <a:t>94.52%</a:t>
                      </a:r>
                      <a:endParaRPr lang="zh-TW" sz="1600" kern="100">
                        <a:effectLst/>
                        <a:latin typeface="Times New Roman"/>
                        <a:ea typeface="新細明體"/>
                      </a:endParaRPr>
                    </a:p>
                  </a:txBody>
                  <a:tcPr marL="14346" marR="14346" marT="0" marB="0" anchor="ctr"/>
                </a:tc>
                <a:tc>
                  <a:txBody>
                    <a:bodyPr/>
                    <a:lstStyle/>
                    <a:p>
                      <a:pPr marL="36195" marR="36195" algn="dist">
                        <a:spcAft>
                          <a:spcPts val="0"/>
                        </a:spcAft>
                      </a:pPr>
                      <a:r>
                        <a:rPr lang="en-US" sz="1600" kern="100" dirty="0">
                          <a:effectLst/>
                        </a:rPr>
                        <a:t>100%</a:t>
                      </a:r>
                      <a:endParaRPr lang="zh-TW" sz="1600" kern="100" dirty="0">
                        <a:effectLst/>
                        <a:latin typeface="Times New Roman"/>
                        <a:ea typeface="新細明體"/>
                      </a:endParaRPr>
                    </a:p>
                  </a:txBody>
                  <a:tcPr marL="14346" marR="14346" marT="0" marB="0" anchor="ctr"/>
                </a:tc>
              </a:tr>
            </a:tbl>
          </a:graphicData>
        </a:graphic>
      </p:graphicFrame>
      <p:sp>
        <p:nvSpPr>
          <p:cNvPr id="3" name="投影片編號版面配置區 2"/>
          <p:cNvSpPr>
            <a:spLocks noGrp="1"/>
          </p:cNvSpPr>
          <p:nvPr>
            <p:ph type="sldNum" sz="quarter" idx="12"/>
          </p:nvPr>
        </p:nvSpPr>
        <p:spPr/>
        <p:txBody>
          <a:bodyPr/>
          <a:lstStyle/>
          <a:p>
            <a:fld id="{60FC65B6-37D6-4445-A2FD-6853DFCDFC15}" type="slidenum">
              <a:rPr lang="zh-TW" altLang="en-US" smtClean="0"/>
              <a:pPr/>
              <a:t>24</a:t>
            </a:fld>
            <a:endParaRPr lang="zh-TW" altLang="en-US"/>
          </a:p>
        </p:txBody>
      </p:sp>
    </p:spTree>
    <p:extLst>
      <p:ext uri="{BB962C8B-B14F-4D97-AF65-F5344CB8AC3E}">
        <p14:creationId xmlns:p14="http://schemas.microsoft.com/office/powerpoint/2010/main" xmlns="" val="2884136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簡報完畢  敬請指教</a:t>
            </a:r>
          </a:p>
        </p:txBody>
      </p:sp>
      <p:sp>
        <p:nvSpPr>
          <p:cNvPr id="5" name="文字版面配置區 4"/>
          <p:cNvSpPr>
            <a:spLocks noGrp="1"/>
          </p:cNvSpPr>
          <p:nvPr>
            <p:ph type="body" idx="1"/>
          </p:nvPr>
        </p:nvSpPr>
        <p:spPr/>
        <p:txBody>
          <a:bodyPr/>
          <a:lstStyle/>
          <a:p>
            <a:endParaRPr lang="zh-TW" altLang="en-US"/>
          </a:p>
        </p:txBody>
      </p:sp>
      <p:sp>
        <p:nvSpPr>
          <p:cNvPr id="2" name="投影片編號版面配置區 1"/>
          <p:cNvSpPr>
            <a:spLocks noGrp="1"/>
          </p:cNvSpPr>
          <p:nvPr>
            <p:ph type="sldNum" sz="quarter" idx="12"/>
          </p:nvPr>
        </p:nvSpPr>
        <p:spPr/>
        <p:txBody>
          <a:bodyPr/>
          <a:lstStyle/>
          <a:p>
            <a:fld id="{60FC65B6-37D6-4445-A2FD-6853DFCDFC15}" type="slidenum">
              <a:rPr lang="zh-TW" altLang="en-US" smtClean="0"/>
              <a:pPr/>
              <a:t>25</a:t>
            </a:fld>
            <a:endParaRPr lang="zh-TW" altLang="en-US"/>
          </a:p>
        </p:txBody>
      </p:sp>
    </p:spTree>
    <p:extLst>
      <p:ext uri="{BB962C8B-B14F-4D97-AF65-F5344CB8AC3E}">
        <p14:creationId xmlns:p14="http://schemas.microsoft.com/office/powerpoint/2010/main" xmlns="" val="51697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研究目的</a:t>
            </a:r>
            <a:endParaRPr lang="zh-TW" altLang="en-US" dirty="0"/>
          </a:p>
        </p:txBody>
      </p:sp>
      <p:sp>
        <p:nvSpPr>
          <p:cNvPr id="3" name="內容版面配置區 2"/>
          <p:cNvSpPr>
            <a:spLocks noGrp="1"/>
          </p:cNvSpPr>
          <p:nvPr>
            <p:ph idx="1"/>
          </p:nvPr>
        </p:nvSpPr>
        <p:spPr/>
        <p:txBody>
          <a:bodyPr>
            <a:normAutofit/>
          </a:bodyPr>
          <a:lstStyle/>
          <a:p>
            <a:pPr lvl="0" algn="just"/>
            <a:r>
              <a:rPr lang="zh-TW" altLang="zh-TW" sz="2800" dirty="0"/>
              <a:t>分別對美國</a:t>
            </a:r>
            <a:r>
              <a:rPr lang="en-US" altLang="zh-TW" sz="2800" dirty="0"/>
              <a:t>LEED v4</a:t>
            </a:r>
            <a:r>
              <a:rPr lang="zh-TW" altLang="zh-TW" sz="2800" dirty="0"/>
              <a:t>的建築設計與結構</a:t>
            </a:r>
            <a:r>
              <a:rPr lang="en-US" altLang="zh-TW" sz="2800" dirty="0"/>
              <a:t>(BD+C)</a:t>
            </a:r>
            <a:r>
              <a:rPr lang="zh-TW" altLang="zh-TW" sz="2800" dirty="0"/>
              <a:t>中新建和大面積翻修建築、</a:t>
            </a:r>
            <a:r>
              <a:rPr lang="en-US" altLang="zh-TW" sz="2800" dirty="0" err="1"/>
              <a:t>SBTool</a:t>
            </a:r>
            <a:r>
              <a:rPr lang="en-US" altLang="zh-TW" sz="2800" dirty="0"/>
              <a:t> 2012</a:t>
            </a:r>
            <a:r>
              <a:rPr lang="zh-TW" altLang="zh-TW" sz="2800" dirty="0"/>
              <a:t>年版和</a:t>
            </a:r>
            <a:r>
              <a:rPr lang="en-US" altLang="zh-TW" sz="2800" dirty="0"/>
              <a:t>EEWH 2015</a:t>
            </a:r>
            <a:r>
              <a:rPr lang="zh-TW" altLang="zh-TW" sz="2800" dirty="0"/>
              <a:t>年版的基本型</a:t>
            </a:r>
            <a:r>
              <a:rPr lang="en-US" altLang="zh-TW" sz="2800" dirty="0"/>
              <a:t>(BC)</a:t>
            </a:r>
            <a:r>
              <a:rPr lang="zh-TW" altLang="zh-TW" sz="2800" dirty="0"/>
              <a:t>進行詳細比較。</a:t>
            </a:r>
          </a:p>
          <a:p>
            <a:pPr lvl="0"/>
            <a:r>
              <a:rPr lang="zh-TW" altLang="zh-TW" sz="2800" dirty="0"/>
              <a:t>藉由系統性比對，分析台灣</a:t>
            </a:r>
            <a:r>
              <a:rPr lang="en-US" altLang="zh-TW" sz="2800" dirty="0"/>
              <a:t>EEWH</a:t>
            </a:r>
            <a:r>
              <a:rPr lang="zh-TW" altLang="zh-TW" sz="2800" dirty="0"/>
              <a:t>系統的優缺點，提出改善建議。</a:t>
            </a:r>
          </a:p>
          <a:p>
            <a:r>
              <a:rPr lang="zh-TW" altLang="zh-TW" sz="2800" dirty="0" smtClean="0"/>
              <a:t>探討</a:t>
            </a:r>
            <a:r>
              <a:rPr lang="zh-TW" altLang="zh-TW" sz="2800" dirty="0"/>
              <a:t>碳足跡評估以及耗能管理方式與各評估系統間聯結之</a:t>
            </a:r>
            <a:r>
              <a:rPr lang="zh-TW" altLang="zh-TW" sz="2800" dirty="0" smtClean="0"/>
              <a:t>潛力</a:t>
            </a:r>
            <a:r>
              <a:rPr lang="zh-TW" altLang="en-US" sz="2800" dirty="0"/>
              <a:t>。</a:t>
            </a:r>
            <a:endParaRPr lang="zh-TW" altLang="zh-TW" sz="2800" dirty="0"/>
          </a:p>
          <a:p>
            <a:pPr lvl="0"/>
            <a:r>
              <a:rPr lang="zh-TW" altLang="zh-TW" sz="2800" dirty="0"/>
              <a:t>檢視</a:t>
            </a:r>
            <a:r>
              <a:rPr lang="en-US" altLang="zh-TW" sz="2800" dirty="0"/>
              <a:t>EEWH</a:t>
            </a:r>
            <a:r>
              <a:rPr lang="zh-TW" altLang="zh-TW" sz="2800" dirty="0"/>
              <a:t>與國際接軌之潛力</a:t>
            </a:r>
            <a:r>
              <a:rPr lang="zh-TW" altLang="zh-TW" sz="2800" dirty="0" smtClean="0"/>
              <a:t>。</a:t>
            </a:r>
            <a:endParaRPr lang="zh-TW" altLang="zh-TW" sz="2800" dirty="0"/>
          </a:p>
          <a:p>
            <a:endParaRPr lang="zh-TW" altLang="en-US" sz="2800"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3</a:t>
            </a:fld>
            <a:endParaRPr lang="zh-TW" altLang="en-US"/>
          </a:p>
        </p:txBody>
      </p:sp>
    </p:spTree>
    <p:extLst>
      <p:ext uri="{BB962C8B-B14F-4D97-AF65-F5344CB8AC3E}">
        <p14:creationId xmlns:p14="http://schemas.microsoft.com/office/powerpoint/2010/main" xmlns="" val="266997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研究方法</a:t>
            </a:r>
            <a:endParaRPr lang="zh-TW" altLang="en-US" dirty="0"/>
          </a:p>
        </p:txBody>
      </p:sp>
      <p:pic>
        <p:nvPicPr>
          <p:cNvPr id="7" name="內容版面配置區 6"/>
          <p:cNvPicPr>
            <a:picLocks noGrp="1" noChangeAspect="1"/>
          </p:cNvPicPr>
          <p:nvPr>
            <p:ph idx="1"/>
          </p:nvPr>
        </p:nvPicPr>
        <p:blipFill>
          <a:blip r:embed="rId2"/>
          <a:stretch>
            <a:fillRect/>
          </a:stretch>
        </p:blipFill>
        <p:spPr>
          <a:xfrm>
            <a:off x="2627785" y="188640"/>
            <a:ext cx="6040042" cy="6011610"/>
          </a:xfrm>
          <a:prstGeom prst="rect">
            <a:avLst/>
          </a:prstGeom>
        </p:spPr>
      </p:pic>
      <p:sp>
        <p:nvSpPr>
          <p:cNvPr id="4" name="投影片編號版面配置區 3"/>
          <p:cNvSpPr>
            <a:spLocks noGrp="1"/>
          </p:cNvSpPr>
          <p:nvPr>
            <p:ph type="sldNum" sz="quarter" idx="12"/>
          </p:nvPr>
        </p:nvSpPr>
        <p:spPr/>
        <p:txBody>
          <a:bodyPr/>
          <a:lstStyle/>
          <a:p>
            <a:fld id="{6E09806E-516A-44F9-B058-F91E8B988EE1}" type="slidenum">
              <a:rPr lang="zh-TW" altLang="en-US" smtClean="0"/>
              <a:pPr/>
              <a:t>4</a:t>
            </a:fld>
            <a:endParaRPr lang="zh-TW" altLang="en-US"/>
          </a:p>
        </p:txBody>
      </p:sp>
    </p:spTree>
    <p:extLst>
      <p:ext uri="{BB962C8B-B14F-4D97-AF65-F5344CB8AC3E}">
        <p14:creationId xmlns:p14="http://schemas.microsoft.com/office/powerpoint/2010/main" xmlns="" val="34110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評估系統發展背景</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1950032079"/>
              </p:ext>
            </p:extLst>
          </p:nvPr>
        </p:nvGraphicFramePr>
        <p:xfrm>
          <a:off x="251521" y="1412775"/>
          <a:ext cx="8712966" cy="4935644"/>
        </p:xfrm>
        <a:graphic>
          <a:graphicData uri="http://schemas.openxmlformats.org/drawingml/2006/table">
            <a:tbl>
              <a:tblPr firstRow="1" firstCol="1" bandRow="1">
                <a:tableStyleId>{9D7B26C5-4107-4FEC-AEDC-1716B250A1EF}</a:tableStyleId>
              </a:tblPr>
              <a:tblGrid>
                <a:gridCol w="1288308"/>
                <a:gridCol w="2474886"/>
                <a:gridCol w="2474886"/>
                <a:gridCol w="2474886"/>
              </a:tblGrid>
              <a:tr h="288033">
                <a:tc>
                  <a:txBody>
                    <a:bodyPr/>
                    <a:lstStyle/>
                    <a:p>
                      <a:pPr indent="127000" algn="just">
                        <a:lnSpc>
                          <a:spcPct val="100000"/>
                        </a:lnSpc>
                        <a:spcAft>
                          <a:spcPts val="0"/>
                        </a:spcAft>
                      </a:pPr>
                      <a:r>
                        <a:rPr lang="en-US" sz="1600" kern="0" dirty="0">
                          <a:effectLst/>
                        </a:rPr>
                        <a:t> </a:t>
                      </a:r>
                      <a:endParaRPr lang="zh-TW" sz="1600" kern="100" dirty="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dirty="0">
                          <a:effectLst/>
                        </a:rPr>
                        <a:t>LEED</a:t>
                      </a:r>
                      <a:endParaRPr lang="zh-TW" sz="1600" kern="100" dirty="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a:effectLst/>
                        </a:rPr>
                        <a:t>EEWH</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a:effectLst/>
                        </a:rPr>
                        <a:t>SBTool</a:t>
                      </a:r>
                      <a:endParaRPr lang="zh-TW" sz="1600" kern="100">
                        <a:effectLst/>
                        <a:latin typeface="Times New Roman"/>
                        <a:ea typeface="標楷體"/>
                        <a:cs typeface="Times New Roman"/>
                      </a:endParaRPr>
                    </a:p>
                  </a:txBody>
                  <a:tcPr marL="65996" marR="65996" marT="0" marB="0" anchor="ctr"/>
                </a:tc>
              </a:tr>
              <a:tr h="299546">
                <a:tc>
                  <a:txBody>
                    <a:bodyPr/>
                    <a:lstStyle/>
                    <a:p>
                      <a:pPr indent="127000" algn="ctr">
                        <a:lnSpc>
                          <a:spcPct val="100000"/>
                        </a:lnSpc>
                        <a:spcAft>
                          <a:spcPts val="0"/>
                        </a:spcAft>
                      </a:pPr>
                      <a:r>
                        <a:rPr lang="zh-TW" sz="1600" kern="0" dirty="0">
                          <a:effectLst/>
                        </a:rPr>
                        <a:t>國家或組織</a:t>
                      </a:r>
                      <a:endParaRPr lang="zh-TW" sz="1600" kern="100" dirty="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美國</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台灣</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永續建築國際會議</a:t>
                      </a:r>
                      <a:endParaRPr lang="zh-TW" sz="1600" kern="100">
                        <a:effectLst/>
                        <a:latin typeface="Times New Roman"/>
                        <a:ea typeface="標楷體"/>
                        <a:cs typeface="Times New Roman"/>
                      </a:endParaRPr>
                    </a:p>
                  </a:txBody>
                  <a:tcPr marL="65996" marR="65996" marT="0" marB="0" anchor="ctr"/>
                </a:tc>
              </a:tr>
              <a:tr h="844356">
                <a:tc>
                  <a:txBody>
                    <a:bodyPr/>
                    <a:lstStyle/>
                    <a:p>
                      <a:pPr indent="127000" algn="ctr">
                        <a:lnSpc>
                          <a:spcPct val="100000"/>
                        </a:lnSpc>
                        <a:spcAft>
                          <a:spcPts val="0"/>
                        </a:spcAft>
                      </a:pPr>
                      <a:r>
                        <a:rPr lang="zh-TW" sz="1600" kern="0">
                          <a:effectLst/>
                        </a:rPr>
                        <a:t>制定單位</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a:effectLst/>
                        </a:rPr>
                        <a:t>U.S. Green Building Council (USGBC)</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內政部建築研究所</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a:effectLst/>
                        </a:rPr>
                        <a:t>International Initiative for a Sustainable Built Environment (iiSBE)</a:t>
                      </a:r>
                      <a:endParaRPr lang="zh-TW" sz="1600" kern="100">
                        <a:effectLst/>
                        <a:latin typeface="Times New Roman"/>
                        <a:ea typeface="標楷體"/>
                        <a:cs typeface="Times New Roman"/>
                      </a:endParaRPr>
                    </a:p>
                  </a:txBody>
                  <a:tcPr marL="65996" marR="65996" marT="0" marB="0" anchor="ctr"/>
                </a:tc>
              </a:tr>
              <a:tr h="278649">
                <a:tc>
                  <a:txBody>
                    <a:bodyPr/>
                    <a:lstStyle/>
                    <a:p>
                      <a:pPr indent="127000" algn="ctr">
                        <a:lnSpc>
                          <a:spcPct val="100000"/>
                        </a:lnSpc>
                        <a:spcAft>
                          <a:spcPts val="0"/>
                        </a:spcAft>
                      </a:pPr>
                      <a:r>
                        <a:rPr lang="zh-TW" sz="1600" kern="0">
                          <a:effectLst/>
                        </a:rPr>
                        <a:t>建立方式</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由民間發起</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由政府輔導</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由民間發起</a:t>
                      </a:r>
                      <a:endParaRPr lang="zh-TW" sz="1600" kern="100">
                        <a:effectLst/>
                        <a:latin typeface="Times New Roman"/>
                        <a:ea typeface="標楷體"/>
                        <a:cs typeface="Times New Roman"/>
                      </a:endParaRPr>
                    </a:p>
                  </a:txBody>
                  <a:tcPr marL="65996" marR="65996" marT="0" marB="0" anchor="ctr"/>
                </a:tc>
              </a:tr>
              <a:tr h="1776989">
                <a:tc>
                  <a:txBody>
                    <a:bodyPr/>
                    <a:lstStyle/>
                    <a:p>
                      <a:pPr indent="127000" algn="ctr">
                        <a:lnSpc>
                          <a:spcPct val="100000"/>
                        </a:lnSpc>
                        <a:spcAft>
                          <a:spcPts val="0"/>
                        </a:spcAft>
                      </a:pPr>
                      <a:r>
                        <a:rPr lang="zh-TW" sz="1600" kern="0" dirty="0">
                          <a:effectLst/>
                        </a:rPr>
                        <a:t>歷來版本</a:t>
                      </a:r>
                      <a:endParaRPr lang="zh-TW" sz="1600" kern="100" dirty="0">
                        <a:effectLst/>
                        <a:latin typeface="Times New Roman"/>
                        <a:ea typeface="標楷體"/>
                        <a:cs typeface="Times New Roman"/>
                      </a:endParaRPr>
                    </a:p>
                  </a:txBody>
                  <a:tcPr marL="65996" marR="65996" marT="0" marB="0" anchor="ctr"/>
                </a:tc>
                <a:tc>
                  <a:txBody>
                    <a:bodyPr/>
                    <a:lstStyle/>
                    <a:p>
                      <a:pPr indent="127000" algn="just">
                        <a:lnSpc>
                          <a:spcPct val="100000"/>
                        </a:lnSpc>
                        <a:spcAft>
                          <a:spcPts val="0"/>
                        </a:spcAft>
                      </a:pPr>
                      <a:r>
                        <a:rPr lang="en-US" sz="1600" kern="0">
                          <a:effectLst/>
                        </a:rPr>
                        <a:t>1998</a:t>
                      </a:r>
                      <a:r>
                        <a:rPr lang="zh-TW" sz="1600" kern="0">
                          <a:effectLst/>
                        </a:rPr>
                        <a:t>年</a:t>
                      </a:r>
                      <a:r>
                        <a:rPr lang="en-US" sz="1600" kern="0">
                          <a:effectLst/>
                        </a:rPr>
                        <a:t> LEED v1.0</a:t>
                      </a:r>
                      <a:endParaRPr lang="zh-TW" sz="1600" kern="100">
                        <a:effectLst/>
                      </a:endParaRPr>
                    </a:p>
                    <a:p>
                      <a:pPr indent="127000" algn="just">
                        <a:lnSpc>
                          <a:spcPct val="100000"/>
                        </a:lnSpc>
                        <a:spcAft>
                          <a:spcPts val="0"/>
                        </a:spcAft>
                      </a:pPr>
                      <a:r>
                        <a:rPr lang="en-US" sz="1600" kern="0">
                          <a:effectLst/>
                        </a:rPr>
                        <a:t>2000</a:t>
                      </a:r>
                      <a:r>
                        <a:rPr lang="zh-TW" sz="1600" kern="0">
                          <a:effectLst/>
                        </a:rPr>
                        <a:t>年</a:t>
                      </a:r>
                      <a:r>
                        <a:rPr lang="en-US" sz="1600" kern="0">
                          <a:effectLst/>
                        </a:rPr>
                        <a:t> LEED-NC v2.0</a:t>
                      </a:r>
                      <a:endParaRPr lang="zh-TW" sz="1600" kern="100">
                        <a:effectLst/>
                      </a:endParaRPr>
                    </a:p>
                    <a:p>
                      <a:pPr indent="127000" algn="just">
                        <a:lnSpc>
                          <a:spcPct val="100000"/>
                        </a:lnSpc>
                        <a:spcAft>
                          <a:spcPts val="0"/>
                        </a:spcAft>
                      </a:pPr>
                      <a:r>
                        <a:rPr lang="en-US" sz="1600" kern="0">
                          <a:effectLst/>
                        </a:rPr>
                        <a:t>2002</a:t>
                      </a:r>
                      <a:r>
                        <a:rPr lang="zh-TW" sz="1600" kern="0">
                          <a:effectLst/>
                        </a:rPr>
                        <a:t>年</a:t>
                      </a:r>
                      <a:r>
                        <a:rPr lang="en-US" sz="1600" kern="0">
                          <a:effectLst/>
                        </a:rPr>
                        <a:t> LEED-NC v2.1</a:t>
                      </a:r>
                      <a:endParaRPr lang="zh-TW" sz="1600" kern="100">
                        <a:effectLst/>
                      </a:endParaRPr>
                    </a:p>
                    <a:p>
                      <a:pPr indent="127000" algn="just">
                        <a:lnSpc>
                          <a:spcPct val="100000"/>
                        </a:lnSpc>
                        <a:spcAft>
                          <a:spcPts val="0"/>
                        </a:spcAft>
                      </a:pPr>
                      <a:r>
                        <a:rPr lang="en-US" sz="1600" kern="0">
                          <a:effectLst/>
                        </a:rPr>
                        <a:t>2005</a:t>
                      </a:r>
                      <a:r>
                        <a:rPr lang="zh-TW" sz="1600" kern="0">
                          <a:effectLst/>
                        </a:rPr>
                        <a:t>年</a:t>
                      </a:r>
                      <a:r>
                        <a:rPr lang="en-US" sz="1600" kern="0">
                          <a:effectLst/>
                        </a:rPr>
                        <a:t> LEED-NC v2.2</a:t>
                      </a:r>
                      <a:endParaRPr lang="zh-TW" sz="1600" kern="100">
                        <a:effectLst/>
                      </a:endParaRPr>
                    </a:p>
                    <a:p>
                      <a:pPr indent="127000" algn="just">
                        <a:lnSpc>
                          <a:spcPct val="100000"/>
                        </a:lnSpc>
                        <a:spcAft>
                          <a:spcPts val="0"/>
                        </a:spcAft>
                      </a:pPr>
                      <a:r>
                        <a:rPr lang="en-US" sz="1600" kern="0">
                          <a:effectLst/>
                        </a:rPr>
                        <a:t>2009</a:t>
                      </a:r>
                      <a:r>
                        <a:rPr lang="zh-TW" sz="1600" kern="0">
                          <a:effectLst/>
                        </a:rPr>
                        <a:t>年</a:t>
                      </a:r>
                      <a:r>
                        <a:rPr lang="en-US" sz="1600" kern="0">
                          <a:effectLst/>
                        </a:rPr>
                        <a:t> LEED v2009</a:t>
                      </a:r>
                      <a:endParaRPr lang="zh-TW" sz="1600" kern="100">
                        <a:effectLst/>
                      </a:endParaRPr>
                    </a:p>
                    <a:p>
                      <a:pPr indent="127000" algn="just">
                        <a:lnSpc>
                          <a:spcPct val="100000"/>
                        </a:lnSpc>
                        <a:spcAft>
                          <a:spcPts val="0"/>
                        </a:spcAft>
                      </a:pPr>
                      <a:r>
                        <a:rPr lang="en-US" sz="1600" kern="0">
                          <a:effectLst/>
                        </a:rPr>
                        <a:t>2014</a:t>
                      </a:r>
                      <a:r>
                        <a:rPr lang="zh-TW" sz="1600" kern="0">
                          <a:effectLst/>
                        </a:rPr>
                        <a:t>年</a:t>
                      </a:r>
                      <a:r>
                        <a:rPr lang="en-US" sz="1600" kern="0">
                          <a:effectLst/>
                        </a:rPr>
                        <a:t> LEED v4</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a:effectLst/>
                        </a:rPr>
                        <a:t>1999</a:t>
                      </a:r>
                      <a:r>
                        <a:rPr lang="zh-TW" sz="1600" kern="0">
                          <a:effectLst/>
                        </a:rPr>
                        <a:t>年版</a:t>
                      </a:r>
                      <a:endParaRPr lang="zh-TW" sz="1600" kern="100">
                        <a:effectLst/>
                      </a:endParaRPr>
                    </a:p>
                    <a:p>
                      <a:pPr indent="127000" algn="ctr">
                        <a:lnSpc>
                          <a:spcPct val="100000"/>
                        </a:lnSpc>
                        <a:spcAft>
                          <a:spcPts val="0"/>
                        </a:spcAft>
                      </a:pPr>
                      <a:r>
                        <a:rPr lang="en-US" sz="1600" kern="0">
                          <a:effectLst/>
                        </a:rPr>
                        <a:t>2003</a:t>
                      </a:r>
                      <a:r>
                        <a:rPr lang="zh-TW" sz="1600" kern="0">
                          <a:effectLst/>
                        </a:rPr>
                        <a:t>年版</a:t>
                      </a:r>
                      <a:endParaRPr lang="zh-TW" sz="1600" kern="100">
                        <a:effectLst/>
                      </a:endParaRPr>
                    </a:p>
                    <a:p>
                      <a:pPr indent="127000" algn="ctr">
                        <a:lnSpc>
                          <a:spcPct val="100000"/>
                        </a:lnSpc>
                        <a:spcAft>
                          <a:spcPts val="0"/>
                        </a:spcAft>
                      </a:pPr>
                      <a:r>
                        <a:rPr lang="en-US" sz="1600" kern="0">
                          <a:effectLst/>
                        </a:rPr>
                        <a:t>2005</a:t>
                      </a:r>
                      <a:r>
                        <a:rPr lang="zh-TW" sz="1600" kern="0">
                          <a:effectLst/>
                        </a:rPr>
                        <a:t>年版</a:t>
                      </a:r>
                      <a:endParaRPr lang="zh-TW" sz="1600" kern="100">
                        <a:effectLst/>
                      </a:endParaRPr>
                    </a:p>
                    <a:p>
                      <a:pPr indent="127000" algn="ctr">
                        <a:lnSpc>
                          <a:spcPct val="100000"/>
                        </a:lnSpc>
                        <a:spcAft>
                          <a:spcPts val="0"/>
                        </a:spcAft>
                      </a:pPr>
                      <a:r>
                        <a:rPr lang="en-US" sz="1600" kern="0">
                          <a:effectLst/>
                        </a:rPr>
                        <a:t>2007</a:t>
                      </a:r>
                      <a:r>
                        <a:rPr lang="zh-TW" sz="1600" kern="0">
                          <a:effectLst/>
                        </a:rPr>
                        <a:t>年版</a:t>
                      </a:r>
                      <a:endParaRPr lang="zh-TW" sz="1600" kern="100">
                        <a:effectLst/>
                      </a:endParaRPr>
                    </a:p>
                    <a:p>
                      <a:pPr indent="127000" algn="ctr">
                        <a:lnSpc>
                          <a:spcPct val="100000"/>
                        </a:lnSpc>
                        <a:spcAft>
                          <a:spcPts val="0"/>
                        </a:spcAft>
                      </a:pPr>
                      <a:r>
                        <a:rPr lang="en-US" sz="1600" kern="0">
                          <a:effectLst/>
                        </a:rPr>
                        <a:t>2009</a:t>
                      </a:r>
                      <a:r>
                        <a:rPr lang="zh-TW" sz="1600" kern="0">
                          <a:effectLst/>
                        </a:rPr>
                        <a:t>年版</a:t>
                      </a:r>
                      <a:endParaRPr lang="zh-TW" sz="1600" kern="100">
                        <a:effectLst/>
                      </a:endParaRPr>
                    </a:p>
                    <a:p>
                      <a:pPr indent="127000" algn="ctr">
                        <a:lnSpc>
                          <a:spcPct val="100000"/>
                        </a:lnSpc>
                        <a:spcAft>
                          <a:spcPts val="0"/>
                        </a:spcAft>
                      </a:pPr>
                      <a:r>
                        <a:rPr lang="en-US" sz="1600" kern="0">
                          <a:effectLst/>
                        </a:rPr>
                        <a:t>2012</a:t>
                      </a:r>
                      <a:r>
                        <a:rPr lang="zh-TW" sz="1600" kern="0">
                          <a:effectLst/>
                        </a:rPr>
                        <a:t>年版</a:t>
                      </a:r>
                      <a:endParaRPr lang="zh-TW" sz="1600" kern="100">
                        <a:effectLst/>
                      </a:endParaRPr>
                    </a:p>
                    <a:p>
                      <a:pPr indent="127000" algn="ctr">
                        <a:lnSpc>
                          <a:spcPct val="100000"/>
                        </a:lnSpc>
                        <a:spcAft>
                          <a:spcPts val="0"/>
                        </a:spcAft>
                      </a:pPr>
                      <a:r>
                        <a:rPr lang="en-US" sz="1600" kern="0">
                          <a:effectLst/>
                        </a:rPr>
                        <a:t>2015</a:t>
                      </a:r>
                      <a:r>
                        <a:rPr lang="zh-TW" sz="1600" kern="0">
                          <a:effectLst/>
                        </a:rPr>
                        <a:t>年版</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dirty="0" err="1">
                          <a:effectLst/>
                        </a:rPr>
                        <a:t>GBTool</a:t>
                      </a:r>
                      <a:r>
                        <a:rPr lang="en-US" sz="1600" kern="0" dirty="0">
                          <a:effectLst/>
                        </a:rPr>
                        <a:t>(</a:t>
                      </a:r>
                      <a:r>
                        <a:rPr lang="zh-TW" sz="1600" kern="0" dirty="0">
                          <a:effectLst/>
                        </a:rPr>
                        <a:t>前身</a:t>
                      </a:r>
                      <a:r>
                        <a:rPr lang="en-US" sz="1600" kern="0" dirty="0">
                          <a:effectLst/>
                        </a:rPr>
                        <a:t>)</a:t>
                      </a:r>
                      <a:endParaRPr lang="zh-TW" sz="1600" kern="100" dirty="0">
                        <a:effectLst/>
                      </a:endParaRPr>
                    </a:p>
                    <a:p>
                      <a:pPr indent="127000" algn="ctr">
                        <a:lnSpc>
                          <a:spcPct val="100000"/>
                        </a:lnSpc>
                        <a:spcAft>
                          <a:spcPts val="0"/>
                        </a:spcAft>
                      </a:pPr>
                      <a:r>
                        <a:rPr lang="en-US" sz="1600" kern="0" dirty="0">
                          <a:effectLst/>
                        </a:rPr>
                        <a:t>1998</a:t>
                      </a:r>
                      <a:r>
                        <a:rPr lang="zh-TW" sz="1600" kern="0" dirty="0">
                          <a:effectLst/>
                        </a:rPr>
                        <a:t>年</a:t>
                      </a:r>
                      <a:endParaRPr lang="zh-TW" sz="1600" kern="100" dirty="0">
                        <a:effectLst/>
                      </a:endParaRPr>
                    </a:p>
                    <a:p>
                      <a:pPr indent="127000" algn="ctr">
                        <a:lnSpc>
                          <a:spcPct val="100000"/>
                        </a:lnSpc>
                        <a:spcAft>
                          <a:spcPts val="0"/>
                        </a:spcAft>
                      </a:pPr>
                      <a:r>
                        <a:rPr lang="en-US" sz="1600" kern="0" dirty="0">
                          <a:effectLst/>
                        </a:rPr>
                        <a:t>2000</a:t>
                      </a:r>
                      <a:r>
                        <a:rPr lang="zh-TW" sz="1600" kern="0" dirty="0">
                          <a:effectLst/>
                        </a:rPr>
                        <a:t>年</a:t>
                      </a:r>
                      <a:endParaRPr lang="zh-TW" sz="1600" kern="100" dirty="0">
                        <a:effectLst/>
                      </a:endParaRPr>
                    </a:p>
                    <a:p>
                      <a:pPr indent="127000" algn="ctr">
                        <a:lnSpc>
                          <a:spcPct val="100000"/>
                        </a:lnSpc>
                        <a:spcAft>
                          <a:spcPts val="0"/>
                        </a:spcAft>
                      </a:pPr>
                      <a:r>
                        <a:rPr lang="en-US" sz="1600" kern="0" dirty="0">
                          <a:effectLst/>
                        </a:rPr>
                        <a:t>2002</a:t>
                      </a:r>
                      <a:r>
                        <a:rPr lang="zh-TW" sz="1600" kern="0" dirty="0">
                          <a:effectLst/>
                        </a:rPr>
                        <a:t>年</a:t>
                      </a:r>
                      <a:endParaRPr lang="zh-TW" sz="1600" kern="100" dirty="0">
                        <a:effectLst/>
                      </a:endParaRPr>
                    </a:p>
                    <a:p>
                      <a:pPr indent="127000" algn="ctr">
                        <a:lnSpc>
                          <a:spcPct val="100000"/>
                        </a:lnSpc>
                        <a:spcAft>
                          <a:spcPts val="0"/>
                        </a:spcAft>
                      </a:pPr>
                      <a:r>
                        <a:rPr lang="en-US" sz="1600" kern="0" dirty="0">
                          <a:effectLst/>
                        </a:rPr>
                        <a:t>2005</a:t>
                      </a:r>
                      <a:r>
                        <a:rPr lang="zh-TW" sz="1600" kern="0" dirty="0">
                          <a:effectLst/>
                        </a:rPr>
                        <a:t>年</a:t>
                      </a:r>
                      <a:endParaRPr lang="zh-TW" sz="1600" kern="100" dirty="0">
                        <a:effectLst/>
                      </a:endParaRPr>
                    </a:p>
                    <a:p>
                      <a:pPr indent="127000" algn="ctr">
                        <a:lnSpc>
                          <a:spcPct val="100000"/>
                        </a:lnSpc>
                        <a:spcAft>
                          <a:spcPts val="0"/>
                        </a:spcAft>
                      </a:pPr>
                      <a:r>
                        <a:rPr lang="en-US" sz="1600" kern="0" dirty="0" err="1" smtClean="0">
                          <a:effectLst/>
                        </a:rPr>
                        <a:t>SBTool</a:t>
                      </a:r>
                      <a:r>
                        <a:rPr lang="en-US" sz="1600" kern="0" dirty="0" smtClean="0">
                          <a:effectLst/>
                        </a:rPr>
                        <a:t>(</a:t>
                      </a:r>
                      <a:r>
                        <a:rPr lang="zh-TW" altLang="en-US" sz="1600" kern="0" dirty="0" smtClean="0">
                          <a:effectLst/>
                        </a:rPr>
                        <a:t>目前</a:t>
                      </a:r>
                      <a:r>
                        <a:rPr lang="en-US" altLang="zh-TW" sz="1600" kern="0" dirty="0" smtClean="0">
                          <a:effectLst/>
                        </a:rPr>
                        <a:t>)</a:t>
                      </a:r>
                      <a:endParaRPr lang="zh-TW" sz="1600" kern="100" dirty="0">
                        <a:effectLst/>
                      </a:endParaRPr>
                    </a:p>
                    <a:p>
                      <a:pPr indent="127000" algn="ctr">
                        <a:lnSpc>
                          <a:spcPct val="100000"/>
                        </a:lnSpc>
                        <a:spcAft>
                          <a:spcPts val="0"/>
                        </a:spcAft>
                      </a:pPr>
                      <a:r>
                        <a:rPr lang="en-US" sz="1600" kern="0" dirty="0">
                          <a:effectLst/>
                        </a:rPr>
                        <a:t>2006</a:t>
                      </a:r>
                      <a:r>
                        <a:rPr lang="zh-TW" sz="1600" kern="0" dirty="0">
                          <a:effectLst/>
                        </a:rPr>
                        <a:t>年</a:t>
                      </a:r>
                      <a:endParaRPr lang="zh-TW" sz="1600" kern="100" dirty="0">
                        <a:effectLst/>
                      </a:endParaRPr>
                    </a:p>
                    <a:p>
                      <a:pPr indent="127000" algn="ctr">
                        <a:lnSpc>
                          <a:spcPct val="100000"/>
                        </a:lnSpc>
                        <a:spcAft>
                          <a:spcPts val="0"/>
                        </a:spcAft>
                      </a:pPr>
                      <a:r>
                        <a:rPr lang="en-US" sz="1600" kern="0" dirty="0">
                          <a:effectLst/>
                        </a:rPr>
                        <a:t>2012</a:t>
                      </a:r>
                      <a:r>
                        <a:rPr lang="zh-TW" sz="1600" kern="0" dirty="0">
                          <a:effectLst/>
                        </a:rPr>
                        <a:t>年</a:t>
                      </a:r>
                      <a:endParaRPr lang="zh-TW" sz="1600" kern="100" dirty="0">
                        <a:effectLst/>
                        <a:latin typeface="Times New Roman"/>
                        <a:ea typeface="標楷體"/>
                        <a:cs typeface="Times New Roman"/>
                      </a:endParaRPr>
                    </a:p>
                  </a:txBody>
                  <a:tcPr marL="65996" marR="65996" marT="0" marB="0" anchor="ctr"/>
                </a:tc>
              </a:tr>
              <a:tr h="1274340">
                <a:tc>
                  <a:txBody>
                    <a:bodyPr/>
                    <a:lstStyle/>
                    <a:p>
                      <a:pPr indent="127000" algn="ctr">
                        <a:lnSpc>
                          <a:spcPct val="100000"/>
                        </a:lnSpc>
                        <a:spcAft>
                          <a:spcPts val="0"/>
                        </a:spcAft>
                      </a:pPr>
                      <a:r>
                        <a:rPr lang="zh-TW" sz="1600" kern="0">
                          <a:effectLst/>
                        </a:rPr>
                        <a:t>評估體制</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建築設計與結構</a:t>
                      </a:r>
                      <a:r>
                        <a:rPr lang="en-US" sz="1600" kern="0">
                          <a:effectLst/>
                        </a:rPr>
                        <a:t>(BD+C)</a:t>
                      </a:r>
                      <a:endParaRPr lang="zh-TW" sz="1600" kern="100">
                        <a:effectLst/>
                      </a:endParaRPr>
                    </a:p>
                    <a:p>
                      <a:pPr indent="127000" algn="ctr">
                        <a:lnSpc>
                          <a:spcPct val="100000"/>
                        </a:lnSpc>
                        <a:spcAft>
                          <a:spcPts val="0"/>
                        </a:spcAft>
                      </a:pPr>
                      <a:r>
                        <a:rPr lang="zh-TW" sz="1600" kern="0">
                          <a:effectLst/>
                        </a:rPr>
                        <a:t>室內設計與結構</a:t>
                      </a:r>
                      <a:r>
                        <a:rPr lang="en-US" sz="1600" kern="0">
                          <a:effectLst/>
                        </a:rPr>
                        <a:t>(ID+C)</a:t>
                      </a:r>
                      <a:endParaRPr lang="zh-TW" sz="1600" kern="100">
                        <a:effectLst/>
                      </a:endParaRPr>
                    </a:p>
                    <a:p>
                      <a:pPr indent="127000" algn="ctr">
                        <a:lnSpc>
                          <a:spcPct val="100000"/>
                        </a:lnSpc>
                        <a:spcAft>
                          <a:spcPts val="0"/>
                        </a:spcAft>
                      </a:pPr>
                      <a:r>
                        <a:rPr lang="zh-TW" sz="1600" kern="0">
                          <a:effectLst/>
                        </a:rPr>
                        <a:t>建築營運與維護</a:t>
                      </a:r>
                      <a:r>
                        <a:rPr lang="en-US" sz="1600" kern="0">
                          <a:effectLst/>
                        </a:rPr>
                        <a:t>(O+M)</a:t>
                      </a:r>
                      <a:endParaRPr lang="zh-TW" sz="1600" kern="100">
                        <a:effectLst/>
                      </a:endParaRPr>
                    </a:p>
                    <a:p>
                      <a:pPr indent="127000" algn="ctr">
                        <a:lnSpc>
                          <a:spcPct val="100000"/>
                        </a:lnSpc>
                        <a:spcAft>
                          <a:spcPts val="0"/>
                        </a:spcAft>
                      </a:pPr>
                      <a:r>
                        <a:rPr lang="zh-TW" sz="1600" kern="0">
                          <a:effectLst/>
                        </a:rPr>
                        <a:t>社區發展</a:t>
                      </a:r>
                      <a:r>
                        <a:rPr lang="en-US" sz="1600" kern="0">
                          <a:effectLst/>
                        </a:rPr>
                        <a:t>(ND)</a:t>
                      </a:r>
                      <a:endParaRPr lang="zh-TW" sz="1600" kern="100">
                        <a:effectLst/>
                      </a:endParaRPr>
                    </a:p>
                    <a:p>
                      <a:pPr indent="127000" algn="ctr">
                        <a:lnSpc>
                          <a:spcPct val="100000"/>
                        </a:lnSpc>
                        <a:spcAft>
                          <a:spcPts val="0"/>
                        </a:spcAft>
                      </a:pPr>
                      <a:r>
                        <a:rPr lang="zh-TW" sz="1600" kern="0">
                          <a:effectLst/>
                        </a:rPr>
                        <a:t>住宅</a:t>
                      </a:r>
                      <a:r>
                        <a:rPr lang="en-US" sz="1600" kern="0">
                          <a:effectLst/>
                        </a:rPr>
                        <a:t>(Homes)</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zh-TW" sz="1600" kern="0">
                          <a:effectLst/>
                        </a:rPr>
                        <a:t>基本型</a:t>
                      </a:r>
                      <a:r>
                        <a:rPr lang="en-US" sz="1600" kern="0">
                          <a:effectLst/>
                        </a:rPr>
                        <a:t>(BC)</a:t>
                      </a:r>
                      <a:endParaRPr lang="zh-TW" sz="1600" kern="100">
                        <a:effectLst/>
                      </a:endParaRPr>
                    </a:p>
                    <a:p>
                      <a:pPr indent="127000" algn="ctr">
                        <a:lnSpc>
                          <a:spcPct val="100000"/>
                        </a:lnSpc>
                        <a:spcAft>
                          <a:spcPts val="0"/>
                        </a:spcAft>
                      </a:pPr>
                      <a:r>
                        <a:rPr lang="zh-TW" sz="1600" kern="0">
                          <a:effectLst/>
                        </a:rPr>
                        <a:t>社區類</a:t>
                      </a:r>
                      <a:r>
                        <a:rPr lang="en-US" sz="1600" kern="0">
                          <a:effectLst/>
                        </a:rPr>
                        <a:t>(EC)</a:t>
                      </a:r>
                      <a:endParaRPr lang="zh-TW" sz="1600" kern="100">
                        <a:effectLst/>
                      </a:endParaRPr>
                    </a:p>
                    <a:p>
                      <a:pPr indent="127000" algn="ctr">
                        <a:lnSpc>
                          <a:spcPct val="100000"/>
                        </a:lnSpc>
                        <a:spcAft>
                          <a:spcPts val="0"/>
                        </a:spcAft>
                      </a:pPr>
                      <a:r>
                        <a:rPr lang="zh-TW" sz="1600" kern="0">
                          <a:effectLst/>
                        </a:rPr>
                        <a:t>廠房類</a:t>
                      </a:r>
                      <a:r>
                        <a:rPr lang="en-US" sz="1600" kern="0">
                          <a:effectLst/>
                        </a:rPr>
                        <a:t>(GF)</a:t>
                      </a:r>
                      <a:endParaRPr lang="zh-TW" sz="1600" kern="100">
                        <a:effectLst/>
                      </a:endParaRPr>
                    </a:p>
                    <a:p>
                      <a:pPr indent="127000" algn="ctr">
                        <a:lnSpc>
                          <a:spcPct val="100000"/>
                        </a:lnSpc>
                        <a:spcAft>
                          <a:spcPts val="0"/>
                        </a:spcAft>
                      </a:pPr>
                      <a:r>
                        <a:rPr lang="zh-TW" sz="1600" kern="0">
                          <a:effectLst/>
                        </a:rPr>
                        <a:t>住宿類</a:t>
                      </a:r>
                      <a:r>
                        <a:rPr lang="en-US" sz="1600" kern="0">
                          <a:effectLst/>
                        </a:rPr>
                        <a:t>(RS)</a:t>
                      </a:r>
                      <a:endParaRPr lang="zh-TW" sz="1600" kern="100">
                        <a:effectLst/>
                      </a:endParaRPr>
                    </a:p>
                    <a:p>
                      <a:pPr indent="127000" algn="ctr">
                        <a:lnSpc>
                          <a:spcPct val="100000"/>
                        </a:lnSpc>
                        <a:spcAft>
                          <a:spcPts val="0"/>
                        </a:spcAft>
                      </a:pPr>
                      <a:r>
                        <a:rPr lang="zh-TW" sz="1600" kern="0">
                          <a:effectLst/>
                        </a:rPr>
                        <a:t>舊建築改善類</a:t>
                      </a:r>
                      <a:r>
                        <a:rPr lang="en-US" sz="1600" kern="0">
                          <a:effectLst/>
                        </a:rPr>
                        <a:t>(RN)</a:t>
                      </a:r>
                      <a:endParaRPr lang="zh-TW" sz="1600" kern="100">
                        <a:effectLst/>
                        <a:latin typeface="Times New Roman"/>
                        <a:ea typeface="標楷體"/>
                        <a:cs typeface="Times New Roman"/>
                      </a:endParaRPr>
                    </a:p>
                  </a:txBody>
                  <a:tcPr marL="65996" marR="65996" marT="0" marB="0" anchor="ctr"/>
                </a:tc>
                <a:tc>
                  <a:txBody>
                    <a:bodyPr/>
                    <a:lstStyle/>
                    <a:p>
                      <a:pPr indent="127000" algn="ctr">
                        <a:lnSpc>
                          <a:spcPct val="100000"/>
                        </a:lnSpc>
                        <a:spcAft>
                          <a:spcPts val="0"/>
                        </a:spcAft>
                      </a:pPr>
                      <a:r>
                        <a:rPr lang="en-US" sz="1600" kern="0" dirty="0">
                          <a:effectLst/>
                        </a:rPr>
                        <a:t>SBTool.CZ(</a:t>
                      </a:r>
                      <a:r>
                        <a:rPr lang="zh-TW" sz="1600" kern="0" dirty="0">
                          <a:effectLst/>
                        </a:rPr>
                        <a:t>捷克</a:t>
                      </a:r>
                      <a:r>
                        <a:rPr lang="en-US" sz="1600" kern="0" dirty="0">
                          <a:effectLst/>
                        </a:rPr>
                        <a:t>)</a:t>
                      </a:r>
                      <a:endParaRPr lang="zh-TW" sz="1600" kern="100" dirty="0">
                        <a:effectLst/>
                      </a:endParaRPr>
                    </a:p>
                    <a:p>
                      <a:pPr indent="127000" algn="ctr">
                        <a:lnSpc>
                          <a:spcPct val="100000"/>
                        </a:lnSpc>
                        <a:spcAft>
                          <a:spcPts val="0"/>
                        </a:spcAft>
                      </a:pPr>
                      <a:r>
                        <a:rPr lang="en-US" sz="1600" kern="0" dirty="0">
                          <a:effectLst/>
                        </a:rPr>
                        <a:t>SBTool.PT(</a:t>
                      </a:r>
                      <a:r>
                        <a:rPr lang="zh-TW" sz="1600" kern="0" dirty="0">
                          <a:effectLst/>
                        </a:rPr>
                        <a:t>葡萄牙</a:t>
                      </a:r>
                      <a:r>
                        <a:rPr lang="en-US" sz="1600" kern="0" dirty="0">
                          <a:effectLst/>
                        </a:rPr>
                        <a:t>)</a:t>
                      </a:r>
                      <a:endParaRPr lang="zh-TW" sz="1600" kern="100" dirty="0">
                        <a:effectLst/>
                      </a:endParaRPr>
                    </a:p>
                    <a:p>
                      <a:pPr indent="127000" algn="ctr">
                        <a:lnSpc>
                          <a:spcPct val="100000"/>
                        </a:lnSpc>
                        <a:spcAft>
                          <a:spcPts val="0"/>
                        </a:spcAft>
                      </a:pPr>
                      <a:r>
                        <a:rPr lang="en-US" sz="1600" kern="0" dirty="0" err="1">
                          <a:effectLst/>
                        </a:rPr>
                        <a:t>SBTool.PKH</a:t>
                      </a:r>
                      <a:r>
                        <a:rPr lang="en-US" sz="1600" kern="0" dirty="0">
                          <a:effectLst/>
                        </a:rPr>
                        <a:t>(</a:t>
                      </a:r>
                      <a:r>
                        <a:rPr lang="zh-TW" sz="1600" kern="0" dirty="0">
                          <a:effectLst/>
                        </a:rPr>
                        <a:t>高雄</a:t>
                      </a:r>
                      <a:r>
                        <a:rPr lang="en-US" sz="1600" kern="0" dirty="0">
                          <a:effectLst/>
                        </a:rPr>
                        <a:t>)</a:t>
                      </a:r>
                      <a:endParaRPr lang="zh-TW" sz="1600" kern="100" dirty="0">
                        <a:effectLst/>
                        <a:latin typeface="Times New Roman"/>
                        <a:ea typeface="標楷體"/>
                        <a:cs typeface="Times New Roman"/>
                      </a:endParaRPr>
                    </a:p>
                  </a:txBody>
                  <a:tcPr marL="65996" marR="65996" marT="0" marB="0" anchor="ctr"/>
                </a:tc>
              </a:tr>
            </a:tbl>
          </a:graphicData>
        </a:graphic>
      </p:graphicFrame>
      <p:sp>
        <p:nvSpPr>
          <p:cNvPr id="4" name="投影片編號版面配置區 3"/>
          <p:cNvSpPr>
            <a:spLocks noGrp="1"/>
          </p:cNvSpPr>
          <p:nvPr>
            <p:ph type="sldNum" sz="quarter" idx="12"/>
          </p:nvPr>
        </p:nvSpPr>
        <p:spPr/>
        <p:txBody>
          <a:bodyPr/>
          <a:lstStyle/>
          <a:p>
            <a:fld id="{6E09806E-516A-44F9-B058-F91E8B988EE1}" type="slidenum">
              <a:rPr lang="zh-TW" altLang="en-US" smtClean="0"/>
              <a:pPr/>
              <a:t>5</a:t>
            </a:fld>
            <a:endParaRPr lang="zh-TW" altLang="en-US"/>
          </a:p>
        </p:txBody>
      </p:sp>
    </p:spTree>
    <p:extLst>
      <p:ext uri="{BB962C8B-B14F-4D97-AF65-F5344CB8AC3E}">
        <p14:creationId xmlns:p14="http://schemas.microsoft.com/office/powerpoint/2010/main" xmlns="" val="3090231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評分方式</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3791894258"/>
              </p:ext>
            </p:extLst>
          </p:nvPr>
        </p:nvGraphicFramePr>
        <p:xfrm>
          <a:off x="539750" y="1341438"/>
          <a:ext cx="8229600" cy="482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6E09806E-516A-44F9-B058-F91E8B988EE1}" type="slidenum">
              <a:rPr lang="zh-TW" altLang="en-US" smtClean="0"/>
              <a:pPr/>
              <a:t>6</a:t>
            </a:fld>
            <a:endParaRPr lang="zh-TW" altLang="en-US"/>
          </a:p>
        </p:txBody>
      </p:sp>
    </p:spTree>
    <p:extLst>
      <p:ext uri="{BB962C8B-B14F-4D97-AF65-F5344CB8AC3E}">
        <p14:creationId xmlns:p14="http://schemas.microsoft.com/office/powerpoint/2010/main" xmlns="" val="23454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執行策略</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1450758447"/>
              </p:ext>
            </p:extLst>
          </p:nvPr>
        </p:nvGraphicFramePr>
        <p:xfrm>
          <a:off x="323527" y="1464469"/>
          <a:ext cx="8424938" cy="4916860"/>
        </p:xfrm>
        <a:graphic>
          <a:graphicData uri="http://schemas.openxmlformats.org/drawingml/2006/table">
            <a:tbl>
              <a:tblPr firstRow="1" firstCol="1" bandRow="1">
                <a:tableStyleId>{9D7B26C5-4107-4FEC-AEDC-1716B250A1EF}</a:tableStyleId>
              </a:tblPr>
              <a:tblGrid>
                <a:gridCol w="1175297"/>
                <a:gridCol w="2415981"/>
                <a:gridCol w="2416830"/>
                <a:gridCol w="2416830"/>
              </a:tblGrid>
              <a:tr h="271700">
                <a:tc>
                  <a:txBody>
                    <a:bodyPr/>
                    <a:lstStyle/>
                    <a:p>
                      <a:pPr indent="0" algn="just">
                        <a:lnSpc>
                          <a:spcPct val="100000"/>
                        </a:lnSpc>
                        <a:spcAft>
                          <a:spcPts val="0"/>
                        </a:spcAft>
                      </a:pPr>
                      <a:r>
                        <a:rPr lang="en-US" sz="1600" kern="0" dirty="0">
                          <a:effectLst/>
                        </a:rPr>
                        <a:t> </a:t>
                      </a:r>
                      <a:endParaRPr lang="zh-TW" sz="1600" kern="100" dirty="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en-US" sz="1600" kern="0">
                          <a:effectLst/>
                        </a:rPr>
                        <a:t>LEED</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en-US" sz="1600" kern="0">
                          <a:effectLst/>
                        </a:rPr>
                        <a:t>EEWH</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en-US" sz="1600" kern="0">
                          <a:effectLst/>
                        </a:rPr>
                        <a:t>SBTool</a:t>
                      </a:r>
                      <a:endParaRPr lang="zh-TW" sz="1600" kern="100">
                        <a:effectLst/>
                        <a:latin typeface="Times New Roman"/>
                        <a:ea typeface="標楷體"/>
                        <a:cs typeface="Times New Roman"/>
                      </a:endParaRPr>
                    </a:p>
                  </a:txBody>
                  <a:tcPr marL="68580" marR="68580" marT="0" marB="0" anchor="ctr"/>
                </a:tc>
              </a:tr>
              <a:tr h="830054">
                <a:tc>
                  <a:txBody>
                    <a:bodyPr/>
                    <a:lstStyle/>
                    <a:p>
                      <a:pPr indent="0" algn="just">
                        <a:lnSpc>
                          <a:spcPct val="100000"/>
                        </a:lnSpc>
                        <a:spcAft>
                          <a:spcPts val="0"/>
                        </a:spcAft>
                      </a:pPr>
                      <a:r>
                        <a:rPr lang="zh-TW" sz="1600" kern="0">
                          <a:effectLst/>
                        </a:rPr>
                        <a:t>標章圖樣</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endParaRPr lang="en-US" sz="1600" kern="0" dirty="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endParaRPr lang="en-US" sz="1600" kern="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無標章圖樣</a:t>
                      </a:r>
                      <a:endParaRPr lang="zh-TW" sz="1600" kern="100">
                        <a:effectLst/>
                      </a:endParaRPr>
                    </a:p>
                    <a:p>
                      <a:pPr indent="0" algn="just">
                        <a:lnSpc>
                          <a:spcPct val="100000"/>
                        </a:lnSpc>
                        <a:spcAft>
                          <a:spcPts val="0"/>
                        </a:spcAft>
                      </a:pPr>
                      <a:r>
                        <a:rPr lang="zh-TW" sz="1600" kern="0">
                          <a:effectLst/>
                        </a:rPr>
                        <a:t>可由當地政府自行設計</a:t>
                      </a:r>
                      <a:endParaRPr lang="zh-TW" sz="1600" kern="100">
                        <a:effectLst/>
                        <a:latin typeface="Times New Roman"/>
                        <a:ea typeface="標楷體"/>
                        <a:cs typeface="Times New Roman"/>
                      </a:endParaRPr>
                    </a:p>
                  </a:txBody>
                  <a:tcPr marL="68580" marR="68580" marT="0" marB="0" anchor="ctr"/>
                </a:tc>
              </a:tr>
              <a:tr h="585339">
                <a:tc>
                  <a:txBody>
                    <a:bodyPr/>
                    <a:lstStyle/>
                    <a:p>
                      <a:pPr indent="0" algn="just">
                        <a:lnSpc>
                          <a:spcPct val="100000"/>
                        </a:lnSpc>
                        <a:spcAft>
                          <a:spcPts val="0"/>
                        </a:spcAft>
                      </a:pPr>
                      <a:r>
                        <a:rPr lang="zh-TW" sz="1600" kern="0">
                          <a:effectLst/>
                        </a:rPr>
                        <a:t>申請方式</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自願申請</a:t>
                      </a:r>
                      <a:endParaRPr lang="zh-TW" sz="1600" kern="100">
                        <a:effectLst/>
                      </a:endParaRPr>
                    </a:p>
                    <a:p>
                      <a:pPr indent="0" algn="just">
                        <a:lnSpc>
                          <a:spcPct val="100000"/>
                        </a:lnSpc>
                        <a:spcAft>
                          <a:spcPts val="0"/>
                        </a:spcAft>
                      </a:pPr>
                      <a:r>
                        <a:rPr lang="zh-TW" sz="1600" kern="0">
                          <a:effectLst/>
                        </a:rPr>
                        <a:t>部份州或城市強制</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經費五千萬元以上之公有建築強制申請</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自願申請</a:t>
                      </a:r>
                      <a:endParaRPr lang="zh-TW" sz="1600" kern="100">
                        <a:effectLst/>
                        <a:latin typeface="Times New Roman"/>
                        <a:ea typeface="標楷體"/>
                        <a:cs typeface="Times New Roman"/>
                      </a:endParaRPr>
                    </a:p>
                  </a:txBody>
                  <a:tcPr marL="68580" marR="68580" marT="0" marB="0" anchor="ctr"/>
                </a:tc>
              </a:tr>
              <a:tr h="742041">
                <a:tc>
                  <a:txBody>
                    <a:bodyPr/>
                    <a:lstStyle/>
                    <a:p>
                      <a:pPr indent="0" algn="just">
                        <a:lnSpc>
                          <a:spcPct val="100000"/>
                        </a:lnSpc>
                        <a:spcAft>
                          <a:spcPts val="0"/>
                        </a:spcAft>
                      </a:pPr>
                      <a:r>
                        <a:rPr lang="zh-TW" sz="1600" kern="0">
                          <a:effectLst/>
                        </a:rPr>
                        <a:t>受理單位</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美國綠建築協會</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dirty="0">
                          <a:effectLst/>
                        </a:rPr>
                        <a:t>財團法人台灣建築中心</a:t>
                      </a:r>
                      <a:endParaRPr lang="zh-TW" sz="1600" kern="100" dirty="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dirty="0">
                          <a:effectLst/>
                        </a:rPr>
                        <a:t>永續建築國際會議</a:t>
                      </a:r>
                      <a:endParaRPr lang="zh-TW" sz="1600" kern="100" dirty="0">
                        <a:effectLst/>
                      </a:endParaRPr>
                    </a:p>
                    <a:p>
                      <a:pPr indent="0" algn="just">
                        <a:lnSpc>
                          <a:spcPct val="100000"/>
                        </a:lnSpc>
                        <a:spcAft>
                          <a:spcPts val="0"/>
                        </a:spcAft>
                      </a:pPr>
                      <a:r>
                        <a:rPr lang="zh-TW" sz="1600" kern="0" dirty="0">
                          <a:effectLst/>
                        </a:rPr>
                        <a:t>當地政府</a:t>
                      </a:r>
                      <a:endParaRPr lang="zh-TW" sz="1600" kern="100" dirty="0">
                        <a:effectLst/>
                        <a:latin typeface="Times New Roman"/>
                        <a:ea typeface="標楷體"/>
                        <a:cs typeface="Times New Roman"/>
                      </a:endParaRPr>
                    </a:p>
                  </a:txBody>
                  <a:tcPr marL="68580" marR="68580" marT="0" marB="0" anchor="ctr"/>
                </a:tc>
              </a:tr>
              <a:tr h="427369">
                <a:tc>
                  <a:txBody>
                    <a:bodyPr/>
                    <a:lstStyle/>
                    <a:p>
                      <a:pPr indent="0" algn="just">
                        <a:lnSpc>
                          <a:spcPct val="100000"/>
                        </a:lnSpc>
                        <a:spcAft>
                          <a:spcPts val="0"/>
                        </a:spcAft>
                      </a:pPr>
                      <a:r>
                        <a:rPr lang="zh-TW" sz="1600" kern="0">
                          <a:effectLst/>
                        </a:rPr>
                        <a:t>認證專家</a:t>
                      </a:r>
                      <a:endParaRPr lang="zh-TW" sz="1600" kern="100">
                        <a:effectLst/>
                        <a:latin typeface="Times New Roman"/>
                        <a:ea typeface="標楷體"/>
                        <a:cs typeface="Times New Roman"/>
                      </a:endParaRPr>
                    </a:p>
                  </a:txBody>
                  <a:tcPr marL="68580" marR="68580" marT="0" marB="0" anchor="ctr"/>
                </a:tc>
                <a:tc>
                  <a:txBody>
                    <a:bodyPr/>
                    <a:lstStyle/>
                    <a:p>
                      <a:pPr marL="0" indent="0" algn="just" defTabSz="914400" rtl="0" eaLnBrk="1" latinLnBrk="0" hangingPunct="1">
                        <a:lnSpc>
                          <a:spcPct val="100000"/>
                        </a:lnSpc>
                        <a:spcAft>
                          <a:spcPts val="0"/>
                        </a:spcAft>
                      </a:pPr>
                      <a:r>
                        <a:rPr lang="en-US" sz="1600" kern="0">
                          <a:solidFill>
                            <a:schemeClr val="tx1"/>
                          </a:solidFill>
                          <a:effectLst/>
                          <a:latin typeface="+mn-lt"/>
                          <a:ea typeface="+mn-ea"/>
                          <a:cs typeface="+mn-cs"/>
                        </a:rPr>
                        <a:t>LEED AP</a:t>
                      </a:r>
                      <a:endParaRPr lang="zh-TW" sz="1600" kern="0">
                        <a:solidFill>
                          <a:schemeClr val="tx1"/>
                        </a:solidFill>
                        <a:effectLst/>
                        <a:latin typeface="+mn-lt"/>
                        <a:ea typeface="+mn-ea"/>
                        <a:cs typeface="+mn-cs"/>
                      </a:endParaRPr>
                    </a:p>
                  </a:txBody>
                  <a:tcPr marL="68580" marR="68580" marT="0" marB="0" anchor="ctr"/>
                </a:tc>
                <a:tc>
                  <a:txBody>
                    <a:bodyPr/>
                    <a:lstStyle/>
                    <a:p>
                      <a:pPr indent="0">
                        <a:lnSpc>
                          <a:spcPts val="2400"/>
                        </a:lnSpc>
                        <a:spcAft>
                          <a:spcPts val="0"/>
                        </a:spcAft>
                      </a:pPr>
                      <a:r>
                        <a:rPr lang="zh-TW" altLang="zh-TW" sz="1600" kern="0" dirty="0" smtClean="0">
                          <a:effectLst/>
                        </a:rPr>
                        <a:t>綠建築評定委員</a:t>
                      </a:r>
                      <a:endParaRPr lang="zh-TW" altLang="zh-TW" sz="1600" kern="100" dirty="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dirty="0">
                          <a:effectLst/>
                        </a:rPr>
                        <a:t>無</a:t>
                      </a:r>
                      <a:endParaRPr lang="zh-TW" sz="1600" kern="100" dirty="0">
                        <a:effectLst/>
                        <a:latin typeface="Times New Roman"/>
                        <a:ea typeface="標楷體"/>
                        <a:cs typeface="Times New Roman"/>
                      </a:endParaRPr>
                    </a:p>
                  </a:txBody>
                  <a:tcPr marL="68580" marR="68580" marT="0" marB="0" anchor="ctr"/>
                </a:tc>
              </a:tr>
              <a:tr h="1154911">
                <a:tc>
                  <a:txBody>
                    <a:bodyPr/>
                    <a:lstStyle/>
                    <a:p>
                      <a:pPr indent="0" algn="just">
                        <a:lnSpc>
                          <a:spcPct val="100000"/>
                        </a:lnSpc>
                        <a:spcAft>
                          <a:spcPts val="0"/>
                        </a:spcAft>
                      </a:pPr>
                      <a:r>
                        <a:rPr lang="zh-TW" sz="1600" kern="0">
                          <a:effectLst/>
                        </a:rPr>
                        <a:t>認證制度</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認證標章</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設計施工階段：</a:t>
                      </a:r>
                      <a:endParaRPr lang="zh-TW" sz="1600" kern="100">
                        <a:effectLst/>
                      </a:endParaRPr>
                    </a:p>
                    <a:p>
                      <a:pPr indent="0" algn="just">
                        <a:lnSpc>
                          <a:spcPct val="100000"/>
                        </a:lnSpc>
                        <a:spcAft>
                          <a:spcPts val="0"/>
                        </a:spcAft>
                      </a:pPr>
                      <a:r>
                        <a:rPr lang="zh-TW" sz="1600" kern="0">
                          <a:effectLst/>
                        </a:rPr>
                        <a:t>綠建築候選證書</a:t>
                      </a:r>
                      <a:endParaRPr lang="zh-TW" sz="1600" kern="100">
                        <a:effectLst/>
                      </a:endParaRPr>
                    </a:p>
                    <a:p>
                      <a:pPr indent="0" algn="just">
                        <a:lnSpc>
                          <a:spcPct val="100000"/>
                        </a:lnSpc>
                        <a:spcAft>
                          <a:spcPts val="0"/>
                        </a:spcAft>
                      </a:pPr>
                      <a:r>
                        <a:rPr lang="zh-TW" sz="1600" kern="0">
                          <a:effectLst/>
                        </a:rPr>
                        <a:t>實體建築階段：</a:t>
                      </a:r>
                      <a:endParaRPr lang="zh-TW" sz="1600" kern="100">
                        <a:effectLst/>
                      </a:endParaRPr>
                    </a:p>
                    <a:p>
                      <a:pPr indent="0" algn="just">
                        <a:lnSpc>
                          <a:spcPct val="100000"/>
                        </a:lnSpc>
                        <a:spcAft>
                          <a:spcPts val="0"/>
                        </a:spcAft>
                      </a:pPr>
                      <a:r>
                        <a:rPr lang="zh-TW" sz="1600" kern="0">
                          <a:effectLst/>
                        </a:rPr>
                        <a:t>綠建築標章</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dirty="0">
                          <a:effectLst/>
                        </a:rPr>
                        <a:t>認證標章</a:t>
                      </a:r>
                      <a:endParaRPr lang="zh-TW" sz="1600" kern="100" dirty="0">
                        <a:effectLst/>
                        <a:latin typeface="Times New Roman"/>
                        <a:ea typeface="標楷體"/>
                        <a:cs typeface="Times New Roman"/>
                      </a:endParaRPr>
                    </a:p>
                  </a:txBody>
                  <a:tcPr marL="68580" marR="68580" marT="0" marB="0" anchor="ctr"/>
                </a:tc>
              </a:tr>
              <a:tr h="633681">
                <a:tc>
                  <a:txBody>
                    <a:bodyPr/>
                    <a:lstStyle/>
                    <a:p>
                      <a:pPr indent="0" algn="just">
                        <a:lnSpc>
                          <a:spcPct val="100000"/>
                        </a:lnSpc>
                        <a:spcAft>
                          <a:spcPts val="0"/>
                        </a:spcAft>
                      </a:pPr>
                      <a:r>
                        <a:rPr lang="zh-TW" sz="1600" kern="0">
                          <a:effectLst/>
                        </a:rPr>
                        <a:t>認證時效</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en-US" sz="1600" kern="0">
                          <a:effectLst/>
                        </a:rPr>
                        <a:t>5</a:t>
                      </a:r>
                      <a:r>
                        <a:rPr lang="zh-TW" sz="1600" kern="0">
                          <a:effectLst/>
                        </a:rPr>
                        <a:t>年</a:t>
                      </a:r>
                      <a:endParaRPr lang="zh-TW" sz="1600" kern="100">
                        <a:effectLst/>
                        <a:latin typeface="Times New Roman"/>
                        <a:ea typeface="標楷體"/>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sz="1600" kern="0" dirty="0">
                          <a:effectLst/>
                        </a:rPr>
                        <a:t>候選證書</a:t>
                      </a:r>
                      <a:r>
                        <a:rPr lang="zh-TW" sz="1600" kern="0" dirty="0" smtClean="0">
                          <a:effectLst/>
                        </a:rPr>
                        <a:t>：</a:t>
                      </a:r>
                      <a:r>
                        <a:rPr lang="en-US" altLang="zh-TW" sz="1600" kern="0" dirty="0" smtClean="0">
                          <a:effectLst/>
                        </a:rPr>
                        <a:t>5</a:t>
                      </a:r>
                      <a:r>
                        <a:rPr lang="zh-TW" altLang="zh-TW" sz="1600" kern="0" dirty="0" smtClean="0">
                          <a:effectLst/>
                        </a:rPr>
                        <a:t>年</a:t>
                      </a:r>
                      <a:endParaRPr lang="zh-TW" sz="1600" kern="100" dirty="0">
                        <a:effectLst/>
                      </a:endParaRPr>
                    </a:p>
                    <a:p>
                      <a:pPr indent="0" algn="just">
                        <a:lnSpc>
                          <a:spcPct val="100000"/>
                        </a:lnSpc>
                        <a:spcAft>
                          <a:spcPts val="0"/>
                        </a:spcAft>
                      </a:pPr>
                      <a:r>
                        <a:rPr lang="zh-TW" sz="1600" kern="0" dirty="0">
                          <a:effectLst/>
                        </a:rPr>
                        <a:t>標章</a:t>
                      </a:r>
                      <a:r>
                        <a:rPr lang="zh-TW" sz="1600" kern="0" dirty="0" smtClean="0">
                          <a:effectLst/>
                        </a:rPr>
                        <a:t>：</a:t>
                      </a:r>
                      <a:r>
                        <a:rPr lang="en-US" sz="1600" kern="0" dirty="0" smtClean="0">
                          <a:effectLst/>
                        </a:rPr>
                        <a:t>5</a:t>
                      </a:r>
                      <a:r>
                        <a:rPr lang="zh-TW" sz="1600" kern="0" dirty="0" smtClean="0">
                          <a:effectLst/>
                        </a:rPr>
                        <a:t>年</a:t>
                      </a:r>
                      <a:endParaRPr lang="zh-TW" sz="1600" kern="100" dirty="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無</a:t>
                      </a:r>
                      <a:endParaRPr lang="zh-TW" sz="1600" kern="100">
                        <a:effectLst/>
                        <a:latin typeface="Times New Roman"/>
                        <a:ea typeface="標楷體"/>
                        <a:cs typeface="Times New Roman"/>
                      </a:endParaRPr>
                    </a:p>
                  </a:txBody>
                  <a:tcPr marL="68580" marR="68580" marT="0" marB="0" anchor="ctr"/>
                </a:tc>
              </a:tr>
              <a:tr h="271765">
                <a:tc>
                  <a:txBody>
                    <a:bodyPr/>
                    <a:lstStyle/>
                    <a:p>
                      <a:pPr indent="0" algn="just">
                        <a:lnSpc>
                          <a:spcPct val="100000"/>
                        </a:lnSpc>
                        <a:spcAft>
                          <a:spcPts val="0"/>
                        </a:spcAft>
                      </a:pPr>
                      <a:r>
                        <a:rPr lang="zh-TW" sz="1600" kern="0">
                          <a:effectLst/>
                        </a:rPr>
                        <a:t>獎勵方式</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無</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a:effectLst/>
                        </a:rPr>
                        <a:t>容積獎勵</a:t>
                      </a:r>
                      <a:endParaRPr lang="zh-TW" sz="1600" kern="100">
                        <a:effectLst/>
                        <a:latin typeface="Times New Roman"/>
                        <a:ea typeface="標楷體"/>
                        <a:cs typeface="Times New Roman"/>
                      </a:endParaRPr>
                    </a:p>
                  </a:txBody>
                  <a:tcPr marL="68580" marR="68580" marT="0" marB="0" anchor="ctr"/>
                </a:tc>
                <a:tc>
                  <a:txBody>
                    <a:bodyPr/>
                    <a:lstStyle/>
                    <a:p>
                      <a:pPr indent="0" algn="just">
                        <a:lnSpc>
                          <a:spcPct val="100000"/>
                        </a:lnSpc>
                        <a:spcAft>
                          <a:spcPts val="0"/>
                        </a:spcAft>
                      </a:pPr>
                      <a:r>
                        <a:rPr lang="zh-TW" sz="1600" kern="0" dirty="0">
                          <a:effectLst/>
                        </a:rPr>
                        <a:t>無</a:t>
                      </a:r>
                      <a:endParaRPr lang="zh-TW" sz="1600" kern="100" dirty="0">
                        <a:effectLst/>
                        <a:latin typeface="Times New Roman"/>
                        <a:ea typeface="標楷體"/>
                        <a:cs typeface="Times New Roman"/>
                      </a:endParaRPr>
                    </a:p>
                  </a:txBody>
                  <a:tcPr marL="68580" marR="68580" marT="0" marB="0" anchor="ctr"/>
                </a:tc>
              </a:tr>
            </a:tbl>
          </a:graphicData>
        </a:graphic>
      </p:graphicFrame>
      <p:sp>
        <p:nvSpPr>
          <p:cNvPr id="4" name="投影片編號版面配置區 3"/>
          <p:cNvSpPr>
            <a:spLocks noGrp="1"/>
          </p:cNvSpPr>
          <p:nvPr>
            <p:ph type="sldNum" sz="quarter" idx="12"/>
          </p:nvPr>
        </p:nvSpPr>
        <p:spPr/>
        <p:txBody>
          <a:bodyPr/>
          <a:lstStyle/>
          <a:p>
            <a:fld id="{6E09806E-516A-44F9-B058-F91E8B988EE1}" type="slidenum">
              <a:rPr lang="zh-TW" altLang="en-US" smtClean="0"/>
              <a:pPr/>
              <a:t>7</a:t>
            </a:fld>
            <a:endParaRPr lang="zh-TW" altLang="en-US"/>
          </a:p>
        </p:txBody>
      </p:sp>
      <p:pic>
        <p:nvPicPr>
          <p:cNvPr id="5122" name="Picture 12" descr="http://cellarridge.com/images/leed_logo_web.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3221" y="1776809"/>
            <a:ext cx="802555" cy="788095"/>
          </a:xfrm>
          <a:prstGeom prst="rect">
            <a:avLst/>
          </a:prstGeom>
          <a:noFill/>
          <a:extLst>
            <a:ext uri="{909E8E84-426E-40DD-AFC4-6F175D3DCCD1}">
              <a14:hiddenFill xmlns:a14="http://schemas.microsoft.com/office/drawing/2010/main" xmlns="">
                <a:solidFill>
                  <a:srgbClr val="FFFFFF"/>
                </a:solidFill>
              </a14:hiddenFill>
            </a:ext>
          </a:extLst>
        </p:spPr>
      </p:pic>
      <p:pic>
        <p:nvPicPr>
          <p:cNvPr id="5121" name="Picture 14" descr="http://www.dbaweb.tcg.gov.tw/sc/css/en/green-cert.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85457" y="1700808"/>
            <a:ext cx="864096"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062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各評估系統在評分方式與執行策略上之優劣</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1370685158"/>
              </p:ext>
            </p:extLst>
          </p:nvPr>
        </p:nvGraphicFramePr>
        <p:xfrm>
          <a:off x="251520" y="1315244"/>
          <a:ext cx="8640959" cy="4940796"/>
        </p:xfrm>
        <a:graphic>
          <a:graphicData uri="http://schemas.openxmlformats.org/drawingml/2006/table">
            <a:tbl>
              <a:tblPr firstRow="1" firstCol="1" bandRow="1">
                <a:tableStyleId>{0E3FDE45-AF77-4B5C-9715-49D594BDF05E}</a:tableStyleId>
              </a:tblPr>
              <a:tblGrid>
                <a:gridCol w="1376436"/>
                <a:gridCol w="2800028"/>
                <a:gridCol w="2232248"/>
                <a:gridCol w="2232247"/>
              </a:tblGrid>
              <a:tr h="301526">
                <a:tc>
                  <a:txBody>
                    <a:bodyPr/>
                    <a:lstStyle/>
                    <a:p>
                      <a:pPr indent="0">
                        <a:lnSpc>
                          <a:spcPts val="2400"/>
                        </a:lnSpc>
                        <a:spcAft>
                          <a:spcPts val="0"/>
                        </a:spcAft>
                      </a:pPr>
                      <a:r>
                        <a:rPr lang="en-US" sz="1800" kern="0" dirty="0">
                          <a:effectLst/>
                        </a:rPr>
                        <a:t> </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dirty="0">
                          <a:effectLst/>
                        </a:rPr>
                        <a:t>LEED BD+C</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dirty="0">
                          <a:effectLst/>
                        </a:rPr>
                        <a:t>EEWH</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dirty="0" err="1">
                          <a:effectLst/>
                        </a:rPr>
                        <a:t>SBTool</a:t>
                      </a:r>
                      <a:endParaRPr lang="zh-TW" sz="1800" kern="100" dirty="0">
                        <a:effectLst/>
                        <a:latin typeface="Times New Roman"/>
                        <a:ea typeface="標楷體"/>
                        <a:cs typeface="Times New Roman"/>
                      </a:endParaRPr>
                    </a:p>
                  </a:txBody>
                  <a:tcPr marL="67843" marR="67843" marT="0" marB="0"/>
                </a:tc>
              </a:tr>
              <a:tr h="368796">
                <a:tc>
                  <a:txBody>
                    <a:bodyPr/>
                    <a:lstStyle/>
                    <a:p>
                      <a:pPr indent="0">
                        <a:lnSpc>
                          <a:spcPts val="2400"/>
                        </a:lnSpc>
                        <a:spcAft>
                          <a:spcPts val="0"/>
                        </a:spcAft>
                      </a:pPr>
                      <a:r>
                        <a:rPr lang="zh-TW" sz="1800" kern="0" dirty="0">
                          <a:effectLst/>
                        </a:rPr>
                        <a:t>指標客觀度</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dirty="0">
                          <a:effectLst/>
                        </a:rPr>
                        <a:t>80%</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a:effectLst/>
                        </a:rPr>
                        <a:t>100%</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a:effectLst/>
                        </a:rPr>
                        <a:t>50%</a:t>
                      </a:r>
                      <a:endParaRPr lang="zh-TW" sz="1800" kern="100">
                        <a:effectLst/>
                        <a:latin typeface="Times New Roman"/>
                        <a:ea typeface="標楷體"/>
                        <a:cs typeface="Times New Roman"/>
                      </a:endParaRPr>
                    </a:p>
                  </a:txBody>
                  <a:tcPr marL="67843" marR="67843" marT="0" marB="0"/>
                </a:tc>
              </a:tr>
              <a:tr h="904577">
                <a:tc>
                  <a:txBody>
                    <a:bodyPr/>
                    <a:lstStyle/>
                    <a:p>
                      <a:pPr indent="0">
                        <a:lnSpc>
                          <a:spcPts val="2400"/>
                        </a:lnSpc>
                        <a:spcAft>
                          <a:spcPts val="0"/>
                        </a:spcAft>
                      </a:pPr>
                      <a:r>
                        <a:rPr lang="zh-TW" sz="1800" kern="0">
                          <a:effectLst/>
                        </a:rPr>
                        <a:t>評分方法</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dirty="0">
                          <a:effectLst/>
                        </a:rPr>
                        <a:t>採「得分點數」之方式，但仍需透過計算、模擬或實測等方式來達到規定之標準。</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dirty="0">
                          <a:effectLst/>
                        </a:rPr>
                        <a:t>將設計完全量化計算。</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a:effectLst/>
                        </a:rPr>
                        <a:t>需先由專家訂定指標權重，再由設計師自行評估得分。</a:t>
                      </a:r>
                      <a:endParaRPr lang="zh-TW" sz="1800" kern="100">
                        <a:effectLst/>
                        <a:latin typeface="Times New Roman"/>
                        <a:ea typeface="標楷體"/>
                        <a:cs typeface="Times New Roman"/>
                      </a:endParaRPr>
                    </a:p>
                  </a:txBody>
                  <a:tcPr marL="67843" marR="67843" marT="0" marB="0"/>
                </a:tc>
              </a:tr>
              <a:tr h="904577">
                <a:tc>
                  <a:txBody>
                    <a:bodyPr/>
                    <a:lstStyle/>
                    <a:p>
                      <a:pPr indent="0">
                        <a:lnSpc>
                          <a:spcPts val="2400"/>
                        </a:lnSpc>
                        <a:spcAft>
                          <a:spcPts val="0"/>
                        </a:spcAft>
                      </a:pPr>
                      <a:r>
                        <a:rPr lang="zh-TW" sz="1800" kern="0">
                          <a:effectLst/>
                        </a:rPr>
                        <a:t>地區特性</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dirty="0">
                          <a:effectLst/>
                        </a:rPr>
                        <a:t>在「位置與交通」和「永續基地」指標群中，已就基地特性給予評分。</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a:effectLst/>
                        </a:rPr>
                        <a:t>在計算過程中，已就基地位置及其條件給予不同的係數。</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a:effectLst/>
                        </a:rPr>
                        <a:t>可由專家問卷決定適合當地的項目權重。</a:t>
                      </a:r>
                      <a:endParaRPr lang="zh-TW" sz="1800" kern="100">
                        <a:effectLst/>
                        <a:latin typeface="Times New Roman"/>
                        <a:ea typeface="標楷體"/>
                        <a:cs typeface="Times New Roman"/>
                      </a:endParaRPr>
                    </a:p>
                  </a:txBody>
                  <a:tcPr marL="67843" marR="67843" marT="0" marB="0"/>
                </a:tc>
              </a:tr>
              <a:tr h="904577">
                <a:tc>
                  <a:txBody>
                    <a:bodyPr/>
                    <a:lstStyle/>
                    <a:p>
                      <a:pPr indent="0">
                        <a:lnSpc>
                          <a:spcPts val="2400"/>
                        </a:lnSpc>
                        <a:spcAft>
                          <a:spcPts val="0"/>
                        </a:spcAft>
                      </a:pPr>
                      <a:r>
                        <a:rPr lang="zh-TW" sz="1800" kern="0">
                          <a:effectLst/>
                        </a:rPr>
                        <a:t>國際化</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dirty="0">
                          <a:effectLst/>
                        </a:rPr>
                        <a:t>37</a:t>
                      </a:r>
                      <a:r>
                        <a:rPr lang="zh-TW" sz="1800" kern="0" dirty="0">
                          <a:effectLst/>
                        </a:rPr>
                        <a:t>個國家採用</a:t>
                      </a:r>
                      <a:endParaRPr lang="zh-TW" sz="1800" kern="100" dirty="0">
                        <a:effectLst/>
                      </a:endParaRPr>
                    </a:p>
                    <a:p>
                      <a:pPr indent="0">
                        <a:lnSpc>
                          <a:spcPts val="2400"/>
                        </a:lnSpc>
                        <a:spcAft>
                          <a:spcPts val="0"/>
                        </a:spcAft>
                      </a:pPr>
                      <a:r>
                        <a:rPr lang="zh-TW" sz="1800" kern="0" dirty="0">
                          <a:effectLst/>
                        </a:rPr>
                        <a:t>（此類國家均未開發其專有之評估系統）</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a:effectLst/>
                        </a:rPr>
                        <a:t>僅台灣使用</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a:effectLst/>
                        </a:rPr>
                        <a:t>3</a:t>
                      </a:r>
                      <a:r>
                        <a:rPr lang="zh-TW" sz="1800" kern="0">
                          <a:effectLst/>
                        </a:rPr>
                        <a:t>個地區</a:t>
                      </a:r>
                      <a:endParaRPr lang="zh-TW" sz="1800" kern="100">
                        <a:effectLst/>
                        <a:latin typeface="Times New Roman"/>
                        <a:ea typeface="標楷體"/>
                        <a:cs typeface="Times New Roman"/>
                      </a:endParaRPr>
                    </a:p>
                  </a:txBody>
                  <a:tcPr marL="67843" marR="67843" marT="0" marB="0"/>
                </a:tc>
              </a:tr>
              <a:tr h="904577">
                <a:tc>
                  <a:txBody>
                    <a:bodyPr/>
                    <a:lstStyle/>
                    <a:p>
                      <a:pPr indent="0">
                        <a:lnSpc>
                          <a:spcPts val="2400"/>
                        </a:lnSpc>
                        <a:spcAft>
                          <a:spcPts val="0"/>
                        </a:spcAft>
                      </a:pPr>
                      <a:r>
                        <a:rPr lang="zh-TW" sz="1800" kern="0">
                          <a:effectLst/>
                        </a:rPr>
                        <a:t>適用地區</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dirty="0">
                          <a:effectLst/>
                        </a:rPr>
                        <a:t>皆可，但部分評估項目因國情不同，評估內容難以判定</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a:effectLst/>
                        </a:rPr>
                        <a:t>亞熱帶區域</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a:effectLst/>
                        </a:rPr>
                        <a:t>皆可</a:t>
                      </a:r>
                      <a:endParaRPr lang="zh-TW" sz="1800" kern="100">
                        <a:effectLst/>
                        <a:latin typeface="Times New Roman"/>
                        <a:ea typeface="標楷體"/>
                        <a:cs typeface="Times New Roman"/>
                      </a:endParaRPr>
                    </a:p>
                  </a:txBody>
                  <a:tcPr marL="67843" marR="67843" marT="0" marB="0"/>
                </a:tc>
              </a:tr>
              <a:tr h="301526">
                <a:tc>
                  <a:txBody>
                    <a:bodyPr/>
                    <a:lstStyle/>
                    <a:p>
                      <a:pPr indent="0">
                        <a:lnSpc>
                          <a:spcPts val="2400"/>
                        </a:lnSpc>
                        <a:spcAft>
                          <a:spcPts val="0"/>
                        </a:spcAft>
                      </a:pPr>
                      <a:r>
                        <a:rPr lang="zh-TW" sz="1800" kern="0">
                          <a:effectLst/>
                        </a:rPr>
                        <a:t>認證專家</a:t>
                      </a:r>
                      <a:endParaRPr lang="zh-TW" sz="1800" kern="10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en-US" sz="1800" kern="0" dirty="0">
                          <a:effectLst/>
                        </a:rPr>
                        <a:t>LEED AP</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dirty="0">
                          <a:effectLst/>
                        </a:rPr>
                        <a:t>綠建築評定委員</a:t>
                      </a:r>
                      <a:endParaRPr lang="zh-TW" sz="1800" kern="100" dirty="0">
                        <a:effectLst/>
                        <a:latin typeface="Times New Roman"/>
                        <a:ea typeface="標楷體"/>
                        <a:cs typeface="Times New Roman"/>
                      </a:endParaRPr>
                    </a:p>
                  </a:txBody>
                  <a:tcPr marL="67843" marR="67843" marT="0" marB="0"/>
                </a:tc>
                <a:tc>
                  <a:txBody>
                    <a:bodyPr/>
                    <a:lstStyle/>
                    <a:p>
                      <a:pPr indent="0">
                        <a:lnSpc>
                          <a:spcPts val="2400"/>
                        </a:lnSpc>
                        <a:spcAft>
                          <a:spcPts val="0"/>
                        </a:spcAft>
                      </a:pPr>
                      <a:r>
                        <a:rPr lang="zh-TW" sz="1800" kern="0" dirty="0">
                          <a:effectLst/>
                        </a:rPr>
                        <a:t>專家學者與建築師</a:t>
                      </a:r>
                      <a:endParaRPr lang="zh-TW" sz="1800" kern="100" dirty="0">
                        <a:effectLst/>
                        <a:latin typeface="Times New Roman"/>
                        <a:ea typeface="標楷體"/>
                        <a:cs typeface="Times New Roman"/>
                      </a:endParaRPr>
                    </a:p>
                  </a:txBody>
                  <a:tcPr marL="67843" marR="67843" marT="0" marB="0"/>
                </a:tc>
              </a:tr>
            </a:tbl>
          </a:graphicData>
        </a:graphic>
      </p:graphicFrame>
      <p:sp>
        <p:nvSpPr>
          <p:cNvPr id="4" name="投影片編號版面配置區 3"/>
          <p:cNvSpPr>
            <a:spLocks noGrp="1"/>
          </p:cNvSpPr>
          <p:nvPr>
            <p:ph type="sldNum" sz="quarter" idx="12"/>
          </p:nvPr>
        </p:nvSpPr>
        <p:spPr/>
        <p:txBody>
          <a:bodyPr/>
          <a:lstStyle/>
          <a:p>
            <a:fld id="{6E09806E-516A-44F9-B058-F91E8B988EE1}" type="slidenum">
              <a:rPr lang="zh-TW" altLang="en-US" smtClean="0"/>
              <a:pPr/>
              <a:t>8</a:t>
            </a:fld>
            <a:endParaRPr lang="zh-TW" altLang="en-US"/>
          </a:p>
        </p:txBody>
      </p:sp>
    </p:spTree>
    <p:extLst>
      <p:ext uri="{BB962C8B-B14F-4D97-AF65-F5344CB8AC3E}">
        <p14:creationId xmlns:p14="http://schemas.microsoft.com/office/powerpoint/2010/main" xmlns="" val="371852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指標類型分類</a:t>
            </a:r>
            <a:endParaRPr lang="zh-TW" altLang="en-US" dirty="0"/>
          </a:p>
        </p:txBody>
      </p:sp>
      <p:graphicFrame>
        <p:nvGraphicFramePr>
          <p:cNvPr id="5" name="內容版面配置區 4"/>
          <p:cNvGraphicFramePr>
            <a:graphicFrameLocks noGrp="1"/>
          </p:cNvGraphicFramePr>
          <p:nvPr>
            <p:ph sz="half" idx="1"/>
            <p:extLst>
              <p:ext uri="{D42A27DB-BD31-4B8C-83A1-F6EECF244321}">
                <p14:modId xmlns:p14="http://schemas.microsoft.com/office/powerpoint/2010/main" xmlns="" val="589612421"/>
              </p:ext>
            </p:extLst>
          </p:nvPr>
        </p:nvGraphicFramePr>
        <p:xfrm>
          <a:off x="3851920" y="908720"/>
          <a:ext cx="5040561" cy="5185344"/>
        </p:xfrm>
        <a:graphic>
          <a:graphicData uri="http://schemas.openxmlformats.org/drawingml/2006/table">
            <a:tbl>
              <a:tblPr firstRow="1" firstCol="1" bandRow="1">
                <a:tableStyleId>{72833802-FEF1-4C79-8D5D-14CF1EAF98D9}</a:tableStyleId>
              </a:tblPr>
              <a:tblGrid>
                <a:gridCol w="1087301"/>
                <a:gridCol w="1395365"/>
                <a:gridCol w="827555"/>
                <a:gridCol w="752322"/>
                <a:gridCol w="978018"/>
              </a:tblGrid>
              <a:tr h="304032">
                <a:tc gridSpan="2">
                  <a:txBody>
                    <a:bodyPr/>
                    <a:lstStyle/>
                    <a:p>
                      <a:pPr indent="0" algn="ctr">
                        <a:lnSpc>
                          <a:spcPts val="2400"/>
                        </a:lnSpc>
                        <a:spcAft>
                          <a:spcPts val="0"/>
                        </a:spcAft>
                      </a:pPr>
                      <a:r>
                        <a:rPr lang="zh-TW" sz="1600" kern="0" dirty="0">
                          <a:effectLst/>
                        </a:rPr>
                        <a:t>指標類型</a:t>
                      </a:r>
                      <a:endParaRPr lang="zh-TW" sz="1600" kern="100" dirty="0">
                        <a:effectLst/>
                        <a:latin typeface="Times New Roman"/>
                        <a:ea typeface="標楷體"/>
                        <a:cs typeface="Times New Roman"/>
                      </a:endParaRPr>
                    </a:p>
                  </a:txBody>
                  <a:tcPr marL="48642" marR="48642" marT="0" marB="0">
                    <a:solidFill>
                      <a:srgbClr val="C00000"/>
                    </a:solidFill>
                  </a:tcPr>
                </a:tc>
                <a:tc hMerge="1">
                  <a:txBody>
                    <a:bodyPr/>
                    <a:lstStyle/>
                    <a:p>
                      <a:endParaRPr lang="zh-TW" altLang="en-US"/>
                    </a:p>
                  </a:txBody>
                  <a:tcPr/>
                </a:tc>
                <a:tc>
                  <a:txBody>
                    <a:bodyPr/>
                    <a:lstStyle/>
                    <a:p>
                      <a:pPr indent="0">
                        <a:lnSpc>
                          <a:spcPts val="2400"/>
                        </a:lnSpc>
                        <a:spcAft>
                          <a:spcPts val="0"/>
                        </a:spcAft>
                      </a:pPr>
                      <a:r>
                        <a:rPr lang="en-US" sz="1600" kern="0" dirty="0">
                          <a:effectLst/>
                        </a:rPr>
                        <a:t>LEED</a:t>
                      </a:r>
                      <a:endParaRPr lang="zh-TW" sz="1600" kern="100" dirty="0">
                        <a:effectLst/>
                        <a:latin typeface="Times New Roman"/>
                        <a:ea typeface="標楷體"/>
                        <a:cs typeface="Times New Roman"/>
                      </a:endParaRPr>
                    </a:p>
                  </a:txBody>
                  <a:tcPr marL="48642" marR="48642" marT="0" marB="0">
                    <a:solidFill>
                      <a:srgbClr val="C00000"/>
                    </a:solidFill>
                  </a:tcPr>
                </a:tc>
                <a:tc>
                  <a:txBody>
                    <a:bodyPr/>
                    <a:lstStyle/>
                    <a:p>
                      <a:pPr indent="0">
                        <a:lnSpc>
                          <a:spcPts val="2400"/>
                        </a:lnSpc>
                        <a:spcAft>
                          <a:spcPts val="0"/>
                        </a:spcAft>
                      </a:pPr>
                      <a:r>
                        <a:rPr lang="en-US" sz="1600" kern="0" dirty="0">
                          <a:effectLst/>
                        </a:rPr>
                        <a:t>EEWH</a:t>
                      </a:r>
                      <a:endParaRPr lang="zh-TW" sz="1600" kern="100" dirty="0">
                        <a:effectLst/>
                        <a:latin typeface="Times New Roman"/>
                        <a:ea typeface="標楷體"/>
                        <a:cs typeface="Times New Roman"/>
                      </a:endParaRPr>
                    </a:p>
                  </a:txBody>
                  <a:tcPr marL="48642" marR="48642" marT="0" marB="0">
                    <a:solidFill>
                      <a:srgbClr val="C00000"/>
                    </a:solidFill>
                  </a:tcPr>
                </a:tc>
                <a:tc>
                  <a:txBody>
                    <a:bodyPr/>
                    <a:lstStyle/>
                    <a:p>
                      <a:pPr indent="0">
                        <a:lnSpc>
                          <a:spcPts val="2400"/>
                        </a:lnSpc>
                        <a:spcAft>
                          <a:spcPts val="0"/>
                        </a:spcAft>
                      </a:pPr>
                      <a:r>
                        <a:rPr lang="en-US" sz="1600" kern="0" dirty="0" err="1">
                          <a:effectLst/>
                        </a:rPr>
                        <a:t>SBTool</a:t>
                      </a:r>
                      <a:endParaRPr lang="zh-TW" sz="1600" kern="100" dirty="0">
                        <a:effectLst/>
                        <a:latin typeface="Times New Roman"/>
                        <a:ea typeface="標楷體"/>
                        <a:cs typeface="Times New Roman"/>
                      </a:endParaRPr>
                    </a:p>
                  </a:txBody>
                  <a:tcPr marL="48642" marR="48642" marT="0" marB="0">
                    <a:solidFill>
                      <a:srgbClr val="C00000"/>
                    </a:solidFill>
                  </a:tcPr>
                </a:tc>
              </a:tr>
              <a:tr h="305034">
                <a:tc rowSpan="5">
                  <a:txBody>
                    <a:bodyPr/>
                    <a:lstStyle/>
                    <a:p>
                      <a:pPr indent="0">
                        <a:lnSpc>
                          <a:spcPts val="2400"/>
                        </a:lnSpc>
                        <a:spcAft>
                          <a:spcPts val="0"/>
                        </a:spcAft>
                      </a:pPr>
                      <a:r>
                        <a:rPr lang="zh-TW" sz="1600" kern="0" dirty="0">
                          <a:effectLst/>
                        </a:rPr>
                        <a:t>建築本體之指標</a:t>
                      </a:r>
                      <a:endParaRPr lang="zh-TW" sz="1600" kern="100" dirty="0">
                        <a:effectLst/>
                        <a:latin typeface="Times New Roman"/>
                        <a:ea typeface="標楷體"/>
                        <a:cs typeface="Times New Roman"/>
                      </a:endParaRPr>
                    </a:p>
                  </a:txBody>
                  <a:tcPr marL="48642" marR="48642" marT="0" marB="0"/>
                </a:tc>
                <a:tc>
                  <a:txBody>
                    <a:bodyPr/>
                    <a:lstStyle/>
                    <a:p>
                      <a:pPr indent="0">
                        <a:lnSpc>
                          <a:spcPts val="2400"/>
                        </a:lnSpc>
                        <a:spcAft>
                          <a:spcPts val="0"/>
                        </a:spcAft>
                      </a:pPr>
                      <a:r>
                        <a:rPr lang="zh-TW" sz="1600" kern="0">
                          <a:effectLst/>
                        </a:rPr>
                        <a:t>能源</a:t>
                      </a:r>
                      <a:endParaRPr lang="zh-TW" sz="1600" kern="10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建築水資源</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室內環境</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氣體</a:t>
                      </a:r>
                      <a:endParaRPr lang="zh-TW" sz="1600" kern="100" dirty="0">
                        <a:effectLst/>
                        <a:latin typeface="Times New Roman"/>
                        <a:ea typeface="標楷體"/>
                        <a:cs typeface="Times New Roman"/>
                      </a:endParaRPr>
                    </a:p>
                  </a:txBody>
                  <a:tcPr marL="48642" marR="48642" marT="0" marB="0"/>
                </a:tc>
                <a:tc>
                  <a:txBody>
                    <a:bodyPr/>
                    <a:lstStyle/>
                    <a:p>
                      <a:pPr indent="0">
                        <a:lnSpc>
                          <a:spcPts val="2400"/>
                        </a:lnSpc>
                        <a:spcAft>
                          <a:spcPts val="0"/>
                        </a:spcAft>
                      </a:pPr>
                      <a:r>
                        <a:rPr lang="en-US" sz="1600" kern="0" dirty="0">
                          <a:effectLst/>
                        </a:rPr>
                        <a:t> </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垃圾與廢棄物</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rowSpan="7">
                  <a:txBody>
                    <a:bodyPr/>
                    <a:lstStyle/>
                    <a:p>
                      <a:pPr indent="0">
                        <a:lnSpc>
                          <a:spcPts val="2400"/>
                        </a:lnSpc>
                        <a:spcAft>
                          <a:spcPts val="0"/>
                        </a:spcAft>
                      </a:pPr>
                      <a:r>
                        <a:rPr lang="zh-TW" sz="1600" kern="0" dirty="0">
                          <a:effectLst/>
                        </a:rPr>
                        <a:t>建築本體以外之指標</a:t>
                      </a:r>
                      <a:endParaRPr lang="zh-TW" sz="1600" kern="100" dirty="0">
                        <a:effectLst/>
                        <a:latin typeface="Times New Roman"/>
                        <a:ea typeface="標楷體"/>
                        <a:cs typeface="Times New Roman"/>
                      </a:endParaRPr>
                    </a:p>
                  </a:txBody>
                  <a:tcPr marL="48642" marR="48642" marT="0" marB="0"/>
                </a:tc>
                <a:tc>
                  <a:txBody>
                    <a:bodyPr/>
                    <a:lstStyle/>
                    <a:p>
                      <a:pPr indent="0">
                        <a:lnSpc>
                          <a:spcPts val="2400"/>
                        </a:lnSpc>
                        <a:spcAft>
                          <a:spcPts val="0"/>
                        </a:spcAft>
                      </a:pPr>
                      <a:r>
                        <a:rPr lang="zh-TW" sz="1600" kern="0" dirty="0">
                          <a:effectLst/>
                        </a:rPr>
                        <a:t>空間規劃設計</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endParaRPr lang="zh-TW" sz="1600" dirty="0">
                        <a:effectLst/>
                        <a:latin typeface="Times New Roman"/>
                        <a:ea typeface="新細明體"/>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交通</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r>
                        <a:rPr lang="en-US" altLang="zh-TW" sz="1400" dirty="0" smtClean="0">
                          <a:effectLst/>
                          <a:latin typeface="Times New Roman"/>
                          <a:ea typeface="新細明體"/>
                        </a:rPr>
                        <a:t>EC</a:t>
                      </a:r>
                      <a:r>
                        <a:rPr lang="zh-TW" altLang="en-US" sz="1400" dirty="0" smtClean="0">
                          <a:effectLst/>
                          <a:latin typeface="Times New Roman"/>
                          <a:ea typeface="新細明體"/>
                        </a:rPr>
                        <a:t>、</a:t>
                      </a:r>
                      <a:r>
                        <a:rPr lang="en-US" altLang="zh-TW" sz="1400" dirty="0" smtClean="0">
                          <a:effectLst/>
                          <a:latin typeface="Times New Roman"/>
                          <a:ea typeface="新細明體"/>
                        </a:rPr>
                        <a:t>GF</a:t>
                      </a:r>
                      <a:endParaRPr lang="zh-TW" sz="1400" dirty="0">
                        <a:effectLst/>
                        <a:latin typeface="Times New Roman"/>
                        <a:ea typeface="新細明體"/>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戶外光環境</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都市風環境</a:t>
                      </a:r>
                      <a:endParaRPr lang="zh-TW" sz="1600" kern="100" dirty="0">
                        <a:effectLst/>
                        <a:latin typeface="Times New Roman"/>
                        <a:ea typeface="標楷體"/>
                        <a:cs typeface="Times New Roman"/>
                      </a:endParaRPr>
                    </a:p>
                  </a:txBody>
                  <a:tcPr marL="48642" marR="48642" marT="0" marB="0"/>
                </a:tc>
                <a:tc>
                  <a:txBody>
                    <a:bodyPr/>
                    <a:lstStyle/>
                    <a:p>
                      <a:pPr indent="0"/>
                      <a:endParaRPr lang="zh-TW" sz="1600" dirty="0">
                        <a:effectLst/>
                        <a:latin typeface="Times New Roman"/>
                        <a:ea typeface="新細明體"/>
                      </a:endParaRPr>
                    </a:p>
                  </a:txBody>
                  <a:tcPr marL="48642" marR="48642" marT="0" marB="0"/>
                </a:tc>
                <a:tc>
                  <a:txBody>
                    <a:bodyPr/>
                    <a:lstStyle/>
                    <a:p>
                      <a:pPr marL="0" indent="0" algn="ctr" defTabSz="914400" rtl="0" eaLnBrk="1" latinLnBrk="0" hangingPunct="1"/>
                      <a:r>
                        <a:rPr lang="en-US" altLang="zh-TW" sz="1400" kern="1200" dirty="0" smtClean="0">
                          <a:solidFill>
                            <a:schemeClr val="tx1"/>
                          </a:solidFill>
                          <a:effectLst/>
                          <a:latin typeface="Times New Roman"/>
                          <a:ea typeface="新細明體"/>
                          <a:cs typeface="+mn-cs"/>
                        </a:rPr>
                        <a:t>EC</a:t>
                      </a:r>
                      <a:endParaRPr lang="zh-TW" sz="1400" kern="1200" dirty="0">
                        <a:solidFill>
                          <a:schemeClr val="tx1"/>
                        </a:solidFill>
                        <a:effectLst/>
                        <a:latin typeface="Times New Roman"/>
                        <a:ea typeface="新細明體"/>
                        <a:cs typeface="+mn-cs"/>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戶外熱環境</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marL="0" indent="0" algn="ctr" defTabSz="914400" rtl="0" eaLnBrk="1" latinLnBrk="0" hangingPunct="1"/>
                      <a:r>
                        <a:rPr lang="en-US" altLang="zh-TW" sz="1400" kern="1200" dirty="0" smtClean="0">
                          <a:solidFill>
                            <a:schemeClr val="tx1"/>
                          </a:solidFill>
                          <a:effectLst/>
                          <a:latin typeface="Times New Roman"/>
                          <a:ea typeface="新細明體"/>
                          <a:cs typeface="+mn-cs"/>
                        </a:rPr>
                        <a:t>EC</a:t>
                      </a:r>
                      <a:endParaRPr lang="zh-TW" sz="1400" kern="1200" dirty="0">
                        <a:solidFill>
                          <a:schemeClr val="tx1"/>
                        </a:solidFill>
                        <a:effectLst/>
                        <a:latin typeface="Times New Roman"/>
                        <a:ea typeface="新細明體"/>
                        <a:cs typeface="+mn-cs"/>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基地水資源</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生態</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rowSpan="3">
                  <a:txBody>
                    <a:bodyPr/>
                    <a:lstStyle/>
                    <a:p>
                      <a:pPr indent="0">
                        <a:lnSpc>
                          <a:spcPts val="2400"/>
                        </a:lnSpc>
                        <a:spcAft>
                          <a:spcPts val="0"/>
                        </a:spcAft>
                      </a:pPr>
                      <a:r>
                        <a:rPr lang="zh-TW" sz="1600" kern="0">
                          <a:effectLst/>
                        </a:rPr>
                        <a:t>軟性指標</a:t>
                      </a:r>
                      <a:endParaRPr lang="zh-TW" sz="1600" kern="100">
                        <a:effectLst/>
                        <a:latin typeface="Times New Roman"/>
                        <a:ea typeface="標楷體"/>
                        <a:cs typeface="Times New Roman"/>
                      </a:endParaRPr>
                    </a:p>
                  </a:txBody>
                  <a:tcPr marL="48642" marR="48642" marT="0" marB="0"/>
                </a:tc>
                <a:tc>
                  <a:txBody>
                    <a:bodyPr/>
                    <a:lstStyle/>
                    <a:p>
                      <a:pPr indent="0">
                        <a:lnSpc>
                          <a:spcPts val="2400"/>
                        </a:lnSpc>
                        <a:spcAft>
                          <a:spcPts val="0"/>
                        </a:spcAft>
                      </a:pPr>
                      <a:r>
                        <a:rPr lang="zh-TW" sz="1600" kern="0" dirty="0">
                          <a:effectLst/>
                        </a:rPr>
                        <a:t>服務品質</a:t>
                      </a:r>
                      <a:endParaRPr lang="zh-TW" sz="1600" kern="100" dirty="0">
                        <a:effectLst/>
                        <a:latin typeface="Times New Roman"/>
                        <a:ea typeface="標楷體"/>
                        <a:cs typeface="Times New Roman"/>
                      </a:endParaRPr>
                    </a:p>
                  </a:txBody>
                  <a:tcPr marL="48642" marR="48642" marT="0" marB="0"/>
                </a:tc>
                <a:tc>
                  <a:txBody>
                    <a:bodyPr/>
                    <a:lstStyle/>
                    <a:p>
                      <a:pPr indent="0"/>
                      <a:endParaRPr lang="zh-TW" sz="1600" dirty="0">
                        <a:effectLst/>
                        <a:latin typeface="Times New Roman"/>
                        <a:ea typeface="新細明體"/>
                      </a:endParaRPr>
                    </a:p>
                  </a:txBody>
                  <a:tcPr marL="48642" marR="48642" marT="0" marB="0"/>
                </a:tc>
                <a:tc>
                  <a:txBody>
                    <a:bodyPr/>
                    <a:lstStyle/>
                    <a:p>
                      <a:pPr indent="0" algn="ctr"/>
                      <a:endParaRPr lang="zh-TW" sz="1600" dirty="0">
                        <a:effectLst/>
                        <a:latin typeface="Times New Roman"/>
                        <a:ea typeface="新細明體"/>
                      </a:endParaRPr>
                    </a:p>
                  </a:txBody>
                  <a:tcPr marL="48642" marR="48642" marT="0" marB="0"/>
                </a:tc>
                <a:tc>
                  <a:txBody>
                    <a:bodyPr/>
                    <a:lstStyle/>
                    <a:p>
                      <a:pPr indent="0" algn="ctr">
                        <a:lnSpc>
                          <a:spcPts val="2400"/>
                        </a:lnSpc>
                        <a:spcAft>
                          <a:spcPts val="0"/>
                        </a:spcAft>
                      </a:pPr>
                      <a:r>
                        <a:rPr lang="zh-TW" sz="1600" kern="0">
                          <a:effectLst/>
                        </a:rPr>
                        <a:t>◎</a:t>
                      </a:r>
                      <a:endParaRPr lang="zh-TW" sz="1600" kern="10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社會與人文</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marL="0" indent="0" algn="ctr" defTabSz="914400" rtl="0" eaLnBrk="1" latinLnBrk="0" hangingPunct="1"/>
                      <a:r>
                        <a:rPr lang="en-US" altLang="zh-TW" sz="1400" kern="1200" dirty="0" smtClean="0">
                          <a:solidFill>
                            <a:schemeClr val="tx1"/>
                          </a:solidFill>
                          <a:effectLst/>
                          <a:latin typeface="Times New Roman"/>
                          <a:ea typeface="新細明體"/>
                          <a:cs typeface="+mn-cs"/>
                        </a:rPr>
                        <a:t>EC</a:t>
                      </a:r>
                      <a:endParaRPr lang="zh-TW" sz="1400" kern="1200" dirty="0">
                        <a:solidFill>
                          <a:schemeClr val="tx1"/>
                        </a:solidFill>
                        <a:effectLst/>
                        <a:latin typeface="Times New Roman"/>
                        <a:ea typeface="新細明體"/>
                        <a:cs typeface="+mn-cs"/>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r>
              <a:tr h="305034">
                <a:tc vMerge="1">
                  <a:txBody>
                    <a:bodyPr/>
                    <a:lstStyle/>
                    <a:p>
                      <a:endParaRPr lang="zh-TW" altLang="en-US"/>
                    </a:p>
                  </a:txBody>
                  <a:tcPr/>
                </a:tc>
                <a:tc>
                  <a:txBody>
                    <a:bodyPr/>
                    <a:lstStyle/>
                    <a:p>
                      <a:pPr indent="0">
                        <a:lnSpc>
                          <a:spcPts val="2400"/>
                        </a:lnSpc>
                        <a:spcAft>
                          <a:spcPts val="0"/>
                        </a:spcAft>
                      </a:pPr>
                      <a:r>
                        <a:rPr lang="zh-TW" sz="1600" kern="0" dirty="0">
                          <a:effectLst/>
                        </a:rPr>
                        <a:t>經濟</a:t>
                      </a:r>
                      <a:endParaRPr lang="zh-TW" sz="1600" kern="100" dirty="0">
                        <a:effectLst/>
                        <a:latin typeface="Times New Roman"/>
                        <a:ea typeface="標楷體"/>
                        <a:cs typeface="Times New Roman"/>
                      </a:endParaRPr>
                    </a:p>
                  </a:txBody>
                  <a:tcPr marL="48642" marR="48642" marT="0" marB="0"/>
                </a:tc>
                <a:tc>
                  <a:txBody>
                    <a:bodyPr/>
                    <a:lstStyle/>
                    <a:p>
                      <a:pPr indent="0"/>
                      <a:endParaRPr lang="zh-TW" sz="1600">
                        <a:effectLst/>
                        <a:latin typeface="Times New Roman"/>
                        <a:ea typeface="新細明體"/>
                      </a:endParaRPr>
                    </a:p>
                  </a:txBody>
                  <a:tcPr marL="48642" marR="48642" marT="0" marB="0"/>
                </a:tc>
                <a:tc>
                  <a:txBody>
                    <a:bodyPr/>
                    <a:lstStyle/>
                    <a:p>
                      <a:pPr indent="0" algn="ctr"/>
                      <a:endParaRPr lang="zh-TW" sz="1600" dirty="0">
                        <a:effectLst/>
                        <a:latin typeface="Times New Roman"/>
                        <a:ea typeface="新細明體"/>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r>
              <a:tr h="305034">
                <a:tc>
                  <a:txBody>
                    <a:bodyPr/>
                    <a:lstStyle/>
                    <a:p>
                      <a:pPr indent="0">
                        <a:lnSpc>
                          <a:spcPts val="2400"/>
                        </a:lnSpc>
                        <a:spcAft>
                          <a:spcPts val="0"/>
                        </a:spcAft>
                      </a:pPr>
                      <a:r>
                        <a:rPr lang="zh-TW" sz="1600" kern="0">
                          <a:effectLst/>
                        </a:rPr>
                        <a:t>創新指標</a:t>
                      </a:r>
                      <a:endParaRPr lang="zh-TW" sz="1600" kern="100">
                        <a:effectLst/>
                        <a:latin typeface="Times New Roman"/>
                        <a:ea typeface="標楷體"/>
                        <a:cs typeface="Times New Roman"/>
                      </a:endParaRPr>
                    </a:p>
                  </a:txBody>
                  <a:tcPr marL="48642" marR="48642" marT="0" marB="0"/>
                </a:tc>
                <a:tc>
                  <a:txBody>
                    <a:bodyPr/>
                    <a:lstStyle/>
                    <a:p>
                      <a:pPr indent="0">
                        <a:lnSpc>
                          <a:spcPts val="2400"/>
                        </a:lnSpc>
                        <a:spcAft>
                          <a:spcPts val="0"/>
                        </a:spcAft>
                      </a:pPr>
                      <a:r>
                        <a:rPr lang="zh-TW" sz="1600" kern="0" dirty="0">
                          <a:effectLst/>
                        </a:rPr>
                        <a:t>創新</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lgn="ctr">
                        <a:lnSpc>
                          <a:spcPts val="2400"/>
                        </a:lnSpc>
                        <a:spcAft>
                          <a:spcPts val="0"/>
                        </a:spcAft>
                      </a:pPr>
                      <a:r>
                        <a:rPr lang="zh-TW" sz="1600" kern="0" dirty="0">
                          <a:effectLst/>
                        </a:rPr>
                        <a:t>◎</a:t>
                      </a:r>
                      <a:endParaRPr lang="zh-TW" sz="1600" kern="100" dirty="0">
                        <a:effectLst/>
                        <a:latin typeface="Times New Roman"/>
                        <a:ea typeface="標楷體"/>
                        <a:cs typeface="Times New Roman"/>
                      </a:endParaRPr>
                    </a:p>
                  </a:txBody>
                  <a:tcPr marL="48642" marR="48642" marT="0" marB="0"/>
                </a:tc>
                <a:tc>
                  <a:txBody>
                    <a:bodyPr/>
                    <a:lstStyle/>
                    <a:p>
                      <a:pPr indent="0"/>
                      <a:endParaRPr lang="zh-TW" sz="1600" dirty="0">
                        <a:effectLst/>
                        <a:latin typeface="Times New Roman"/>
                        <a:ea typeface="新細明體"/>
                      </a:endParaRPr>
                    </a:p>
                  </a:txBody>
                  <a:tcPr marL="48642" marR="48642" marT="0" marB="0"/>
                </a:tc>
              </a:tr>
            </a:tbl>
          </a:graphicData>
        </a:graphic>
      </p:graphicFrame>
      <p:sp>
        <p:nvSpPr>
          <p:cNvPr id="6" name="內容版面配置區 5"/>
          <p:cNvSpPr>
            <a:spLocks noGrp="1"/>
          </p:cNvSpPr>
          <p:nvPr>
            <p:ph sz="half" idx="2"/>
          </p:nvPr>
        </p:nvSpPr>
        <p:spPr>
          <a:xfrm>
            <a:off x="539552" y="1484784"/>
            <a:ext cx="3384376" cy="4525963"/>
          </a:xfrm>
        </p:spPr>
        <p:txBody>
          <a:bodyPr>
            <a:normAutofit/>
          </a:bodyPr>
          <a:lstStyle/>
          <a:p>
            <a:r>
              <a:rPr lang="zh-TW" altLang="en-US" sz="2400" dirty="0"/>
              <a:t>本</a:t>
            </a:r>
            <a:r>
              <a:rPr lang="zh-TW" altLang="en-US" sz="2400" dirty="0" smtClean="0"/>
              <a:t>研究比較版本：</a:t>
            </a:r>
            <a:endParaRPr lang="en-US" altLang="zh-TW" sz="2400" dirty="0" smtClean="0"/>
          </a:p>
          <a:p>
            <a:pPr lvl="1"/>
            <a:r>
              <a:rPr lang="en-US" altLang="zh-TW" sz="2000" dirty="0" smtClean="0"/>
              <a:t>LEED </a:t>
            </a:r>
            <a:r>
              <a:rPr lang="en-US" altLang="zh-TW" sz="2000" dirty="0"/>
              <a:t>v4 </a:t>
            </a:r>
            <a:r>
              <a:rPr lang="en-US" altLang="zh-TW" sz="2000" dirty="0" smtClean="0"/>
              <a:t>BD+C</a:t>
            </a:r>
          </a:p>
          <a:p>
            <a:pPr lvl="1"/>
            <a:r>
              <a:rPr lang="en-US" altLang="zh-TW" sz="2000" dirty="0" err="1" smtClean="0"/>
              <a:t>SBTool</a:t>
            </a:r>
            <a:r>
              <a:rPr lang="en-US" altLang="zh-TW" sz="2000" dirty="0" smtClean="0"/>
              <a:t> </a:t>
            </a:r>
            <a:r>
              <a:rPr lang="en-US" altLang="zh-TW" sz="2000" dirty="0"/>
              <a:t>2012</a:t>
            </a:r>
            <a:r>
              <a:rPr lang="zh-TW" altLang="zh-TW" sz="2000" dirty="0"/>
              <a:t>年</a:t>
            </a:r>
            <a:r>
              <a:rPr lang="zh-TW" altLang="zh-TW" sz="2000" dirty="0" smtClean="0"/>
              <a:t>版</a:t>
            </a:r>
            <a:endParaRPr lang="en-US" altLang="zh-TW" sz="2000" dirty="0" smtClean="0"/>
          </a:p>
          <a:p>
            <a:pPr lvl="1"/>
            <a:r>
              <a:rPr lang="en-US" altLang="zh-TW" sz="2000" dirty="0" smtClean="0"/>
              <a:t>EEWH-BC </a:t>
            </a:r>
            <a:r>
              <a:rPr lang="en-US" altLang="zh-TW" sz="2000" dirty="0"/>
              <a:t>2015</a:t>
            </a:r>
            <a:r>
              <a:rPr lang="zh-TW" altLang="zh-TW" sz="2000" dirty="0"/>
              <a:t>年</a:t>
            </a:r>
            <a:r>
              <a:rPr lang="zh-TW" altLang="zh-TW" sz="2000" dirty="0" smtClean="0"/>
              <a:t>版</a:t>
            </a:r>
            <a:endParaRPr lang="en-US" altLang="zh-TW" sz="2000" dirty="0" smtClean="0"/>
          </a:p>
          <a:p>
            <a:pPr lvl="1"/>
            <a:endParaRPr lang="en-US" altLang="zh-TW" sz="2000" dirty="0" smtClean="0"/>
          </a:p>
          <a:p>
            <a:r>
              <a:rPr lang="en-US" altLang="zh-TW" sz="2400" dirty="0" err="1" smtClean="0"/>
              <a:t>SBTool</a:t>
            </a:r>
            <a:r>
              <a:rPr lang="zh-TW" altLang="zh-TW" sz="2400" dirty="0"/>
              <a:t>的評估指標有部份尚未建置評估</a:t>
            </a:r>
            <a:r>
              <a:rPr lang="zh-TW" altLang="zh-TW" sz="2400" dirty="0" smtClean="0"/>
              <a:t>內容</a:t>
            </a:r>
            <a:r>
              <a:rPr lang="zh-TW" altLang="en-US" sz="2400" dirty="0" smtClean="0"/>
              <a:t>，</a:t>
            </a:r>
            <a:r>
              <a:rPr lang="zh-TW" altLang="zh-TW" sz="2400" dirty="0"/>
              <a:t>在此不納入本研究之比較。</a:t>
            </a:r>
            <a:endParaRPr lang="zh-TW" altLang="en-US" sz="2400" dirty="0"/>
          </a:p>
        </p:txBody>
      </p:sp>
      <p:sp>
        <p:nvSpPr>
          <p:cNvPr id="4" name="投影片編號版面配置區 3"/>
          <p:cNvSpPr>
            <a:spLocks noGrp="1"/>
          </p:cNvSpPr>
          <p:nvPr>
            <p:ph type="sldNum" sz="quarter" idx="12"/>
          </p:nvPr>
        </p:nvSpPr>
        <p:spPr/>
        <p:txBody>
          <a:bodyPr/>
          <a:lstStyle/>
          <a:p>
            <a:fld id="{6E09806E-516A-44F9-B058-F91E8B988EE1}" type="slidenum">
              <a:rPr lang="zh-TW" altLang="en-US" smtClean="0"/>
              <a:pPr/>
              <a:t>9</a:t>
            </a:fld>
            <a:endParaRPr lang="zh-TW" altLang="en-US"/>
          </a:p>
        </p:txBody>
      </p:sp>
    </p:spTree>
    <p:extLst>
      <p:ext uri="{BB962C8B-B14F-4D97-AF65-F5344CB8AC3E}">
        <p14:creationId xmlns:p14="http://schemas.microsoft.com/office/powerpoint/2010/main" xmlns="" val="3765189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紅黑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紅黑2</Template>
  <TotalTime>2352</TotalTime>
  <Words>2312</Words>
  <Application>Microsoft Office PowerPoint</Application>
  <PresentationFormat>如螢幕大小 (4:3)</PresentationFormat>
  <Paragraphs>489</Paragraphs>
  <Slides>25</Slides>
  <Notes>1</Notes>
  <HiddenSlides>0</HiddenSlides>
  <MMClips>0</MMClips>
  <ScaleCrop>false</ScaleCrop>
  <HeadingPairs>
    <vt:vector size="6" baseType="variant">
      <vt:variant>
        <vt:lpstr>佈景主題</vt:lpstr>
      </vt:variant>
      <vt:variant>
        <vt:i4>1</vt:i4>
      </vt:variant>
      <vt:variant>
        <vt:lpstr>內嵌 OLE 伺服程式</vt:lpstr>
      </vt:variant>
      <vt:variant>
        <vt:i4>0</vt:i4>
      </vt:variant>
      <vt:variant>
        <vt:lpstr>投影片標題</vt:lpstr>
      </vt:variant>
      <vt:variant>
        <vt:i4>25</vt:i4>
      </vt:variant>
    </vt:vector>
  </HeadingPairs>
  <TitlesOfParts>
    <vt:vector size="26" baseType="lpstr">
      <vt:lpstr>紅黑2</vt:lpstr>
      <vt:lpstr>國內外綠建築標章認證執行策略比較</vt:lpstr>
      <vt:lpstr>研究背景</vt:lpstr>
      <vt:lpstr>研究目的</vt:lpstr>
      <vt:lpstr>研究方法</vt:lpstr>
      <vt:lpstr>評估系統發展背景</vt:lpstr>
      <vt:lpstr>評分方式</vt:lpstr>
      <vt:lpstr>執行策略</vt:lpstr>
      <vt:lpstr>各評估系統在評分方式與執行策略上之優劣</vt:lpstr>
      <vt:lpstr>指標類型分類</vt:lpstr>
      <vt:lpstr>EEWH BC版尚未建置之指標</vt:lpstr>
      <vt:lpstr>室內熱環境</vt:lpstr>
      <vt:lpstr>戶外熱環境</vt:lpstr>
      <vt:lpstr>戶外熱環境</vt:lpstr>
      <vt:lpstr>耗能管理</vt:lpstr>
      <vt:lpstr>耗能管理</vt:lpstr>
      <vt:lpstr>低碳建築聯盟</vt:lpstr>
      <vt:lpstr>台灣環保署所揭示的建築碳盤查專用PCR</vt:lpstr>
      <vt:lpstr>BCF法的應用階段</vt:lpstr>
      <vt:lpstr>碳足跡認證流程</vt:lpstr>
      <vt:lpstr>EEWH與建築碳足跡評估系統相似之項目</vt:lpstr>
      <vt:lpstr>國外綠建築指標與碳足跡指標接軌潛力</vt:lpstr>
      <vt:lpstr>建議</vt:lpstr>
      <vt:lpstr>建議</vt:lpstr>
      <vt:lpstr>期末進度</vt:lpstr>
      <vt:lpstr>簡報完畢  敬請指教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國內外綠建築標章認證執行策略比較</dc:title>
  <dc:creator>Lin Feng Yi</dc:creator>
  <cp:lastModifiedBy>062909</cp:lastModifiedBy>
  <cp:revision>87</cp:revision>
  <dcterms:created xsi:type="dcterms:W3CDTF">2015-06-22T14:33:18Z</dcterms:created>
  <dcterms:modified xsi:type="dcterms:W3CDTF">2015-12-17T09:29:26Z</dcterms:modified>
</cp:coreProperties>
</file>