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handoutMasterIdLst>
    <p:handoutMasterId r:id="rId25"/>
  </p:handoutMasterIdLst>
  <p:sldIdLst>
    <p:sldId id="256" r:id="rId2"/>
    <p:sldId id="268" r:id="rId3"/>
    <p:sldId id="257" r:id="rId4"/>
    <p:sldId id="270" r:id="rId5"/>
    <p:sldId id="258" r:id="rId6"/>
    <p:sldId id="271" r:id="rId7"/>
    <p:sldId id="259" r:id="rId8"/>
    <p:sldId id="272" r:id="rId9"/>
    <p:sldId id="260" r:id="rId10"/>
    <p:sldId id="273" r:id="rId11"/>
    <p:sldId id="261" r:id="rId12"/>
    <p:sldId id="274" r:id="rId13"/>
    <p:sldId id="262" r:id="rId14"/>
    <p:sldId id="275" r:id="rId15"/>
    <p:sldId id="263" r:id="rId16"/>
    <p:sldId id="276" r:id="rId17"/>
    <p:sldId id="264" r:id="rId18"/>
    <p:sldId id="278" r:id="rId19"/>
    <p:sldId id="266" r:id="rId20"/>
    <p:sldId id="279" r:id="rId21"/>
    <p:sldId id="265" r:id="rId22"/>
    <p:sldId id="280" r:id="rId23"/>
  </p:sldIdLst>
  <p:sldSz cx="13004800" cy="9753600"/>
  <p:notesSz cx="6797675" cy="99266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1pPr>
    <a:lvl2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2pPr>
    <a:lvl3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3pPr>
    <a:lvl4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4pPr>
    <a:lvl5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5pPr>
    <a:lvl6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6pPr>
    <a:lvl7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7pPr>
    <a:lvl8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8pPr>
    <a:lvl9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lvl9pPr>
  </p:defaultTextStyle>
  <p:extLst>
    <p:ext uri="{521415D9-36F7-43E2-AB2F-B90AF26B5E84}">
      <p14:sectionLst xmlns:p14="http://schemas.microsoft.com/office/powerpoint/2010/main">
        <p14:section name="預設章節" id="{59E7B4CA-3794-48D5-B7E0-B3B8BFC8C7E3}">
          <p14:sldIdLst>
            <p14:sldId id="256"/>
            <p14:sldId id="268"/>
          </p14:sldIdLst>
        </p14:section>
        <p14:section name="未命名的章節" id="{56C95D6D-A18B-4293-AED8-712A1DDA19B4}">
          <p14:sldIdLst>
            <p14:sldId id="257"/>
            <p14:sldId id="270"/>
            <p14:sldId id="258"/>
            <p14:sldId id="271"/>
            <p14:sldId id="259"/>
            <p14:sldId id="272"/>
            <p14:sldId id="260"/>
            <p14:sldId id="273"/>
            <p14:sldId id="261"/>
            <p14:sldId id="274"/>
            <p14:sldId id="262"/>
            <p14:sldId id="275"/>
            <p14:sldId id="263"/>
            <p14:sldId id="276"/>
            <p14:sldId id="264"/>
            <p14:sldId id="278"/>
            <p14:sldId id="266"/>
            <p14:sldId id="279"/>
            <p14:sldId id="265"/>
            <p14:sldId id="280"/>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000000"/>
              </a:solidFill>
              <a:prstDash val="solid"/>
              <a:miter lim="400000"/>
            </a:ln>
          </a:left>
          <a:right>
            <a:ln w="12700" cap="flat">
              <a:solidFill>
                <a:srgbClr val="C4C6C6"/>
              </a:solidFill>
              <a:prstDash val="solid"/>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E8E9E8"/>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no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0" cap="flat">
              <a:noFill/>
              <a:miter lim="400000"/>
            </a:ln>
          </a:bottom>
          <a:insideH>
            <a:ln w="12700" cap="flat">
              <a:noFill/>
              <a:miter lim="400000"/>
            </a:ln>
          </a:insideH>
          <a:insideV>
            <a:ln w="12700" cap="flat">
              <a:noFill/>
              <a:miter lim="400000"/>
            </a:ln>
          </a:insideV>
        </a:tcBdr>
        <a:fill>
          <a:solidFill>
            <a:schemeClr val="accent1">
              <a:satOff val="12166"/>
              <a:lumOff val="-13042"/>
            </a:schemeClr>
          </a:solidFill>
        </a:fill>
      </a:tcStyle>
    </a:firstRow>
  </a:tblStyle>
  <a:tblStyle styleId="{C7B018BB-80A7-4F77-B60F-C8B233D01FF8}"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EFF8FA"/>
          </a:solidFill>
        </a:fill>
      </a:tcStyle>
    </a:band2H>
    <a:firstCo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4F728F"/>
              </a:solidFill>
              <a:prstDash val="solid"/>
              <a:miter lim="400000"/>
            </a:ln>
          </a:top>
          <a:bottom>
            <a:ln w="12700" cap="flat">
              <a:solidFill>
                <a:srgbClr val="4F728F"/>
              </a:solidFill>
              <a:prstDash val="solid"/>
              <a:miter lim="400000"/>
            </a:ln>
          </a:bottom>
          <a:insideH>
            <a:ln w="12700" cap="flat">
              <a:solidFill>
                <a:srgbClr val="4F728F"/>
              </a:solidFill>
              <a:prstDash val="solid"/>
              <a:miter lim="400000"/>
            </a:ln>
          </a:insideH>
          <a:insideV>
            <a:ln w="12700" cap="flat">
              <a:noFill/>
              <a:miter lim="400000"/>
            </a:ln>
          </a:insideV>
        </a:tcBdr>
        <a:fill>
          <a:solidFill>
            <a:srgbClr val="D4DADF"/>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638EB0"/>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173D59"/>
          </a:solidFill>
        </a:fill>
      </a:tcStyle>
    </a:firstRow>
  </a:tblStyle>
  <a:tblStyle styleId="{EEE7283C-3CF3-47DC-8721-378D4A62B228}" styleName="">
    <a:tblBg/>
    <a:wholeTbl>
      <a:tcTxStyle b="off" i="off">
        <a:font>
          <a:latin typeface="Helvetica Neue"/>
          <a:ea typeface="Helvetica Neue"/>
          <a:cs typeface="Helvetica Neue"/>
        </a:font>
        <a:srgbClr val="444444"/>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3C3C1D"/>
              </a:solidFill>
              <a:prstDash val="solid"/>
              <a:miter lim="400000"/>
            </a:ln>
          </a:left>
          <a:right>
            <a:ln w="12700" cap="flat">
              <a:solidFill>
                <a:schemeClr val="accent2">
                  <a:hueOff val="-487087"/>
                  <a:satOff val="-2686"/>
                  <a:lumOff val="14808"/>
                </a:schemeClr>
              </a:solidFill>
              <a:prstDash val="solid"/>
              <a:miter lim="400000"/>
            </a:ln>
          </a:right>
          <a:top>
            <a:ln w="12700" cap="flat">
              <a:solidFill>
                <a:schemeClr val="accent2">
                  <a:hueOff val="-487087"/>
                  <a:satOff val="-2686"/>
                  <a:lumOff val="14808"/>
                </a:schemeClr>
              </a:solidFill>
              <a:prstDash val="solid"/>
              <a:miter lim="400000"/>
            </a:ln>
          </a:top>
          <a:bottom>
            <a:ln w="12700" cap="flat">
              <a:solidFill>
                <a:schemeClr val="accent2">
                  <a:hueOff val="-487087"/>
                  <a:satOff val="-2686"/>
                  <a:lumOff val="14808"/>
                </a:schemeClr>
              </a:solidFill>
              <a:prstDash val="solid"/>
              <a:miter lim="400000"/>
            </a:ln>
          </a:bottom>
          <a:insideH>
            <a:ln w="12700" cap="flat">
              <a:solidFill>
                <a:schemeClr val="accent2">
                  <a:hueOff val="-487087"/>
                  <a:satOff val="-2686"/>
                  <a:lumOff val="14808"/>
                </a:schemeClr>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CFCDBB"/>
          </a:solidFill>
        </a:fill>
      </a:tcStyle>
    </a:firstCol>
    <a:lastRow>
      <a:tcTxStyle b="off" i="off">
        <a:font>
          <a:latin typeface="Helvetica Neue"/>
          <a:ea typeface="Helvetica Neue"/>
          <a:cs typeface="Helvetica Neue"/>
        </a:font>
        <a:srgbClr val="444444"/>
      </a:tcTxStyle>
      <a:tcStyle>
        <a:tcBdr>
          <a:left>
            <a:ln w="12700" cap="flat">
              <a:solidFill>
                <a:srgbClr val="C6C6C6"/>
              </a:solidFill>
              <a:prstDash val="solid"/>
              <a:miter lim="400000"/>
            </a:ln>
          </a:left>
          <a:right>
            <a:ln w="12700" cap="flat">
              <a:solidFill>
                <a:srgbClr val="C6C6C6"/>
              </a:solidFill>
              <a:prstDash val="solid"/>
              <a:miter lim="400000"/>
            </a:ln>
          </a:right>
          <a:top>
            <a:ln w="12700" cap="flat">
              <a:solidFill>
                <a:srgbClr val="656839"/>
              </a:solidFill>
              <a:prstDash val="solid"/>
              <a:miter lim="400000"/>
            </a:ln>
          </a:top>
          <a:bottom>
            <a:ln w="12700" cap="flat">
              <a:solidFill>
                <a:srgbClr val="3C3C1D"/>
              </a:solidFill>
              <a:prstDash val="solid"/>
              <a:miter lim="400000"/>
            </a:ln>
          </a:bottom>
          <a:insideH>
            <a:ln w="12700" cap="flat">
              <a:solidFill>
                <a:srgbClr val="C6C6C6"/>
              </a:solidFill>
              <a:prstDash val="solid"/>
              <a:miter lim="400000"/>
            </a:ln>
          </a:insideH>
          <a:insideV>
            <a:ln w="12700" cap="flat">
              <a:solidFill>
                <a:srgbClr val="C6C6C6"/>
              </a:solidFill>
              <a:prstDash val="solid"/>
              <a:miter lim="400000"/>
            </a:ln>
          </a:insideV>
        </a:tcBdr>
        <a:fill>
          <a:solidFill>
            <a:srgbClr val="E8E9E8"/>
          </a:solidFill>
        </a:fill>
      </a:tcStyle>
    </a:lastRow>
    <a:firstRow>
      <a:tcTxStyle b="off" i="off">
        <a:font>
          <a:latin typeface="Helvetica Neue"/>
          <a:ea typeface="Helvetica Neue"/>
          <a:cs typeface="Helvetica Neue"/>
        </a:font>
        <a:srgbClr val="FFFFFF"/>
      </a:tcTxStyle>
      <a:tcStyle>
        <a:tcBdr>
          <a:left>
            <a:ln w="12700" cap="flat">
              <a:solidFill>
                <a:schemeClr val="accent2">
                  <a:hueOff val="-487087"/>
                  <a:satOff val="-2686"/>
                  <a:lumOff val="14808"/>
                </a:schemeClr>
              </a:solidFill>
              <a:prstDash val="solid"/>
              <a:miter lim="400000"/>
            </a:ln>
          </a:left>
          <a:right>
            <a:ln w="12700" cap="flat">
              <a:solidFill>
                <a:schemeClr val="accent2">
                  <a:hueOff val="-487087"/>
                  <a:satOff val="-2686"/>
                  <a:lumOff val="14808"/>
                </a:schemeClr>
              </a:solidFill>
              <a:prstDash val="solid"/>
              <a:miter lim="400000"/>
            </a:ln>
          </a:right>
          <a:top>
            <a:ln w="12700" cap="flat">
              <a:solidFill>
                <a:srgbClr val="3C3C1D"/>
              </a:solidFill>
              <a:prstDash val="solid"/>
              <a:miter lim="400000"/>
            </a:ln>
          </a:top>
          <a:bottom>
            <a:ln w="12700" cap="flat">
              <a:solidFill>
                <a:srgbClr val="CBCBCB"/>
              </a:solidFill>
              <a:prstDash val="solid"/>
              <a:miter lim="400000"/>
            </a:ln>
          </a:bottom>
          <a:insideH>
            <a:ln w="12700" cap="flat">
              <a:solidFill>
                <a:srgbClr val="AAA485"/>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656839"/>
          </a:solidFill>
        </a:fill>
      </a:tcStyle>
    </a:firstRow>
  </a:tblStyle>
  <a:tblStyle styleId="{CF821DB8-F4EB-4A41-A1BA-3FCAFE7338EE}"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F1F1F1"/>
          </a:solidFill>
        </a:fill>
      </a:tcStyle>
    </a:wholeTbl>
    <a:band2H>
      <a:tcTxStyle/>
      <a:tcStyle>
        <a:tcBdr/>
        <a:fill>
          <a:solidFill>
            <a:srgbClr val="E4E4E0"/>
          </a:solidFill>
        </a:fill>
      </a:tcStyle>
    </a:band2H>
    <a:firstCol>
      <a:tcTxStyle b="off" i="off">
        <a:font>
          <a:latin typeface="Helvetica Neue"/>
          <a:ea typeface="Helvetica Neue"/>
          <a:cs typeface="Helvetica Neue"/>
        </a:font>
        <a:srgbClr val="FFFFFF"/>
      </a:tcTxStyle>
      <a:tcStyle>
        <a:tcBdr>
          <a:left>
            <a:ln w="12700" cap="flat">
              <a:solidFill>
                <a:srgbClr val="515151"/>
              </a:solidFill>
              <a:prstDash val="solid"/>
              <a:miter lim="400000"/>
            </a:ln>
          </a:left>
          <a:right>
            <a:ln w="0" cap="flat">
              <a:noFill/>
              <a:miter lim="400000"/>
            </a:ln>
          </a:right>
          <a:top>
            <a:ln w="12700" cap="flat">
              <a:solidFill>
                <a:srgbClr val="7D7766"/>
              </a:solidFill>
              <a:prstDash val="solid"/>
              <a:miter lim="400000"/>
            </a:ln>
          </a:top>
          <a:bottom>
            <a:ln w="12700" cap="flat">
              <a:solidFill>
                <a:srgbClr val="7D7766"/>
              </a:solidFill>
              <a:prstDash val="solid"/>
              <a:miter lim="400000"/>
            </a:ln>
          </a:bottom>
          <a:insideH>
            <a:ln w="12700" cap="flat">
              <a:solidFill>
                <a:srgbClr val="7D7766"/>
              </a:solidFill>
              <a:prstDash val="solid"/>
              <a:miter lim="400000"/>
            </a:ln>
          </a:insideH>
          <a:insideV>
            <a:ln w="12700" cap="flat">
              <a:noFill/>
              <a:miter lim="400000"/>
            </a:ln>
          </a:insideV>
        </a:tcBdr>
        <a:fill>
          <a:solidFill>
            <a:srgbClr val="8F8B7E"/>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747474"/>
              </a:solidFill>
              <a:prstDash val="solid"/>
              <a:miter lim="400000"/>
            </a:ln>
          </a:top>
          <a:bottom>
            <a:ln w="12700" cap="flat">
              <a:solidFill>
                <a:srgbClr val="515151"/>
              </a:solidFill>
              <a:prstDash val="solid"/>
              <a:miter lim="400000"/>
            </a:ln>
          </a:bottom>
          <a:insideH>
            <a:ln w="12700" cap="flat">
              <a:noFill/>
              <a:miter lim="400000"/>
            </a:ln>
          </a:insideH>
          <a:insideV>
            <a:ln w="12700" cap="flat">
              <a:noFill/>
              <a:miter lim="400000"/>
            </a:ln>
          </a:insideV>
        </a:tcBdr>
        <a:fill>
          <a:solidFill>
            <a:srgbClr val="F1F1F1"/>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515151"/>
              </a:solidFill>
              <a:prstDash val="solid"/>
              <a:miter lim="400000"/>
            </a:ln>
          </a:top>
          <a:bottom>
            <a:ln w="25400" cap="flat">
              <a:solidFill>
                <a:schemeClr val="accent2">
                  <a:hueOff val="-487087"/>
                  <a:satOff val="-2686"/>
                  <a:lumOff val="14808"/>
                </a:schemeClr>
              </a:solidFill>
              <a:prstDash val="solid"/>
              <a:miter lim="400000"/>
            </a:ln>
          </a:bottom>
          <a:insideH>
            <a:ln w="12700" cap="flat">
              <a:noFill/>
              <a:miter lim="400000"/>
            </a:ln>
          </a:insideH>
          <a:insideV>
            <a:ln w="12700" cap="flat">
              <a:noFill/>
              <a:miter lim="400000"/>
            </a:ln>
          </a:insideV>
        </a:tcBdr>
        <a:fill>
          <a:solidFill>
            <a:srgbClr val="5E5A4C"/>
          </a:solidFill>
        </a:fill>
      </a:tcStyle>
    </a:firstRow>
  </a:tblStyle>
  <a:tblStyle styleId="{33BA23B1-9221-436E-865A-0063620EA4FD}" styleName="">
    <a:tblBg/>
    <a:wholeTb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solidFill>
                <a:srgbClr val="747474"/>
              </a:solidFill>
              <a:prstDash val="solid"/>
              <a:miter lim="400000"/>
            </a:ln>
          </a:insideH>
          <a:insideV>
            <a:ln w="12700" cap="flat">
              <a:solidFill>
                <a:srgbClr val="747474"/>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lastRow>
    <a:fir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firstRow>
  </a:tblStyle>
  <a:tblStyle styleId="{2708684C-4D16-4618-839F-0558EEFCDFE6}" styleName="">
    <a:tblBg/>
    <a:wholeTbl>
      <a:tcTxStyle b="off" i="off">
        <a:font>
          <a:latin typeface="Helvetica Neue"/>
          <a:ea typeface="Helvetica Neue"/>
          <a:cs typeface="Helvetica Neue"/>
        </a:font>
        <a:srgbClr val="777777"/>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525252"/>
              </a:solidFill>
              <a:custDash>
                <a:ds d="200000" sp="200000"/>
              </a:custDash>
              <a:miter lim="400000"/>
            </a:ln>
          </a:top>
          <a:bottom>
            <a:ln w="12700" cap="flat">
              <a:solidFill>
                <a:srgbClr val="525252"/>
              </a:solidFill>
              <a:custDash>
                <a:ds d="200000" sp="200000"/>
              </a:custDash>
              <a:miter lim="400000"/>
            </a:ln>
          </a:bottom>
          <a:insideH>
            <a:ln w="12700" cap="flat">
              <a:solidFill>
                <a:srgbClr val="525252"/>
              </a:solidFill>
              <a:custDash>
                <a:ds d="200000" sp="200000"/>
              </a:custDash>
              <a:miter lim="400000"/>
            </a:ln>
          </a:insideH>
          <a:insideV>
            <a:ln w="12700" cap="flat">
              <a:solidFill>
                <a:srgbClr val="C9C9C9"/>
              </a:solidFill>
              <a:prstDash val="solid"/>
              <a:miter lim="400000"/>
            </a:ln>
          </a:insideV>
        </a:tcBdr>
        <a:fill>
          <a:noFill/>
        </a:fill>
      </a:tcStyle>
    </a:wholeTbl>
    <a:band2H>
      <a:tcTxStyle/>
      <a:tcStyle>
        <a:tcBdr/>
        <a:fill>
          <a:solidFill>
            <a:srgbClr val="D2D2D2">
              <a:alpha val="30000"/>
            </a:srgbClr>
          </a:solidFill>
        </a:fill>
      </a:tcStyle>
    </a:band2H>
    <a:firstCol>
      <a:tcTxStyle b="off" i="off">
        <a:font>
          <a:latin typeface="Helvetica Neue Medium"/>
          <a:ea typeface="Helvetica Neue Medium"/>
          <a:cs typeface="Helvetica Neue Medium"/>
        </a:font>
        <a:srgbClr val="55555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C9C9C9"/>
              </a:solidFill>
              <a:prstDash val="solid"/>
              <a:miter lim="400000"/>
            </a:ln>
          </a:top>
          <a:bottom>
            <a:ln w="12700" cap="flat">
              <a:solidFill>
                <a:srgbClr val="C9C9C9"/>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Col>
    <a:la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lastRow>
    <a:fir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94660"/>
  </p:normalViewPr>
  <p:slideViewPr>
    <p:cSldViewPr snapToGrid="0">
      <p:cViewPr>
        <p:scale>
          <a:sx n="82" d="100"/>
          <a:sy n="82" d="100"/>
        </p:scale>
        <p:origin x="-1422" y="72"/>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99BD63AA-B765-4E2E-AC7E-65AA5D8783CA}" type="datetimeFigureOut">
              <a:rPr lang="zh-TW" altLang="en-US" smtClean="0"/>
              <a:t>2019/7/10</a:t>
            </a:fld>
            <a:endParaRPr lang="zh-TW" altLang="en-US"/>
          </a:p>
        </p:txBody>
      </p:sp>
      <p:sp>
        <p:nvSpPr>
          <p:cNvPr id="4" name="頁尾版面配置區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0CECD3B8-D204-4C93-8791-A4AEA8F92739}" type="slidenum">
              <a:rPr lang="zh-TW" altLang="en-US" smtClean="0"/>
              <a:t>‹#›</a:t>
            </a:fld>
            <a:endParaRPr lang="zh-TW" altLang="en-US"/>
          </a:p>
        </p:txBody>
      </p:sp>
    </p:spTree>
    <p:extLst>
      <p:ext uri="{BB962C8B-B14F-4D97-AF65-F5344CB8AC3E}">
        <p14:creationId xmlns:p14="http://schemas.microsoft.com/office/powerpoint/2010/main" val="13598683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917575" y="744538"/>
            <a:ext cx="4962525" cy="3722687"/>
          </a:xfrm>
          <a:prstGeom prst="rect">
            <a:avLst/>
          </a:prstGeom>
        </p:spPr>
        <p:txBody>
          <a:bodyPr/>
          <a:lstStyle/>
          <a:p>
            <a:endParaRPr/>
          </a:p>
        </p:txBody>
      </p:sp>
      <p:sp>
        <p:nvSpPr>
          <p:cNvPr id="142" name="Shape 142"/>
          <p:cNvSpPr>
            <a:spLocks noGrp="1"/>
          </p:cNvSpPr>
          <p:nvPr>
            <p:ph type="body" sz="quarter" idx="1"/>
          </p:nvPr>
        </p:nvSpPr>
        <p:spPr>
          <a:xfrm>
            <a:off x="906357" y="4715153"/>
            <a:ext cx="4984962" cy="4466987"/>
          </a:xfrm>
          <a:prstGeom prst="rect">
            <a:avLst/>
          </a:prstGeom>
        </p:spPr>
        <p:txBody>
          <a:bodyPr/>
          <a:lstStyle/>
          <a:p>
            <a:endParaRPr/>
          </a:p>
        </p:txBody>
      </p:sp>
    </p:spTree>
    <p:extLst>
      <p:ext uri="{BB962C8B-B14F-4D97-AF65-F5344CB8AC3E}">
        <p14:creationId xmlns:p14="http://schemas.microsoft.com/office/powerpoint/2010/main" val="2822385163"/>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大標題與副標題">
    <p:spTree>
      <p:nvGrpSpPr>
        <p:cNvPr id="1" name=""/>
        <p:cNvGrpSpPr/>
        <p:nvPr/>
      </p:nvGrpSpPr>
      <p:grpSpPr>
        <a:xfrm>
          <a:off x="0" y="0"/>
          <a:ext cx="0" cy="0"/>
          <a:chOff x="0" y="0"/>
          <a:chExt cx="0" cy="0"/>
        </a:xfrm>
      </p:grpSpPr>
      <p:sp>
        <p:nvSpPr>
          <p:cNvPr id="12" name="線條"/>
          <p:cNvSpPr/>
          <p:nvPr/>
        </p:nvSpPr>
        <p:spPr>
          <a:xfrm>
            <a:off x="571500" y="6794464"/>
            <a:ext cx="11868094" cy="130"/>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 name="大標題文字"/>
          <p:cNvSpPr txBox="1">
            <a:spLocks noGrp="1"/>
          </p:cNvSpPr>
          <p:nvPr>
            <p:ph type="title"/>
          </p:nvPr>
        </p:nvSpPr>
        <p:spPr>
          <a:xfrm>
            <a:off x="571500" y="2171700"/>
            <a:ext cx="11861800" cy="3175000"/>
          </a:xfrm>
          <a:prstGeom prst="rect">
            <a:avLst/>
          </a:prstGeom>
        </p:spPr>
        <p:txBody>
          <a:bodyPr/>
          <a:lstStyle/>
          <a:p>
            <a:r>
              <a:t>大標題文字</a:t>
            </a:r>
          </a:p>
        </p:txBody>
      </p:sp>
      <p:sp>
        <p:nvSpPr>
          <p:cNvPr id="14" name="內文層級一…"/>
          <p:cNvSpPr txBox="1">
            <a:spLocks noGrp="1"/>
          </p:cNvSpPr>
          <p:nvPr>
            <p:ph type="body" sz="quarter" idx="1"/>
          </p:nvPr>
        </p:nvSpPr>
        <p:spPr>
          <a:xfrm>
            <a:off x="571500" y="5867400"/>
            <a:ext cx="11861800" cy="1016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0">
              <a:spcBef>
                <a:spcPts val="0"/>
              </a:spcBef>
              <a:buSzTx/>
              <a:buFontTx/>
              <a:buNone/>
              <a:defRPr sz="2600">
                <a:latin typeface="Helvetica Neue"/>
                <a:ea typeface="Helvetica Neue"/>
                <a:cs typeface="Helvetica Neue"/>
                <a:sym typeface="Helvetica Neue"/>
              </a:defRPr>
            </a:lvl2pPr>
            <a:lvl3pPr marL="0" indent="0">
              <a:spcBef>
                <a:spcPts val="0"/>
              </a:spcBef>
              <a:buSzTx/>
              <a:buFontTx/>
              <a:buNone/>
              <a:defRPr sz="2600">
                <a:latin typeface="Helvetica Neue"/>
                <a:ea typeface="Helvetica Neue"/>
                <a:cs typeface="Helvetica Neue"/>
                <a:sym typeface="Helvetica Neue"/>
              </a:defRPr>
            </a:lvl3pPr>
            <a:lvl4pPr marL="0" indent="0">
              <a:spcBef>
                <a:spcPts val="0"/>
              </a:spcBef>
              <a:buSzTx/>
              <a:buFontTx/>
              <a:buNone/>
              <a:defRPr sz="2600">
                <a:latin typeface="Helvetica Neue"/>
                <a:ea typeface="Helvetica Neue"/>
                <a:cs typeface="Helvetica Neue"/>
                <a:sym typeface="Helvetica Neue"/>
              </a:defRPr>
            </a:lvl4pPr>
            <a:lvl5pPr marL="0" indent="0">
              <a:spcBef>
                <a:spcPts val="0"/>
              </a:spcBef>
              <a:buSzTx/>
              <a:buFontTx/>
              <a:buNone/>
              <a:defRPr sz="2600">
                <a:latin typeface="Helvetica Neue"/>
                <a:ea typeface="Helvetica Neue"/>
                <a:cs typeface="Helvetica Neue"/>
                <a:sym typeface="Helvetica Neue"/>
              </a:defRPr>
            </a:lvl5pPr>
          </a:lstStyle>
          <a:p>
            <a:r>
              <a:t>內文層級一</a:t>
            </a:r>
          </a:p>
          <a:p>
            <a:pPr lvl="1"/>
            <a:r>
              <a:t>內文層級二</a:t>
            </a:r>
          </a:p>
          <a:p>
            <a:pPr lvl="2"/>
            <a:r>
              <a:t>內文層級三</a:t>
            </a:r>
          </a:p>
          <a:p>
            <a:pPr lvl="3"/>
            <a:r>
              <a:t>內文層級四</a:t>
            </a:r>
          </a:p>
          <a:p>
            <a:pPr lvl="4"/>
            <a:r>
              <a:t>內文層級五</a:t>
            </a:r>
          </a:p>
        </p:txBody>
      </p:sp>
      <p:sp>
        <p:nvSpPr>
          <p:cNvPr id="15"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大標題、項目符號與照片">
    <p:spTree>
      <p:nvGrpSpPr>
        <p:cNvPr id="1" name=""/>
        <p:cNvGrpSpPr/>
        <p:nvPr/>
      </p:nvGrpSpPr>
      <p:grpSpPr>
        <a:xfrm>
          <a:off x="0" y="0"/>
          <a:ext cx="0" cy="0"/>
          <a:chOff x="0" y="0"/>
          <a:chExt cx="0" cy="0"/>
        </a:xfrm>
      </p:grpSpPr>
      <p:sp>
        <p:nvSpPr>
          <p:cNvPr id="86" name="線條"/>
          <p:cNvSpPr/>
          <p:nvPr/>
        </p:nvSpPr>
        <p:spPr>
          <a:xfrm>
            <a:off x="571500" y="1968500"/>
            <a:ext cx="5073394" cy="133"/>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7" name="影像"/>
          <p:cNvSpPr>
            <a:spLocks noGrp="1"/>
          </p:cNvSpPr>
          <p:nvPr>
            <p:ph type="pic" idx="13"/>
          </p:nvPr>
        </p:nvSpPr>
        <p:spPr>
          <a:xfrm>
            <a:off x="6502400" y="0"/>
            <a:ext cx="6502400" cy="9753600"/>
          </a:xfrm>
          <a:prstGeom prst="rect">
            <a:avLst/>
          </a:prstGeom>
        </p:spPr>
        <p:txBody>
          <a:bodyPr lIns="91439" tIns="45719" rIns="91439" bIns="45719">
            <a:noAutofit/>
          </a:bodyPr>
          <a:lstStyle/>
          <a:p>
            <a:endParaRPr/>
          </a:p>
        </p:txBody>
      </p:sp>
      <p:sp>
        <p:nvSpPr>
          <p:cNvPr id="88" name="大標題文字"/>
          <p:cNvSpPr txBox="1">
            <a:spLocks noGrp="1"/>
          </p:cNvSpPr>
          <p:nvPr>
            <p:ph type="title"/>
          </p:nvPr>
        </p:nvSpPr>
        <p:spPr>
          <a:xfrm>
            <a:off x="571500" y="330200"/>
            <a:ext cx="5080000" cy="1397000"/>
          </a:xfrm>
          <a:prstGeom prst="rect">
            <a:avLst/>
          </a:prstGeom>
        </p:spPr>
        <p:txBody>
          <a:bodyPr/>
          <a:lstStyle/>
          <a:p>
            <a:r>
              <a:t>大標題文字</a:t>
            </a:r>
          </a:p>
        </p:txBody>
      </p:sp>
      <p:sp>
        <p:nvSpPr>
          <p:cNvPr id="89" name="內文層級一…"/>
          <p:cNvSpPr txBox="1">
            <a:spLocks noGrp="1"/>
          </p:cNvSpPr>
          <p:nvPr>
            <p:ph type="body" sz="half" idx="1"/>
          </p:nvPr>
        </p:nvSpPr>
        <p:spPr>
          <a:xfrm>
            <a:off x="571500" y="2222500"/>
            <a:ext cx="5080000" cy="6667500"/>
          </a:xfrm>
          <a:prstGeom prst="rect">
            <a:avLst/>
          </a:prstGeom>
        </p:spPr>
        <p:txBody>
          <a:bodyPr/>
          <a:lstStyle>
            <a:lvl1pPr marL="330200" indent="-330200">
              <a:spcBef>
                <a:spcPts val="3000"/>
              </a:spcBef>
              <a:defRPr sz="2600">
                <a:latin typeface="Helvetica Neue"/>
                <a:ea typeface="Helvetica Neue"/>
                <a:cs typeface="Helvetica Neue"/>
                <a:sym typeface="Helvetica Neue"/>
              </a:defRPr>
            </a:lvl1pPr>
            <a:lvl2pPr marL="660400" indent="-330200">
              <a:spcBef>
                <a:spcPts val="3000"/>
              </a:spcBef>
              <a:defRPr sz="2600">
                <a:latin typeface="Helvetica Neue"/>
                <a:ea typeface="Helvetica Neue"/>
                <a:cs typeface="Helvetica Neue"/>
                <a:sym typeface="Helvetica Neue"/>
              </a:defRPr>
            </a:lvl2pPr>
            <a:lvl3pPr marL="990600" indent="-330200">
              <a:spcBef>
                <a:spcPts val="3000"/>
              </a:spcBef>
              <a:defRPr sz="2600">
                <a:latin typeface="Helvetica Neue"/>
                <a:ea typeface="Helvetica Neue"/>
                <a:cs typeface="Helvetica Neue"/>
                <a:sym typeface="Helvetica Neue"/>
              </a:defRPr>
            </a:lvl3pPr>
            <a:lvl4pPr marL="1320800" indent="-330200">
              <a:spcBef>
                <a:spcPts val="3000"/>
              </a:spcBef>
              <a:defRPr sz="2600">
                <a:latin typeface="Helvetica Neue"/>
                <a:ea typeface="Helvetica Neue"/>
                <a:cs typeface="Helvetica Neue"/>
                <a:sym typeface="Helvetica Neue"/>
              </a:defRPr>
            </a:lvl4pPr>
            <a:lvl5pPr marL="1651000" indent="-330200">
              <a:spcBef>
                <a:spcPts val="3000"/>
              </a:spcBef>
              <a:defRPr sz="2600">
                <a:latin typeface="Helvetica Neue"/>
                <a:ea typeface="Helvetica Neue"/>
                <a:cs typeface="Helvetica Neue"/>
                <a:sym typeface="Helvetica Neue"/>
              </a:defRPr>
            </a:lvl5pPr>
          </a:lstStyle>
          <a:p>
            <a:r>
              <a:t>內文層級一</a:t>
            </a:r>
          </a:p>
          <a:p>
            <a:pPr lvl="1"/>
            <a:r>
              <a:t>內文層級二</a:t>
            </a:r>
          </a:p>
          <a:p>
            <a:pPr lvl="2"/>
            <a:r>
              <a:t>內文層級三</a:t>
            </a:r>
          </a:p>
          <a:p>
            <a:pPr lvl="3"/>
            <a:r>
              <a:t>內文層級四</a:t>
            </a:r>
          </a:p>
          <a:p>
            <a:pPr lvl="4"/>
            <a:r>
              <a:t>內文層級五</a:t>
            </a:r>
          </a:p>
        </p:txBody>
      </p:sp>
      <p:sp>
        <p:nvSpPr>
          <p:cNvPr id="90" name="幻燈片編號"/>
          <p:cNvSpPr txBox="1">
            <a:spLocks noGrp="1"/>
          </p:cNvSpPr>
          <p:nvPr>
            <p:ph type="sldNum" sz="quarter" idx="2"/>
          </p:nvPr>
        </p:nvSpPr>
        <p:spPr>
          <a:xfrm>
            <a:off x="510743" y="9199778"/>
            <a:ext cx="312014" cy="299822"/>
          </a:xfrm>
          <a:prstGeom prst="rect">
            <a:avLst/>
          </a:prstGeom>
        </p:spPr>
        <p:txBody>
          <a:bodyPr/>
          <a:lstStyle>
            <a:lvl1pPr algn="l"/>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項目符號">
    <p:spTree>
      <p:nvGrpSpPr>
        <p:cNvPr id="1" name=""/>
        <p:cNvGrpSpPr/>
        <p:nvPr/>
      </p:nvGrpSpPr>
      <p:grpSpPr>
        <a:xfrm>
          <a:off x="0" y="0"/>
          <a:ext cx="0" cy="0"/>
          <a:chOff x="0" y="0"/>
          <a:chExt cx="0" cy="0"/>
        </a:xfrm>
      </p:grpSpPr>
      <p:sp>
        <p:nvSpPr>
          <p:cNvPr id="97" name="內文層級一…"/>
          <p:cNvSpPr txBox="1">
            <a:spLocks noGrp="1"/>
          </p:cNvSpPr>
          <p:nvPr>
            <p:ph type="body" idx="1"/>
          </p:nvPr>
        </p:nvSpPr>
        <p:spPr>
          <a:xfrm>
            <a:off x="889000" y="889000"/>
            <a:ext cx="11214100" cy="7962900"/>
          </a:xfrm>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98"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照片 - 一頁三張">
    <p:spTree>
      <p:nvGrpSpPr>
        <p:cNvPr id="1" name=""/>
        <p:cNvGrpSpPr/>
        <p:nvPr/>
      </p:nvGrpSpPr>
      <p:grpSpPr>
        <a:xfrm>
          <a:off x="0" y="0"/>
          <a:ext cx="0" cy="0"/>
          <a:chOff x="0" y="0"/>
          <a:chExt cx="0" cy="0"/>
        </a:xfrm>
      </p:grpSpPr>
      <p:sp>
        <p:nvSpPr>
          <p:cNvPr id="105" name="線條"/>
          <p:cNvSpPr/>
          <p:nvPr/>
        </p:nvSpPr>
        <p:spPr>
          <a:xfrm flipH="1">
            <a:off x="9055098" y="508000"/>
            <a:ext cx="128" cy="7975631"/>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6" name="線條"/>
          <p:cNvSpPr/>
          <p:nvPr/>
        </p:nvSpPr>
        <p:spPr>
          <a:xfrm>
            <a:off x="9055096" y="4464050"/>
            <a:ext cx="3448503" cy="59"/>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7" name="影像"/>
          <p:cNvSpPr>
            <a:spLocks noGrp="1"/>
          </p:cNvSpPr>
          <p:nvPr>
            <p:ph type="pic" sz="quarter" idx="13"/>
          </p:nvPr>
        </p:nvSpPr>
        <p:spPr>
          <a:xfrm>
            <a:off x="9220200" y="4622800"/>
            <a:ext cx="3276600" cy="3860800"/>
          </a:xfrm>
          <a:prstGeom prst="rect">
            <a:avLst/>
          </a:prstGeom>
        </p:spPr>
        <p:txBody>
          <a:bodyPr lIns="91439" tIns="45719" rIns="91439" bIns="45719">
            <a:noAutofit/>
          </a:bodyPr>
          <a:lstStyle/>
          <a:p>
            <a:endParaRPr/>
          </a:p>
        </p:txBody>
      </p:sp>
      <p:sp>
        <p:nvSpPr>
          <p:cNvPr id="108" name="影像"/>
          <p:cNvSpPr>
            <a:spLocks noGrp="1"/>
          </p:cNvSpPr>
          <p:nvPr>
            <p:ph type="pic" sz="quarter" idx="14"/>
          </p:nvPr>
        </p:nvSpPr>
        <p:spPr>
          <a:xfrm>
            <a:off x="9220200" y="508000"/>
            <a:ext cx="3276600" cy="3797300"/>
          </a:xfrm>
          <a:prstGeom prst="rect">
            <a:avLst/>
          </a:prstGeom>
        </p:spPr>
        <p:txBody>
          <a:bodyPr lIns="91439" tIns="45719" rIns="91439" bIns="45719">
            <a:noAutofit/>
          </a:bodyPr>
          <a:lstStyle/>
          <a:p>
            <a:endParaRPr/>
          </a:p>
        </p:txBody>
      </p:sp>
      <p:sp>
        <p:nvSpPr>
          <p:cNvPr id="109" name="影像"/>
          <p:cNvSpPr>
            <a:spLocks noGrp="1"/>
          </p:cNvSpPr>
          <p:nvPr>
            <p:ph type="pic" idx="15"/>
          </p:nvPr>
        </p:nvSpPr>
        <p:spPr>
          <a:xfrm>
            <a:off x="520700" y="508000"/>
            <a:ext cx="8369300" cy="7975600"/>
          </a:xfrm>
          <a:prstGeom prst="rect">
            <a:avLst/>
          </a:prstGeom>
        </p:spPr>
        <p:txBody>
          <a:bodyPr lIns="91439" tIns="45719" rIns="91439" bIns="45719">
            <a:noAutofit/>
          </a:bodyPr>
          <a:lstStyle/>
          <a:p>
            <a:endParaRPr/>
          </a:p>
        </p:txBody>
      </p:sp>
      <p:sp>
        <p:nvSpPr>
          <p:cNvPr id="110" name="內文層級一…"/>
          <p:cNvSpPr txBox="1">
            <a:spLocks noGrp="1"/>
          </p:cNvSpPr>
          <p:nvPr>
            <p:ph type="body" sz="quarter" idx="1"/>
          </p:nvPr>
        </p:nvSpPr>
        <p:spPr>
          <a:xfrm>
            <a:off x="520700" y="8661400"/>
            <a:ext cx="8369300" cy="9398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0">
              <a:spcBef>
                <a:spcPts val="0"/>
              </a:spcBef>
              <a:buSzTx/>
              <a:buFontTx/>
              <a:buNone/>
              <a:defRPr sz="2600">
                <a:latin typeface="Helvetica Neue"/>
                <a:ea typeface="Helvetica Neue"/>
                <a:cs typeface="Helvetica Neue"/>
                <a:sym typeface="Helvetica Neue"/>
              </a:defRPr>
            </a:lvl2pPr>
            <a:lvl3pPr marL="0" indent="0">
              <a:spcBef>
                <a:spcPts val="0"/>
              </a:spcBef>
              <a:buSzTx/>
              <a:buFontTx/>
              <a:buNone/>
              <a:defRPr sz="2600">
                <a:latin typeface="Helvetica Neue"/>
                <a:ea typeface="Helvetica Neue"/>
                <a:cs typeface="Helvetica Neue"/>
                <a:sym typeface="Helvetica Neue"/>
              </a:defRPr>
            </a:lvl3pPr>
            <a:lvl4pPr marL="0" indent="0">
              <a:spcBef>
                <a:spcPts val="0"/>
              </a:spcBef>
              <a:buSzTx/>
              <a:buFontTx/>
              <a:buNone/>
              <a:defRPr sz="2600">
                <a:latin typeface="Helvetica Neue"/>
                <a:ea typeface="Helvetica Neue"/>
                <a:cs typeface="Helvetica Neue"/>
                <a:sym typeface="Helvetica Neue"/>
              </a:defRPr>
            </a:lvl4pPr>
            <a:lvl5pPr marL="0" indent="0">
              <a:spcBef>
                <a:spcPts val="0"/>
              </a:spcBef>
              <a:buSzTx/>
              <a:buFontTx/>
              <a:buNone/>
              <a:defRPr sz="2600">
                <a:latin typeface="Helvetica Neue"/>
                <a:ea typeface="Helvetica Neue"/>
                <a:cs typeface="Helvetica Neue"/>
                <a:sym typeface="Helvetica Neue"/>
              </a:defRPr>
            </a:lvl5pPr>
          </a:lstStyle>
          <a:p>
            <a:r>
              <a:t>內文層級一</a:t>
            </a:r>
          </a:p>
          <a:p>
            <a:pPr lvl="1"/>
            <a:r>
              <a:t>內文層級二</a:t>
            </a:r>
          </a:p>
          <a:p>
            <a:pPr lvl="2"/>
            <a:r>
              <a:t>內文層級三</a:t>
            </a:r>
          </a:p>
          <a:p>
            <a:pPr lvl="3"/>
            <a:r>
              <a:t>內文層級四</a:t>
            </a:r>
          </a:p>
          <a:p>
            <a:pPr lvl="4"/>
            <a:r>
              <a:t>內文層級五</a:t>
            </a:r>
          </a:p>
        </p:txBody>
      </p:sp>
      <p:sp>
        <p:nvSpPr>
          <p:cNvPr id="111"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名言語錄">
    <p:spTree>
      <p:nvGrpSpPr>
        <p:cNvPr id="1" name=""/>
        <p:cNvGrpSpPr/>
        <p:nvPr/>
      </p:nvGrpSpPr>
      <p:grpSpPr>
        <a:xfrm>
          <a:off x="0" y="0"/>
          <a:ext cx="0" cy="0"/>
          <a:chOff x="0" y="0"/>
          <a:chExt cx="0" cy="0"/>
        </a:xfrm>
      </p:grpSpPr>
      <p:sp>
        <p:nvSpPr>
          <p:cNvPr id="118" name="–王大明"/>
          <p:cNvSpPr txBox="1">
            <a:spLocks noGrp="1"/>
          </p:cNvSpPr>
          <p:nvPr>
            <p:ph type="body" sz="quarter" idx="13"/>
          </p:nvPr>
        </p:nvSpPr>
        <p:spPr>
          <a:xfrm>
            <a:off x="1270000" y="6362700"/>
            <a:ext cx="10464800" cy="571500"/>
          </a:xfrm>
          <a:prstGeom prst="rect">
            <a:avLst/>
          </a:prstGeom>
        </p:spPr>
        <p:txBody>
          <a:bodyPr>
            <a:spAutoFit/>
          </a:bodyPr>
          <a:lstStyle>
            <a:lvl1pPr marL="0" indent="0" algn="ctr" defTabSz="457200">
              <a:spcBef>
                <a:spcPts val="0"/>
              </a:spcBef>
              <a:buSzTx/>
              <a:buFontTx/>
              <a:buNone/>
              <a:defRPr sz="2600">
                <a:solidFill>
                  <a:srgbClr val="000000"/>
                </a:solidFill>
                <a:latin typeface="Helvetica Neue Medium"/>
                <a:ea typeface="Helvetica Neue Medium"/>
                <a:cs typeface="Helvetica Neue Medium"/>
                <a:sym typeface="Helvetica Neue Medium"/>
              </a:defRPr>
            </a:lvl1pPr>
          </a:lstStyle>
          <a:p>
            <a:r>
              <a:t>–王大明</a:t>
            </a:r>
          </a:p>
        </p:txBody>
      </p:sp>
      <p:sp>
        <p:nvSpPr>
          <p:cNvPr id="119" name="「在此輸入名言語錄。」"/>
          <p:cNvSpPr txBox="1">
            <a:spLocks noGrp="1"/>
          </p:cNvSpPr>
          <p:nvPr>
            <p:ph type="body" sz="quarter" idx="14"/>
          </p:nvPr>
        </p:nvSpPr>
        <p:spPr>
          <a:xfrm>
            <a:off x="1270000" y="4241799"/>
            <a:ext cx="10464800" cy="812801"/>
          </a:xfrm>
          <a:prstGeom prst="rect">
            <a:avLst/>
          </a:prstGeom>
        </p:spPr>
        <p:txBody>
          <a:bodyPr anchor="ctr">
            <a:spAutoFit/>
          </a:bodyPr>
          <a:lstStyle>
            <a:lvl1pPr marL="0" indent="0" algn="ctr" defTabSz="457200">
              <a:spcBef>
                <a:spcPts val="2400"/>
              </a:spcBef>
              <a:buSzTx/>
              <a:buFontTx/>
              <a:buNone/>
              <a:defRPr sz="4000"/>
            </a:lvl1pPr>
          </a:lstStyle>
          <a:p>
            <a:r>
              <a:t>「在此輸入名言語錄。」</a:t>
            </a:r>
          </a:p>
        </p:txBody>
      </p:sp>
      <p:sp>
        <p:nvSpPr>
          <p:cNvPr id="120"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照片">
    <p:spTree>
      <p:nvGrpSpPr>
        <p:cNvPr id="1" name=""/>
        <p:cNvGrpSpPr/>
        <p:nvPr/>
      </p:nvGrpSpPr>
      <p:grpSpPr>
        <a:xfrm>
          <a:off x="0" y="0"/>
          <a:ext cx="0" cy="0"/>
          <a:chOff x="0" y="0"/>
          <a:chExt cx="0" cy="0"/>
        </a:xfrm>
      </p:grpSpPr>
      <p:sp>
        <p:nvSpPr>
          <p:cNvPr id="127" name="影像"/>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28"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空白">
    <p:spTree>
      <p:nvGrpSpPr>
        <p:cNvPr id="1" name=""/>
        <p:cNvGrpSpPr/>
        <p:nvPr/>
      </p:nvGrpSpPr>
      <p:grpSpPr>
        <a:xfrm>
          <a:off x="0" y="0"/>
          <a:ext cx="0" cy="0"/>
          <a:chOff x="0" y="0"/>
          <a:chExt cx="0" cy="0"/>
        </a:xfrm>
      </p:grpSpPr>
      <p:sp>
        <p:nvSpPr>
          <p:cNvPr id="135"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照片 - 水平">
    <p:spTree>
      <p:nvGrpSpPr>
        <p:cNvPr id="1" name=""/>
        <p:cNvGrpSpPr/>
        <p:nvPr/>
      </p:nvGrpSpPr>
      <p:grpSpPr>
        <a:xfrm>
          <a:off x="0" y="0"/>
          <a:ext cx="0" cy="0"/>
          <a:chOff x="0" y="0"/>
          <a:chExt cx="0" cy="0"/>
        </a:xfrm>
      </p:grpSpPr>
      <p:sp>
        <p:nvSpPr>
          <p:cNvPr id="22" name="線條"/>
          <p:cNvSpPr/>
          <p:nvPr/>
        </p:nvSpPr>
        <p:spPr>
          <a:xfrm>
            <a:off x="7543800" y="7975599"/>
            <a:ext cx="1" cy="1422529"/>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3" name="影像"/>
          <p:cNvSpPr>
            <a:spLocks noGrp="1"/>
          </p:cNvSpPr>
          <p:nvPr>
            <p:ph type="pic" idx="13"/>
          </p:nvPr>
        </p:nvSpPr>
        <p:spPr>
          <a:xfrm>
            <a:off x="0" y="0"/>
            <a:ext cx="13004800" cy="7594600"/>
          </a:xfrm>
          <a:prstGeom prst="rect">
            <a:avLst/>
          </a:prstGeom>
        </p:spPr>
        <p:txBody>
          <a:bodyPr lIns="91439" tIns="45719" rIns="91439" bIns="45719">
            <a:noAutofit/>
          </a:bodyPr>
          <a:lstStyle/>
          <a:p>
            <a:endParaRPr/>
          </a:p>
        </p:txBody>
      </p:sp>
      <p:sp>
        <p:nvSpPr>
          <p:cNvPr id="24" name="大標題文字"/>
          <p:cNvSpPr txBox="1">
            <a:spLocks noGrp="1"/>
          </p:cNvSpPr>
          <p:nvPr>
            <p:ph type="title"/>
          </p:nvPr>
        </p:nvSpPr>
        <p:spPr>
          <a:xfrm>
            <a:off x="1409700" y="7785100"/>
            <a:ext cx="5791200" cy="1701800"/>
          </a:xfrm>
          <a:prstGeom prst="rect">
            <a:avLst/>
          </a:prstGeom>
        </p:spPr>
        <p:txBody>
          <a:bodyPr anchor="ctr"/>
          <a:lstStyle>
            <a:lvl1pPr algn="r"/>
          </a:lstStyle>
          <a:p>
            <a:r>
              <a:t>大標題文字</a:t>
            </a:r>
          </a:p>
        </p:txBody>
      </p:sp>
      <p:sp>
        <p:nvSpPr>
          <p:cNvPr id="25" name="內文層級一…"/>
          <p:cNvSpPr txBox="1">
            <a:spLocks noGrp="1"/>
          </p:cNvSpPr>
          <p:nvPr>
            <p:ph type="body" sz="quarter" idx="1"/>
          </p:nvPr>
        </p:nvSpPr>
        <p:spPr>
          <a:xfrm>
            <a:off x="7848600" y="8470900"/>
            <a:ext cx="4953000" cy="508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0">
              <a:spcBef>
                <a:spcPts val="0"/>
              </a:spcBef>
              <a:buSzTx/>
              <a:buFontTx/>
              <a:buNone/>
              <a:defRPr sz="2600">
                <a:latin typeface="Helvetica Neue"/>
                <a:ea typeface="Helvetica Neue"/>
                <a:cs typeface="Helvetica Neue"/>
                <a:sym typeface="Helvetica Neue"/>
              </a:defRPr>
            </a:lvl2pPr>
            <a:lvl3pPr marL="0" indent="0">
              <a:spcBef>
                <a:spcPts val="0"/>
              </a:spcBef>
              <a:buSzTx/>
              <a:buFontTx/>
              <a:buNone/>
              <a:defRPr sz="2600">
                <a:latin typeface="Helvetica Neue"/>
                <a:ea typeface="Helvetica Neue"/>
                <a:cs typeface="Helvetica Neue"/>
                <a:sym typeface="Helvetica Neue"/>
              </a:defRPr>
            </a:lvl3pPr>
            <a:lvl4pPr marL="0" indent="0">
              <a:spcBef>
                <a:spcPts val="0"/>
              </a:spcBef>
              <a:buSzTx/>
              <a:buFontTx/>
              <a:buNone/>
              <a:defRPr sz="2600">
                <a:latin typeface="Helvetica Neue"/>
                <a:ea typeface="Helvetica Neue"/>
                <a:cs typeface="Helvetica Neue"/>
                <a:sym typeface="Helvetica Neue"/>
              </a:defRPr>
            </a:lvl4pPr>
            <a:lvl5pPr marL="0" indent="0">
              <a:spcBef>
                <a:spcPts val="0"/>
              </a:spcBef>
              <a:buSzTx/>
              <a:buFontTx/>
              <a:buNone/>
              <a:defRPr sz="2600">
                <a:latin typeface="Helvetica Neue"/>
                <a:ea typeface="Helvetica Neue"/>
                <a:cs typeface="Helvetica Neue"/>
                <a:sym typeface="Helvetica Neue"/>
              </a:defRPr>
            </a:lvl5pPr>
          </a:lstStyle>
          <a:p>
            <a:r>
              <a:t>內文層級一</a:t>
            </a:r>
          </a:p>
          <a:p>
            <a:pPr lvl="1"/>
            <a:r>
              <a:t>內文層級二</a:t>
            </a:r>
          </a:p>
          <a:p>
            <a:pPr lvl="2"/>
            <a:r>
              <a:t>內文層級三</a:t>
            </a:r>
          </a:p>
          <a:p>
            <a:pPr lvl="3"/>
            <a:r>
              <a:t>內文層級四</a:t>
            </a:r>
          </a:p>
          <a:p>
            <a:pPr lvl="4"/>
            <a:r>
              <a:t>內文層級五</a:t>
            </a:r>
          </a:p>
        </p:txBody>
      </p:sp>
      <p:sp>
        <p:nvSpPr>
          <p:cNvPr id="26"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大標題 - 中央">
    <p:spTree>
      <p:nvGrpSpPr>
        <p:cNvPr id="1" name=""/>
        <p:cNvGrpSpPr/>
        <p:nvPr/>
      </p:nvGrpSpPr>
      <p:grpSpPr>
        <a:xfrm>
          <a:off x="0" y="0"/>
          <a:ext cx="0" cy="0"/>
          <a:chOff x="0" y="0"/>
          <a:chExt cx="0" cy="0"/>
        </a:xfrm>
      </p:grpSpPr>
      <p:sp>
        <p:nvSpPr>
          <p:cNvPr id="33" name="大標題文字"/>
          <p:cNvSpPr txBox="1">
            <a:spLocks noGrp="1"/>
          </p:cNvSpPr>
          <p:nvPr>
            <p:ph type="title"/>
          </p:nvPr>
        </p:nvSpPr>
        <p:spPr>
          <a:xfrm>
            <a:off x="571500" y="3289300"/>
            <a:ext cx="11861800" cy="3175000"/>
          </a:xfrm>
          <a:prstGeom prst="rect">
            <a:avLst/>
          </a:prstGeom>
        </p:spPr>
        <p:txBody>
          <a:bodyPr anchor="ctr"/>
          <a:lstStyle/>
          <a:p>
            <a:r>
              <a:t>大標題文字</a:t>
            </a:r>
          </a:p>
        </p:txBody>
      </p:sp>
      <p:sp>
        <p:nvSpPr>
          <p:cNvPr id="34"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照片 - 直式">
    <p:spTree>
      <p:nvGrpSpPr>
        <p:cNvPr id="1" name=""/>
        <p:cNvGrpSpPr/>
        <p:nvPr/>
      </p:nvGrpSpPr>
      <p:grpSpPr>
        <a:xfrm>
          <a:off x="0" y="0"/>
          <a:ext cx="0" cy="0"/>
          <a:chOff x="0" y="0"/>
          <a:chExt cx="0" cy="0"/>
        </a:xfrm>
      </p:grpSpPr>
      <p:sp>
        <p:nvSpPr>
          <p:cNvPr id="41" name="線條"/>
          <p:cNvSpPr/>
          <p:nvPr/>
        </p:nvSpPr>
        <p:spPr>
          <a:xfrm>
            <a:off x="571500" y="4864100"/>
            <a:ext cx="5334476" cy="58"/>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2" name="影像"/>
          <p:cNvSpPr>
            <a:spLocks noGrp="1"/>
          </p:cNvSpPr>
          <p:nvPr>
            <p:ph type="pic" idx="13"/>
          </p:nvPr>
        </p:nvSpPr>
        <p:spPr>
          <a:xfrm>
            <a:off x="6502400" y="0"/>
            <a:ext cx="6502400" cy="9753600"/>
          </a:xfrm>
          <a:prstGeom prst="rect">
            <a:avLst/>
          </a:prstGeom>
        </p:spPr>
        <p:txBody>
          <a:bodyPr lIns="91439" tIns="45719" rIns="91439" bIns="45719">
            <a:noAutofit/>
          </a:bodyPr>
          <a:lstStyle/>
          <a:p>
            <a:endParaRPr/>
          </a:p>
        </p:txBody>
      </p:sp>
      <p:sp>
        <p:nvSpPr>
          <p:cNvPr id="43" name="大標題文字"/>
          <p:cNvSpPr txBox="1">
            <a:spLocks noGrp="1"/>
          </p:cNvSpPr>
          <p:nvPr>
            <p:ph type="title"/>
          </p:nvPr>
        </p:nvSpPr>
        <p:spPr>
          <a:xfrm>
            <a:off x="571500" y="1435100"/>
            <a:ext cx="5334000" cy="3175000"/>
          </a:xfrm>
          <a:prstGeom prst="rect">
            <a:avLst/>
          </a:prstGeom>
        </p:spPr>
        <p:txBody>
          <a:bodyPr/>
          <a:lstStyle/>
          <a:p>
            <a:r>
              <a:t>大標題文字</a:t>
            </a:r>
          </a:p>
        </p:txBody>
      </p:sp>
      <p:sp>
        <p:nvSpPr>
          <p:cNvPr id="44" name="內文層級一…"/>
          <p:cNvSpPr txBox="1">
            <a:spLocks noGrp="1"/>
          </p:cNvSpPr>
          <p:nvPr>
            <p:ph type="body" sz="quarter" idx="1"/>
          </p:nvPr>
        </p:nvSpPr>
        <p:spPr>
          <a:xfrm>
            <a:off x="2265330" y="5130800"/>
            <a:ext cx="3640170" cy="4347688"/>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0">
              <a:spcBef>
                <a:spcPts val="0"/>
              </a:spcBef>
              <a:buSzTx/>
              <a:buFontTx/>
              <a:buNone/>
              <a:defRPr sz="2600">
                <a:latin typeface="Helvetica Neue"/>
                <a:ea typeface="Helvetica Neue"/>
                <a:cs typeface="Helvetica Neue"/>
                <a:sym typeface="Helvetica Neue"/>
              </a:defRPr>
            </a:lvl2pPr>
            <a:lvl3pPr marL="0" indent="0">
              <a:spcBef>
                <a:spcPts val="0"/>
              </a:spcBef>
              <a:buSzTx/>
              <a:buFontTx/>
              <a:buNone/>
              <a:defRPr sz="2600">
                <a:latin typeface="Helvetica Neue"/>
                <a:ea typeface="Helvetica Neue"/>
                <a:cs typeface="Helvetica Neue"/>
                <a:sym typeface="Helvetica Neue"/>
              </a:defRPr>
            </a:lvl3pPr>
            <a:lvl4pPr marL="0" indent="0">
              <a:spcBef>
                <a:spcPts val="0"/>
              </a:spcBef>
              <a:buSzTx/>
              <a:buFontTx/>
              <a:buNone/>
              <a:defRPr sz="2600">
                <a:latin typeface="Helvetica Neue"/>
                <a:ea typeface="Helvetica Neue"/>
                <a:cs typeface="Helvetica Neue"/>
                <a:sym typeface="Helvetica Neue"/>
              </a:defRPr>
            </a:lvl4pPr>
            <a:lvl5pPr marL="0" indent="0">
              <a:spcBef>
                <a:spcPts val="0"/>
              </a:spcBef>
              <a:buSzTx/>
              <a:buFontTx/>
              <a:buNone/>
              <a:defRPr sz="2600">
                <a:latin typeface="Helvetica Neue"/>
                <a:ea typeface="Helvetica Neue"/>
                <a:cs typeface="Helvetica Neue"/>
                <a:sym typeface="Helvetica Neue"/>
              </a:defRPr>
            </a:lvl5pPr>
          </a:lstStyle>
          <a:p>
            <a:r>
              <a:t>內文層級一</a:t>
            </a:r>
          </a:p>
          <a:p>
            <a:pPr lvl="1"/>
            <a:r>
              <a:t>內文層級二</a:t>
            </a:r>
          </a:p>
          <a:p>
            <a:pPr lvl="2"/>
            <a:r>
              <a:t>內文層級三</a:t>
            </a:r>
          </a:p>
          <a:p>
            <a:pPr lvl="3"/>
            <a:r>
              <a:t>內文層級四</a:t>
            </a:r>
          </a:p>
          <a:p>
            <a:pPr lvl="4"/>
            <a:r>
              <a:t>內文層級五</a:t>
            </a:r>
          </a:p>
        </p:txBody>
      </p:sp>
      <p:pic>
        <p:nvPicPr>
          <p:cNvPr id="45" name="papers.co-vm24-color-blue-leaf-art-fall-nature-pattern-36-3840x2400-4k-wallpaper.png" descr="papers.co-vm24-color-blue-leaf-art-fall-nature-pattern-36-3840x2400-4k-wallpaper.png"/>
          <p:cNvPicPr>
            <a:picLocks noChangeAspect="1"/>
          </p:cNvPicPr>
          <p:nvPr/>
        </p:nvPicPr>
        <p:blipFill>
          <a:blip r:embed="rId2">
            <a:extLst/>
          </a:blip>
          <a:srcRect/>
          <a:stretch>
            <a:fillRect/>
          </a:stretch>
        </p:blipFill>
        <p:spPr>
          <a:xfrm>
            <a:off x="359600" y="233102"/>
            <a:ext cx="2246145" cy="1403842"/>
          </a:xfrm>
          <a:prstGeom prst="rect">
            <a:avLst/>
          </a:prstGeom>
          <a:ln w="12700">
            <a:miter lim="400000"/>
          </a:ln>
        </p:spPr>
      </p:pic>
      <p:sp>
        <p:nvSpPr>
          <p:cNvPr id="46" name="公   務   人   員"/>
          <p:cNvSpPr txBox="1"/>
          <p:nvPr/>
        </p:nvSpPr>
        <p:spPr>
          <a:xfrm>
            <a:off x="526455" y="1283111"/>
            <a:ext cx="1754166" cy="4931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fontScale="92500"/>
          </a:bodyPr>
          <a:lstStyle>
            <a:lvl1pPr algn="just" defTabSz="262889">
              <a:defRPr sz="2070">
                <a:solidFill>
                  <a:srgbClr val="747474"/>
                </a:solidFill>
                <a:latin typeface="Songti TC Regular"/>
                <a:ea typeface="Songti TC Regular"/>
                <a:cs typeface="Songti TC Regular"/>
                <a:sym typeface="Songti TC Regular"/>
              </a:defRPr>
            </a:lvl1pPr>
          </a:lstStyle>
          <a:p>
            <a:r>
              <a:t>公   務   人   員</a:t>
            </a:r>
          </a:p>
        </p:txBody>
      </p:sp>
      <p:sp>
        <p:nvSpPr>
          <p:cNvPr id="47" name="107年"/>
          <p:cNvSpPr txBox="1"/>
          <p:nvPr/>
        </p:nvSpPr>
        <p:spPr>
          <a:xfrm>
            <a:off x="-16837" y="154330"/>
            <a:ext cx="1308362"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a:solidFill>
                  <a:schemeClr val="accent6">
                    <a:hueOff val="-10521704"/>
                    <a:satOff val="-11099"/>
                    <a:lumOff val="-7127"/>
                  </a:schemeClr>
                </a:solidFill>
                <a:latin typeface="Songti TC Bold"/>
                <a:ea typeface="Songti TC Bold"/>
                <a:cs typeface="Songti TC Bold"/>
                <a:sym typeface="Songti TC Bold"/>
              </a:defRPr>
            </a:lvl1pPr>
          </a:lstStyle>
          <a:p>
            <a:r>
              <a:rPr dirty="0" smtClean="0"/>
              <a:t>10</a:t>
            </a:r>
            <a:r>
              <a:rPr lang="en-US" dirty="0" smtClean="0"/>
              <a:t>8</a:t>
            </a:r>
            <a:r>
              <a:rPr dirty="0" smtClean="0"/>
              <a:t>年</a:t>
            </a:r>
            <a:endParaRPr dirty="0"/>
          </a:p>
        </p:txBody>
      </p:sp>
      <p:sp>
        <p:nvSpPr>
          <p:cNvPr id="48"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照片 - 直式 拷貝">
    <p:spTree>
      <p:nvGrpSpPr>
        <p:cNvPr id="1" name=""/>
        <p:cNvGrpSpPr/>
        <p:nvPr/>
      </p:nvGrpSpPr>
      <p:grpSpPr>
        <a:xfrm>
          <a:off x="0" y="0"/>
          <a:ext cx="0" cy="0"/>
          <a:chOff x="0" y="0"/>
          <a:chExt cx="0" cy="0"/>
        </a:xfrm>
      </p:grpSpPr>
      <p:sp>
        <p:nvSpPr>
          <p:cNvPr id="55" name="線條"/>
          <p:cNvSpPr/>
          <p:nvPr/>
        </p:nvSpPr>
        <p:spPr>
          <a:xfrm>
            <a:off x="7086362" y="4864100"/>
            <a:ext cx="5334476" cy="58"/>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56" name="影像"/>
          <p:cNvSpPr>
            <a:spLocks noGrp="1"/>
          </p:cNvSpPr>
          <p:nvPr>
            <p:ph type="pic" idx="13"/>
          </p:nvPr>
        </p:nvSpPr>
        <p:spPr>
          <a:xfrm>
            <a:off x="-12701" y="0"/>
            <a:ext cx="6502401" cy="9753600"/>
          </a:xfrm>
          <a:prstGeom prst="rect">
            <a:avLst/>
          </a:prstGeom>
        </p:spPr>
        <p:txBody>
          <a:bodyPr lIns="91439" tIns="45719" rIns="91439" bIns="45719">
            <a:noAutofit/>
          </a:bodyPr>
          <a:lstStyle/>
          <a:p>
            <a:endParaRPr/>
          </a:p>
        </p:txBody>
      </p:sp>
      <p:sp>
        <p:nvSpPr>
          <p:cNvPr id="57" name="大標題文字"/>
          <p:cNvSpPr txBox="1">
            <a:spLocks noGrp="1"/>
          </p:cNvSpPr>
          <p:nvPr>
            <p:ph type="title"/>
          </p:nvPr>
        </p:nvSpPr>
        <p:spPr>
          <a:xfrm>
            <a:off x="7086362" y="1435100"/>
            <a:ext cx="5334001" cy="3175000"/>
          </a:xfrm>
          <a:prstGeom prst="rect">
            <a:avLst/>
          </a:prstGeom>
        </p:spPr>
        <p:txBody>
          <a:bodyPr/>
          <a:lstStyle>
            <a:lvl1pPr algn="r"/>
          </a:lstStyle>
          <a:p>
            <a:r>
              <a:t>大標題文字</a:t>
            </a:r>
          </a:p>
        </p:txBody>
      </p:sp>
      <p:sp>
        <p:nvSpPr>
          <p:cNvPr id="58" name="內文層級一…"/>
          <p:cNvSpPr txBox="1">
            <a:spLocks noGrp="1"/>
          </p:cNvSpPr>
          <p:nvPr>
            <p:ph type="body" sz="quarter" idx="1"/>
          </p:nvPr>
        </p:nvSpPr>
        <p:spPr>
          <a:xfrm>
            <a:off x="7099624" y="5130800"/>
            <a:ext cx="3640171" cy="4347688"/>
          </a:xfrm>
          <a:prstGeom prst="rect">
            <a:avLst/>
          </a:prstGeom>
        </p:spPr>
        <p:txBody>
          <a:bodyPr/>
          <a:lstStyle>
            <a:lvl1pPr marL="0" indent="0" algn="just">
              <a:spcBef>
                <a:spcPts val="0"/>
              </a:spcBef>
              <a:buSzTx/>
              <a:buFontTx/>
              <a:buNone/>
              <a:defRPr sz="2400">
                <a:latin typeface="Helvetica Neue"/>
                <a:ea typeface="Helvetica Neue"/>
                <a:cs typeface="Helvetica Neue"/>
                <a:sym typeface="Helvetica Neue"/>
              </a:defRPr>
            </a:lvl1pPr>
            <a:lvl2pPr marL="0" indent="0" algn="just">
              <a:spcBef>
                <a:spcPts val="0"/>
              </a:spcBef>
              <a:buSzTx/>
              <a:buFontTx/>
              <a:buNone/>
              <a:defRPr sz="2400">
                <a:latin typeface="Helvetica Neue"/>
                <a:ea typeface="Helvetica Neue"/>
                <a:cs typeface="Helvetica Neue"/>
                <a:sym typeface="Helvetica Neue"/>
              </a:defRPr>
            </a:lvl2pPr>
            <a:lvl3pPr marL="0" indent="0" algn="just">
              <a:spcBef>
                <a:spcPts val="0"/>
              </a:spcBef>
              <a:buSzTx/>
              <a:buFontTx/>
              <a:buNone/>
              <a:defRPr sz="2400">
                <a:latin typeface="Helvetica Neue"/>
                <a:ea typeface="Helvetica Neue"/>
                <a:cs typeface="Helvetica Neue"/>
                <a:sym typeface="Helvetica Neue"/>
              </a:defRPr>
            </a:lvl3pPr>
            <a:lvl4pPr marL="0" indent="0" algn="just">
              <a:spcBef>
                <a:spcPts val="0"/>
              </a:spcBef>
              <a:buSzTx/>
              <a:buFontTx/>
              <a:buNone/>
              <a:defRPr sz="2400">
                <a:latin typeface="Helvetica Neue"/>
                <a:ea typeface="Helvetica Neue"/>
                <a:cs typeface="Helvetica Neue"/>
                <a:sym typeface="Helvetica Neue"/>
              </a:defRPr>
            </a:lvl4pPr>
            <a:lvl5pPr marL="0" indent="0" algn="just">
              <a:spcBef>
                <a:spcPts val="0"/>
              </a:spcBef>
              <a:buSzTx/>
              <a:buFontTx/>
              <a:buNone/>
              <a:defRPr sz="2400">
                <a:latin typeface="Helvetica Neue"/>
                <a:ea typeface="Helvetica Neue"/>
                <a:cs typeface="Helvetica Neue"/>
                <a:sym typeface="Helvetica Neue"/>
              </a:defRPr>
            </a:lvl5pPr>
          </a:lstStyle>
          <a:p>
            <a:r>
              <a:t>內文層級一</a:t>
            </a:r>
          </a:p>
          <a:p>
            <a:pPr lvl="1"/>
            <a:r>
              <a:t>內文層級二</a:t>
            </a:r>
          </a:p>
          <a:p>
            <a:pPr lvl="2"/>
            <a:r>
              <a:t>內文層級三</a:t>
            </a:r>
          </a:p>
          <a:p>
            <a:pPr lvl="3"/>
            <a:r>
              <a:t>內文層級四</a:t>
            </a:r>
          </a:p>
          <a:p>
            <a:pPr lvl="4"/>
            <a:r>
              <a:t>內文層級五</a:t>
            </a:r>
          </a:p>
        </p:txBody>
      </p:sp>
      <p:pic>
        <p:nvPicPr>
          <p:cNvPr id="59" name="papers.co-vm24-color-blue-leaf-art-fall-nature-pattern-36-3840x2400-4k-wallpaper.png" descr="papers.co-vm24-color-blue-leaf-art-fall-nature-pattern-36-3840x2400-4k-wallpaper.png"/>
          <p:cNvPicPr>
            <a:picLocks noChangeAspect="1"/>
          </p:cNvPicPr>
          <p:nvPr/>
        </p:nvPicPr>
        <p:blipFill>
          <a:blip r:embed="rId2">
            <a:extLst/>
          </a:blip>
          <a:stretch>
            <a:fillRect/>
          </a:stretch>
        </p:blipFill>
        <p:spPr>
          <a:xfrm>
            <a:off x="10505677" y="158121"/>
            <a:ext cx="2337655" cy="1461034"/>
          </a:xfrm>
          <a:prstGeom prst="rect">
            <a:avLst/>
          </a:prstGeom>
          <a:ln w="12700">
            <a:miter lim="400000"/>
          </a:ln>
        </p:spPr>
      </p:pic>
      <p:sp>
        <p:nvSpPr>
          <p:cNvPr id="60" name="公   務   人   員"/>
          <p:cNvSpPr txBox="1"/>
          <p:nvPr/>
        </p:nvSpPr>
        <p:spPr>
          <a:xfrm>
            <a:off x="10721191" y="1219611"/>
            <a:ext cx="1754166" cy="4931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fontScale="92500"/>
          </a:bodyPr>
          <a:lstStyle>
            <a:lvl1pPr algn="just" defTabSz="262889">
              <a:defRPr sz="2070">
                <a:solidFill>
                  <a:srgbClr val="747474"/>
                </a:solidFill>
                <a:latin typeface="Songti TC Regular"/>
                <a:ea typeface="Songti TC Regular"/>
                <a:cs typeface="Songti TC Regular"/>
                <a:sym typeface="Songti TC Regular"/>
              </a:defRPr>
            </a:lvl1pPr>
          </a:lstStyle>
          <a:p>
            <a:r>
              <a:t>公   務   人   員</a:t>
            </a:r>
          </a:p>
        </p:txBody>
      </p:sp>
      <p:sp>
        <p:nvSpPr>
          <p:cNvPr id="61" name="107年"/>
          <p:cNvSpPr txBox="1"/>
          <p:nvPr/>
        </p:nvSpPr>
        <p:spPr>
          <a:xfrm>
            <a:off x="11703762" y="72937"/>
            <a:ext cx="1308362"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a:solidFill>
                  <a:schemeClr val="accent6">
                    <a:hueOff val="-10521704"/>
                    <a:satOff val="-11099"/>
                    <a:lumOff val="-7127"/>
                  </a:schemeClr>
                </a:solidFill>
                <a:latin typeface="Songti TC Bold"/>
                <a:ea typeface="Songti TC Bold"/>
                <a:cs typeface="Songti TC Bold"/>
                <a:sym typeface="Songti TC Bold"/>
              </a:defRPr>
            </a:lvl1pPr>
          </a:lstStyle>
          <a:p>
            <a:r>
              <a:rPr dirty="0" smtClean="0"/>
              <a:t>10</a:t>
            </a:r>
            <a:r>
              <a:rPr lang="en-US" dirty="0" smtClean="0"/>
              <a:t>8</a:t>
            </a:r>
            <a:r>
              <a:rPr dirty="0" smtClean="0"/>
              <a:t>年</a:t>
            </a:r>
            <a:endParaRPr dirty="0"/>
          </a:p>
        </p:txBody>
      </p:sp>
      <p:sp>
        <p:nvSpPr>
          <p:cNvPr id="62"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reserve="1">
  <p:cSld name="1_照片 - 直式">
    <p:spTree>
      <p:nvGrpSpPr>
        <p:cNvPr id="1" name=""/>
        <p:cNvGrpSpPr/>
        <p:nvPr/>
      </p:nvGrpSpPr>
      <p:grpSpPr>
        <a:xfrm>
          <a:off x="0" y="0"/>
          <a:ext cx="0" cy="0"/>
          <a:chOff x="0" y="0"/>
          <a:chExt cx="0" cy="0"/>
        </a:xfrm>
      </p:grpSpPr>
      <p:sp>
        <p:nvSpPr>
          <p:cNvPr id="42" name="影像"/>
          <p:cNvSpPr>
            <a:spLocks noGrp="1"/>
          </p:cNvSpPr>
          <p:nvPr>
            <p:ph type="pic" idx="13"/>
          </p:nvPr>
        </p:nvSpPr>
        <p:spPr>
          <a:xfrm>
            <a:off x="6502400" y="0"/>
            <a:ext cx="6502400" cy="9753600"/>
          </a:xfrm>
          <a:prstGeom prst="rect">
            <a:avLst/>
          </a:prstGeom>
        </p:spPr>
        <p:txBody>
          <a:bodyPr lIns="91439" tIns="45719" rIns="91439" bIns="45719">
            <a:noAutofit/>
          </a:bodyPr>
          <a:lstStyle/>
          <a:p>
            <a:endParaRPr/>
          </a:p>
        </p:txBody>
      </p:sp>
      <p:sp>
        <p:nvSpPr>
          <p:cNvPr id="43" name="大標題文字"/>
          <p:cNvSpPr txBox="1">
            <a:spLocks noGrp="1"/>
          </p:cNvSpPr>
          <p:nvPr>
            <p:ph type="title"/>
          </p:nvPr>
        </p:nvSpPr>
        <p:spPr>
          <a:xfrm>
            <a:off x="571500" y="1435100"/>
            <a:ext cx="5334000" cy="3175000"/>
          </a:xfrm>
          <a:prstGeom prst="rect">
            <a:avLst/>
          </a:prstGeom>
        </p:spPr>
        <p:txBody>
          <a:bodyPr/>
          <a:lstStyle/>
          <a:p>
            <a:r>
              <a:t>大標題文字</a:t>
            </a:r>
          </a:p>
        </p:txBody>
      </p:sp>
      <p:sp>
        <p:nvSpPr>
          <p:cNvPr id="44" name="內文層級一…"/>
          <p:cNvSpPr txBox="1">
            <a:spLocks noGrp="1"/>
          </p:cNvSpPr>
          <p:nvPr>
            <p:ph type="body" sz="quarter" idx="1"/>
          </p:nvPr>
        </p:nvSpPr>
        <p:spPr>
          <a:xfrm>
            <a:off x="571500" y="5130800"/>
            <a:ext cx="5334000" cy="4347688"/>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0">
              <a:spcBef>
                <a:spcPts val="0"/>
              </a:spcBef>
              <a:buSzTx/>
              <a:buFontTx/>
              <a:buNone/>
              <a:defRPr sz="2600">
                <a:latin typeface="Helvetica Neue"/>
                <a:ea typeface="Helvetica Neue"/>
                <a:cs typeface="Helvetica Neue"/>
                <a:sym typeface="Helvetica Neue"/>
              </a:defRPr>
            </a:lvl2pPr>
            <a:lvl3pPr marL="0" indent="0">
              <a:spcBef>
                <a:spcPts val="0"/>
              </a:spcBef>
              <a:buSzTx/>
              <a:buFontTx/>
              <a:buNone/>
              <a:defRPr sz="2600">
                <a:latin typeface="Helvetica Neue"/>
                <a:ea typeface="Helvetica Neue"/>
                <a:cs typeface="Helvetica Neue"/>
                <a:sym typeface="Helvetica Neue"/>
              </a:defRPr>
            </a:lvl3pPr>
            <a:lvl4pPr marL="0" indent="0">
              <a:spcBef>
                <a:spcPts val="0"/>
              </a:spcBef>
              <a:buSzTx/>
              <a:buFontTx/>
              <a:buNone/>
              <a:defRPr sz="2600">
                <a:latin typeface="Helvetica Neue"/>
                <a:ea typeface="Helvetica Neue"/>
                <a:cs typeface="Helvetica Neue"/>
                <a:sym typeface="Helvetica Neue"/>
              </a:defRPr>
            </a:lvl4pPr>
            <a:lvl5pPr marL="0" indent="0">
              <a:spcBef>
                <a:spcPts val="0"/>
              </a:spcBef>
              <a:buSzTx/>
              <a:buFontTx/>
              <a:buNone/>
              <a:defRPr sz="2600">
                <a:latin typeface="Helvetica Neue"/>
                <a:ea typeface="Helvetica Neue"/>
                <a:cs typeface="Helvetica Neue"/>
                <a:sym typeface="Helvetica Neue"/>
              </a:defRPr>
            </a:lvl5pPr>
          </a:lstStyle>
          <a:p>
            <a:r>
              <a:t>內文層級一</a:t>
            </a:r>
          </a:p>
          <a:p>
            <a:pPr lvl="1"/>
            <a:r>
              <a:t>內文層級二</a:t>
            </a:r>
          </a:p>
          <a:p>
            <a:pPr lvl="2"/>
            <a:r>
              <a:t>內文層級三</a:t>
            </a:r>
          </a:p>
          <a:p>
            <a:pPr lvl="3"/>
            <a:r>
              <a:t>內文層級四</a:t>
            </a:r>
          </a:p>
          <a:p>
            <a:pPr lvl="4"/>
            <a:r>
              <a:t>內文層級五</a:t>
            </a:r>
          </a:p>
        </p:txBody>
      </p:sp>
      <p:pic>
        <p:nvPicPr>
          <p:cNvPr id="45" name="papers.co-vm24-color-blue-leaf-art-fall-nature-pattern-36-3840x2400-4k-wallpaper.png" descr="papers.co-vm24-color-blue-leaf-art-fall-nature-pattern-36-3840x2400-4k-wallpaper.png"/>
          <p:cNvPicPr>
            <a:picLocks noChangeAspect="1"/>
          </p:cNvPicPr>
          <p:nvPr/>
        </p:nvPicPr>
        <p:blipFill>
          <a:blip r:embed="rId2">
            <a:extLst/>
          </a:blip>
          <a:srcRect/>
          <a:stretch>
            <a:fillRect/>
          </a:stretch>
        </p:blipFill>
        <p:spPr>
          <a:xfrm>
            <a:off x="359600" y="233102"/>
            <a:ext cx="2246145" cy="1403842"/>
          </a:xfrm>
          <a:prstGeom prst="rect">
            <a:avLst/>
          </a:prstGeom>
          <a:ln w="12700">
            <a:miter lim="400000"/>
          </a:ln>
        </p:spPr>
      </p:pic>
      <p:sp>
        <p:nvSpPr>
          <p:cNvPr id="46" name="公   務   人   員"/>
          <p:cNvSpPr txBox="1"/>
          <p:nvPr/>
        </p:nvSpPr>
        <p:spPr>
          <a:xfrm>
            <a:off x="526455" y="1283111"/>
            <a:ext cx="1754166" cy="4931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fontScale="92500"/>
          </a:bodyPr>
          <a:lstStyle>
            <a:lvl1pPr algn="just" defTabSz="262889">
              <a:defRPr sz="2070">
                <a:solidFill>
                  <a:srgbClr val="747474"/>
                </a:solidFill>
                <a:latin typeface="Songti TC Regular"/>
                <a:ea typeface="Songti TC Regular"/>
                <a:cs typeface="Songti TC Regular"/>
                <a:sym typeface="Songti TC Regular"/>
              </a:defRPr>
            </a:lvl1pPr>
          </a:lstStyle>
          <a:p>
            <a:r>
              <a:t>公   務   人   員</a:t>
            </a:r>
          </a:p>
        </p:txBody>
      </p:sp>
      <p:sp>
        <p:nvSpPr>
          <p:cNvPr id="47" name="107年"/>
          <p:cNvSpPr txBox="1"/>
          <p:nvPr/>
        </p:nvSpPr>
        <p:spPr>
          <a:xfrm>
            <a:off x="-16837" y="154330"/>
            <a:ext cx="1308362"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a:solidFill>
                  <a:schemeClr val="accent6">
                    <a:hueOff val="-10521704"/>
                    <a:satOff val="-11099"/>
                    <a:lumOff val="-7127"/>
                  </a:schemeClr>
                </a:solidFill>
                <a:latin typeface="Songti TC Bold"/>
                <a:ea typeface="Songti TC Bold"/>
                <a:cs typeface="Songti TC Bold"/>
                <a:sym typeface="Songti TC Bold"/>
              </a:defRPr>
            </a:lvl1pPr>
          </a:lstStyle>
          <a:p>
            <a:r>
              <a:rPr dirty="0" smtClean="0"/>
              <a:t>10</a:t>
            </a:r>
            <a:r>
              <a:rPr lang="en-US" dirty="0" smtClean="0"/>
              <a:t>8</a:t>
            </a:r>
            <a:r>
              <a:rPr dirty="0" smtClean="0"/>
              <a:t>年</a:t>
            </a:r>
            <a:endParaRPr dirty="0"/>
          </a:p>
        </p:txBody>
      </p:sp>
      <p:sp>
        <p:nvSpPr>
          <p:cNvPr id="48"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86356571"/>
      </p:ext>
    </p:extLst>
  </p:cSld>
  <p:clrMapOvr>
    <a:masterClrMapping/>
  </p:clrMapOvr>
  <p:transition spd="med"/>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reserve="1">
  <p:cSld name="1_照片 - 直式 拷貝">
    <p:spTree>
      <p:nvGrpSpPr>
        <p:cNvPr id="1" name=""/>
        <p:cNvGrpSpPr/>
        <p:nvPr/>
      </p:nvGrpSpPr>
      <p:grpSpPr>
        <a:xfrm>
          <a:off x="0" y="0"/>
          <a:ext cx="0" cy="0"/>
          <a:chOff x="0" y="0"/>
          <a:chExt cx="0" cy="0"/>
        </a:xfrm>
      </p:grpSpPr>
      <p:sp>
        <p:nvSpPr>
          <p:cNvPr id="56" name="影像"/>
          <p:cNvSpPr>
            <a:spLocks noGrp="1"/>
          </p:cNvSpPr>
          <p:nvPr>
            <p:ph type="pic" idx="13"/>
          </p:nvPr>
        </p:nvSpPr>
        <p:spPr>
          <a:xfrm>
            <a:off x="-12701" y="0"/>
            <a:ext cx="6502401" cy="9753600"/>
          </a:xfrm>
          <a:prstGeom prst="rect">
            <a:avLst/>
          </a:prstGeom>
        </p:spPr>
        <p:txBody>
          <a:bodyPr lIns="91439" tIns="45719" rIns="91439" bIns="45719">
            <a:noAutofit/>
          </a:bodyPr>
          <a:lstStyle/>
          <a:p>
            <a:endParaRPr/>
          </a:p>
        </p:txBody>
      </p:sp>
      <p:sp>
        <p:nvSpPr>
          <p:cNvPr id="57" name="大標題文字"/>
          <p:cNvSpPr txBox="1">
            <a:spLocks noGrp="1"/>
          </p:cNvSpPr>
          <p:nvPr>
            <p:ph type="title"/>
          </p:nvPr>
        </p:nvSpPr>
        <p:spPr>
          <a:xfrm>
            <a:off x="7086362" y="1435100"/>
            <a:ext cx="5334001" cy="3175000"/>
          </a:xfrm>
          <a:prstGeom prst="rect">
            <a:avLst/>
          </a:prstGeom>
        </p:spPr>
        <p:txBody>
          <a:bodyPr/>
          <a:lstStyle>
            <a:lvl1pPr algn="r"/>
          </a:lstStyle>
          <a:p>
            <a:r>
              <a:t>大標題文字</a:t>
            </a:r>
          </a:p>
        </p:txBody>
      </p:sp>
      <p:sp>
        <p:nvSpPr>
          <p:cNvPr id="58" name="內文層級一…"/>
          <p:cNvSpPr txBox="1">
            <a:spLocks noGrp="1"/>
          </p:cNvSpPr>
          <p:nvPr>
            <p:ph type="body" sz="quarter" idx="1"/>
          </p:nvPr>
        </p:nvSpPr>
        <p:spPr>
          <a:xfrm>
            <a:off x="7099624" y="5130800"/>
            <a:ext cx="5320739" cy="4347688"/>
          </a:xfrm>
          <a:prstGeom prst="rect">
            <a:avLst/>
          </a:prstGeom>
        </p:spPr>
        <p:txBody>
          <a:bodyPr/>
          <a:lstStyle>
            <a:lvl1pPr marL="0" indent="0" algn="just">
              <a:spcBef>
                <a:spcPts val="0"/>
              </a:spcBef>
              <a:buSzTx/>
              <a:buFontTx/>
              <a:buNone/>
              <a:defRPr sz="2400">
                <a:latin typeface="Helvetica Neue"/>
                <a:ea typeface="Helvetica Neue"/>
                <a:cs typeface="Helvetica Neue"/>
                <a:sym typeface="Helvetica Neue"/>
              </a:defRPr>
            </a:lvl1pPr>
            <a:lvl2pPr marL="0" indent="0" algn="just">
              <a:spcBef>
                <a:spcPts val="0"/>
              </a:spcBef>
              <a:buSzTx/>
              <a:buFontTx/>
              <a:buNone/>
              <a:defRPr sz="2400">
                <a:latin typeface="Helvetica Neue"/>
                <a:ea typeface="Helvetica Neue"/>
                <a:cs typeface="Helvetica Neue"/>
                <a:sym typeface="Helvetica Neue"/>
              </a:defRPr>
            </a:lvl2pPr>
            <a:lvl3pPr marL="0" indent="0" algn="just">
              <a:spcBef>
                <a:spcPts val="0"/>
              </a:spcBef>
              <a:buSzTx/>
              <a:buFontTx/>
              <a:buNone/>
              <a:defRPr sz="2400">
                <a:latin typeface="Helvetica Neue"/>
                <a:ea typeface="Helvetica Neue"/>
                <a:cs typeface="Helvetica Neue"/>
                <a:sym typeface="Helvetica Neue"/>
              </a:defRPr>
            </a:lvl3pPr>
            <a:lvl4pPr marL="0" indent="0" algn="just">
              <a:spcBef>
                <a:spcPts val="0"/>
              </a:spcBef>
              <a:buSzTx/>
              <a:buFontTx/>
              <a:buNone/>
              <a:defRPr sz="2400">
                <a:latin typeface="Helvetica Neue"/>
                <a:ea typeface="Helvetica Neue"/>
                <a:cs typeface="Helvetica Neue"/>
                <a:sym typeface="Helvetica Neue"/>
              </a:defRPr>
            </a:lvl4pPr>
            <a:lvl5pPr marL="0" indent="0" algn="just">
              <a:spcBef>
                <a:spcPts val="0"/>
              </a:spcBef>
              <a:buSzTx/>
              <a:buFontTx/>
              <a:buNone/>
              <a:defRPr sz="2400">
                <a:latin typeface="Helvetica Neue"/>
                <a:ea typeface="Helvetica Neue"/>
                <a:cs typeface="Helvetica Neue"/>
                <a:sym typeface="Helvetica Neue"/>
              </a:defRPr>
            </a:lvl5pPr>
          </a:lstStyle>
          <a:p>
            <a:r>
              <a:t>內文層級一</a:t>
            </a:r>
          </a:p>
          <a:p>
            <a:pPr lvl="1"/>
            <a:r>
              <a:t>內文層級二</a:t>
            </a:r>
          </a:p>
          <a:p>
            <a:pPr lvl="2"/>
            <a:r>
              <a:t>內文層級三</a:t>
            </a:r>
          </a:p>
          <a:p>
            <a:pPr lvl="3"/>
            <a:r>
              <a:t>內文層級四</a:t>
            </a:r>
          </a:p>
          <a:p>
            <a:pPr lvl="4"/>
            <a:r>
              <a:t>內文層級五</a:t>
            </a:r>
          </a:p>
        </p:txBody>
      </p:sp>
      <p:pic>
        <p:nvPicPr>
          <p:cNvPr id="59" name="papers.co-vm24-color-blue-leaf-art-fall-nature-pattern-36-3840x2400-4k-wallpaper.png" descr="papers.co-vm24-color-blue-leaf-art-fall-nature-pattern-36-3840x2400-4k-wallpaper.png"/>
          <p:cNvPicPr>
            <a:picLocks noChangeAspect="1"/>
          </p:cNvPicPr>
          <p:nvPr/>
        </p:nvPicPr>
        <p:blipFill>
          <a:blip r:embed="rId2">
            <a:extLst/>
          </a:blip>
          <a:stretch>
            <a:fillRect/>
          </a:stretch>
        </p:blipFill>
        <p:spPr>
          <a:xfrm>
            <a:off x="10505677" y="158121"/>
            <a:ext cx="2337655" cy="1461034"/>
          </a:xfrm>
          <a:prstGeom prst="rect">
            <a:avLst/>
          </a:prstGeom>
          <a:ln w="12700">
            <a:miter lim="400000"/>
          </a:ln>
        </p:spPr>
      </p:pic>
      <p:sp>
        <p:nvSpPr>
          <p:cNvPr id="60" name="公   務   人   員"/>
          <p:cNvSpPr txBox="1"/>
          <p:nvPr/>
        </p:nvSpPr>
        <p:spPr>
          <a:xfrm>
            <a:off x="10721191" y="1219611"/>
            <a:ext cx="1754166" cy="4931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fontScale="92500"/>
          </a:bodyPr>
          <a:lstStyle>
            <a:lvl1pPr algn="just" defTabSz="262889">
              <a:defRPr sz="2070">
                <a:solidFill>
                  <a:srgbClr val="747474"/>
                </a:solidFill>
                <a:latin typeface="Songti TC Regular"/>
                <a:ea typeface="Songti TC Regular"/>
                <a:cs typeface="Songti TC Regular"/>
                <a:sym typeface="Songti TC Regular"/>
              </a:defRPr>
            </a:lvl1pPr>
          </a:lstStyle>
          <a:p>
            <a:r>
              <a:t>公   務   人   員</a:t>
            </a:r>
          </a:p>
        </p:txBody>
      </p:sp>
      <p:sp>
        <p:nvSpPr>
          <p:cNvPr id="61" name="107年"/>
          <p:cNvSpPr txBox="1"/>
          <p:nvPr/>
        </p:nvSpPr>
        <p:spPr>
          <a:xfrm>
            <a:off x="11703762" y="72937"/>
            <a:ext cx="1308362"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a:solidFill>
                  <a:schemeClr val="accent6">
                    <a:hueOff val="-10521704"/>
                    <a:satOff val="-11099"/>
                    <a:lumOff val="-7127"/>
                  </a:schemeClr>
                </a:solidFill>
                <a:latin typeface="Songti TC Bold"/>
                <a:ea typeface="Songti TC Bold"/>
                <a:cs typeface="Songti TC Bold"/>
                <a:sym typeface="Songti TC Bold"/>
              </a:defRPr>
            </a:lvl1pPr>
          </a:lstStyle>
          <a:p>
            <a:r>
              <a:rPr dirty="0" smtClean="0"/>
              <a:t>10</a:t>
            </a:r>
            <a:r>
              <a:rPr lang="en-US" dirty="0" smtClean="0"/>
              <a:t>8</a:t>
            </a:r>
            <a:r>
              <a:rPr dirty="0" smtClean="0"/>
              <a:t>年</a:t>
            </a:r>
            <a:endParaRPr dirty="0"/>
          </a:p>
        </p:txBody>
      </p:sp>
      <p:sp>
        <p:nvSpPr>
          <p:cNvPr id="62"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56992731"/>
      </p:ext>
    </p:extLst>
  </p:cSld>
  <p:clrMapOvr>
    <a:masterClrMapping/>
  </p:clrMapOvr>
  <p:transition spd="med"/>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大標題 - 上方">
    <p:spTree>
      <p:nvGrpSpPr>
        <p:cNvPr id="1" name=""/>
        <p:cNvGrpSpPr/>
        <p:nvPr/>
      </p:nvGrpSpPr>
      <p:grpSpPr>
        <a:xfrm>
          <a:off x="0" y="0"/>
          <a:ext cx="0" cy="0"/>
          <a:chOff x="0" y="0"/>
          <a:chExt cx="0" cy="0"/>
        </a:xfrm>
      </p:grpSpPr>
      <p:sp>
        <p:nvSpPr>
          <p:cNvPr id="69" name="大標題文字"/>
          <p:cNvSpPr txBox="1">
            <a:spLocks noGrp="1"/>
          </p:cNvSpPr>
          <p:nvPr>
            <p:ph type="title"/>
          </p:nvPr>
        </p:nvSpPr>
        <p:spPr>
          <a:prstGeom prst="rect">
            <a:avLst/>
          </a:prstGeom>
        </p:spPr>
        <p:txBody>
          <a:bodyPr/>
          <a:lstStyle/>
          <a:p>
            <a:r>
              <a:t>大標題文字</a:t>
            </a:r>
          </a:p>
        </p:txBody>
      </p:sp>
      <p:sp>
        <p:nvSpPr>
          <p:cNvPr id="70"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大標題與項目符號">
    <p:spTree>
      <p:nvGrpSpPr>
        <p:cNvPr id="1" name=""/>
        <p:cNvGrpSpPr/>
        <p:nvPr/>
      </p:nvGrpSpPr>
      <p:grpSpPr>
        <a:xfrm>
          <a:off x="0" y="0"/>
          <a:ext cx="0" cy="0"/>
          <a:chOff x="0" y="0"/>
          <a:chExt cx="0" cy="0"/>
        </a:xfrm>
      </p:grpSpPr>
      <p:sp>
        <p:nvSpPr>
          <p:cNvPr id="77" name="大標題文字"/>
          <p:cNvSpPr txBox="1">
            <a:spLocks noGrp="1"/>
          </p:cNvSpPr>
          <p:nvPr>
            <p:ph type="title"/>
          </p:nvPr>
        </p:nvSpPr>
        <p:spPr>
          <a:prstGeom prst="rect">
            <a:avLst/>
          </a:prstGeom>
        </p:spPr>
        <p:txBody>
          <a:bodyPr/>
          <a:lstStyle/>
          <a:p>
            <a:r>
              <a:t>大標題文字</a:t>
            </a:r>
          </a:p>
        </p:txBody>
      </p:sp>
      <p:sp>
        <p:nvSpPr>
          <p:cNvPr id="78" name="內文層級一…"/>
          <p:cNvSpPr txBox="1">
            <a:spLocks noGrp="1"/>
          </p:cNvSpPr>
          <p:nvPr>
            <p:ph type="body" idx="1"/>
          </p:nvPr>
        </p:nvSpPr>
        <p:spPr>
          <a:prstGeom prst="rect">
            <a:avLst/>
          </a:prstGeom>
        </p:spPr>
        <p:txBody>
          <a:bodyPr/>
          <a:lstStyle/>
          <a:p>
            <a:r>
              <a:t>內文層級一</a:t>
            </a:r>
          </a:p>
          <a:p>
            <a:pPr lvl="1"/>
            <a:r>
              <a:t>內文層級二</a:t>
            </a:r>
          </a:p>
          <a:p>
            <a:pPr lvl="2"/>
            <a:r>
              <a:t>內文層級三</a:t>
            </a:r>
          </a:p>
          <a:p>
            <a:pPr lvl="3"/>
            <a:r>
              <a:t>內文層級四</a:t>
            </a:r>
          </a:p>
          <a:p>
            <a:pPr lvl="4"/>
            <a:r>
              <a:t>內文層級五</a:t>
            </a:r>
          </a:p>
        </p:txBody>
      </p:sp>
      <p:sp>
        <p:nvSpPr>
          <p:cNvPr id="79"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線條"/>
          <p:cNvSpPr/>
          <p:nvPr/>
        </p:nvSpPr>
        <p:spPr>
          <a:xfrm>
            <a:off x="571500" y="1968500"/>
            <a:ext cx="11868106" cy="129"/>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 name="大標題文字"/>
          <p:cNvSpPr txBox="1">
            <a:spLocks noGrp="1"/>
          </p:cNvSpPr>
          <p:nvPr>
            <p:ph type="title"/>
          </p:nvPr>
        </p:nvSpPr>
        <p:spPr>
          <a:xfrm>
            <a:off x="571500" y="330200"/>
            <a:ext cx="11861800" cy="1397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r>
              <a:t>大標題文字</a:t>
            </a:r>
          </a:p>
        </p:txBody>
      </p:sp>
      <p:sp>
        <p:nvSpPr>
          <p:cNvPr id="4" name="內文層級一…"/>
          <p:cNvSpPr txBox="1">
            <a:spLocks noGrp="1"/>
          </p:cNvSpPr>
          <p:nvPr>
            <p:ph type="body" idx="1"/>
          </p:nvPr>
        </p:nvSpPr>
        <p:spPr>
          <a:xfrm>
            <a:off x="571500" y="2222500"/>
            <a:ext cx="11861800" cy="6667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內文層級一</a:t>
            </a:r>
          </a:p>
          <a:p>
            <a:pPr lvl="1"/>
            <a:r>
              <a:t>內文層級二</a:t>
            </a:r>
          </a:p>
          <a:p>
            <a:pPr lvl="2"/>
            <a:r>
              <a:t>內文層級三</a:t>
            </a:r>
          </a:p>
          <a:p>
            <a:pPr lvl="3"/>
            <a:r>
              <a:t>內文層級四</a:t>
            </a:r>
          </a:p>
          <a:p>
            <a:pPr lvl="4"/>
            <a:r>
              <a:t>內文層級五</a:t>
            </a:r>
          </a:p>
        </p:txBody>
      </p:sp>
      <p:sp>
        <p:nvSpPr>
          <p:cNvPr id="5" name="幻燈片編號"/>
          <p:cNvSpPr txBox="1">
            <a:spLocks noGrp="1"/>
          </p:cNvSpPr>
          <p:nvPr>
            <p:ph type="sldNum" sz="quarter" idx="2"/>
          </p:nvPr>
        </p:nvSpPr>
        <p:spPr>
          <a:xfrm>
            <a:off x="12268199" y="9199778"/>
            <a:ext cx="312015" cy="299822"/>
          </a:xfrm>
          <a:prstGeom prst="rect">
            <a:avLst/>
          </a:prstGeom>
          <a:ln w="12700">
            <a:miter lim="400000"/>
          </a:ln>
        </p:spPr>
        <p:txBody>
          <a:bodyPr wrap="none" lIns="50800" tIns="50800" rIns="50800" bIns="50800" anchor="b">
            <a:spAutoFit/>
          </a:bodyPr>
          <a:lstStyle>
            <a:lvl1pPr algn="r">
              <a:defRPr sz="1400">
                <a:latin typeface="Helvetica Neue"/>
                <a:ea typeface="Helvetica Neue"/>
                <a:cs typeface="Helvetica Neue"/>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2" r:id="rId6"/>
    <p:sldLayoutId id="214748366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p:transition spd="med"/>
  <p:timing>
    <p:tnLst>
      <p:par>
        <p:cTn id="1" dur="indefinite" restart="never" nodeType="tmRoot"/>
      </p:par>
    </p:tnLst>
  </p:timing>
  <p:txStyles>
    <p:titleStyle>
      <a:lvl1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p:titleStyle>
    <p:bodyStyle>
      <a:lvl1pPr marL="4572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1pPr>
      <a:lvl2pPr marL="9144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2pPr>
      <a:lvl3pPr marL="13716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3pPr>
      <a:lvl4pPr marL="18288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4pPr>
      <a:lvl5pPr marL="22860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5pPr>
      <a:lvl6pPr marL="27432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6pPr>
      <a:lvl7pPr marL="32004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7pPr>
      <a:lvl8pPr marL="36576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8pPr>
      <a:lvl9pPr marL="4114800" marR="0" indent="-457200" algn="l" defTabSz="584200" rtl="0" latinLnBrk="0">
        <a:lnSpc>
          <a:spcPct val="100000"/>
        </a:lnSpc>
        <a:spcBef>
          <a:spcPts val="4200"/>
        </a:spcBef>
        <a:spcAft>
          <a:spcPts val="0"/>
        </a:spcAft>
        <a:buClrTx/>
        <a:buSzPct val="75000"/>
        <a:buFont typeface="Helvetica Neue"/>
        <a:buChar char="•"/>
        <a:tabLst/>
        <a:defRPr sz="3600" b="0" i="0" u="none" strike="noStrike" cap="none" spc="0" baseline="0">
          <a:ln>
            <a:noFill/>
          </a:ln>
          <a:solidFill>
            <a:srgbClr val="747474"/>
          </a:solidFill>
          <a:uFillTx/>
          <a:latin typeface="+mn-lt"/>
          <a:ea typeface="+mn-ea"/>
          <a:cs typeface="+mn-cs"/>
          <a:sym typeface="Helvetica Neue Light"/>
        </a:defRPr>
      </a:lvl9pPr>
    </p:bodyStyle>
    <p:otherStyle>
      <a:lvl1pPr marL="0" marR="0" indent="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1pPr>
      <a:lvl2pPr marL="0" marR="0" indent="2286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2pPr>
      <a:lvl3pPr marL="0" marR="0" indent="4572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3pPr>
      <a:lvl4pPr marL="0" marR="0" indent="6858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4pPr>
      <a:lvl5pPr marL="0" marR="0" indent="9144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5pPr>
      <a:lvl6pPr marL="0" marR="0" indent="11430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6pPr>
      <a:lvl7pPr marL="0" marR="0" indent="13716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7pPr>
      <a:lvl8pPr marL="0" marR="0" indent="16002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8pPr>
      <a:lvl9pPr marL="0" marR="0" indent="1828800" algn="r" defTabSz="58420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公    務    人    員"/>
          <p:cNvSpPr txBox="1">
            <a:spLocks noGrp="1"/>
          </p:cNvSpPr>
          <p:nvPr>
            <p:ph type="ctrTitle"/>
          </p:nvPr>
        </p:nvSpPr>
        <p:spPr>
          <a:xfrm>
            <a:off x="3115528" y="6741164"/>
            <a:ext cx="6773744" cy="1658939"/>
          </a:xfrm>
          <a:prstGeom prst="rect">
            <a:avLst/>
          </a:prstGeom>
        </p:spPr>
        <p:txBody>
          <a:bodyPr>
            <a:noAutofit/>
          </a:bodyPr>
          <a:lstStyle>
            <a:lvl1pPr algn="ctr" defTabSz="543305">
              <a:defRPr sz="7440">
                <a:solidFill>
                  <a:srgbClr val="747474"/>
                </a:solidFill>
                <a:latin typeface="Songti TC Regular"/>
                <a:ea typeface="Songti TC Regular"/>
                <a:cs typeface="Songti TC Regular"/>
                <a:sym typeface="Songti TC Regular"/>
              </a:defRPr>
            </a:lvl1pPr>
          </a:lstStyle>
          <a:p>
            <a:pPr algn="dist"/>
            <a:r>
              <a:rPr sz="4800" dirty="0">
                <a:latin typeface="NSimSun" panose="02010609030101010101" pitchFamily="49" charset="-122"/>
                <a:ea typeface="NSimSun" panose="02010609030101010101" pitchFamily="49" charset="-122"/>
              </a:rPr>
              <a:t>公    務    人    員</a:t>
            </a:r>
          </a:p>
        </p:txBody>
      </p:sp>
      <p:pic>
        <p:nvPicPr>
          <p:cNvPr id="145" name="papers.co-vm24-color-blue-leaf-art-fall-nature-pattern-36-3840x2400-4k-wallpaper.png" descr="papers.co-vm24-color-blue-leaf-art-fall-nature-pattern-36-3840x2400-4k-wallpaper.png"/>
          <p:cNvPicPr>
            <a:picLocks noChangeAspect="1"/>
          </p:cNvPicPr>
          <p:nvPr/>
        </p:nvPicPr>
        <p:blipFill>
          <a:blip r:embed="rId2">
            <a:extLst/>
          </a:blip>
          <a:stretch>
            <a:fillRect/>
          </a:stretch>
        </p:blipFill>
        <p:spPr>
          <a:xfrm>
            <a:off x="2220577" y="1508189"/>
            <a:ext cx="9251005" cy="5781878"/>
          </a:xfrm>
          <a:prstGeom prst="rect">
            <a:avLst/>
          </a:prstGeom>
          <a:ln w="12700">
            <a:miter lim="400000"/>
          </a:ln>
        </p:spPr>
      </p:pic>
      <p:pic>
        <p:nvPicPr>
          <p:cNvPr id="146" name="moi.png" descr="moi.png"/>
          <p:cNvPicPr>
            <a:picLocks noChangeAspect="1"/>
          </p:cNvPicPr>
          <p:nvPr/>
        </p:nvPicPr>
        <p:blipFill>
          <a:blip r:embed="rId3">
            <a:extLst/>
          </a:blip>
          <a:stretch>
            <a:fillRect/>
          </a:stretch>
        </p:blipFill>
        <p:spPr>
          <a:xfrm>
            <a:off x="10959079" y="355713"/>
            <a:ext cx="1518202" cy="1510611"/>
          </a:xfrm>
          <a:prstGeom prst="rect">
            <a:avLst/>
          </a:prstGeom>
          <a:ln w="12700">
            <a:miter lim="400000"/>
          </a:ln>
        </p:spPr>
      </p:pic>
      <p:sp>
        <p:nvSpPr>
          <p:cNvPr id="147" name="107年"/>
          <p:cNvSpPr txBox="1"/>
          <p:nvPr/>
        </p:nvSpPr>
        <p:spPr>
          <a:xfrm>
            <a:off x="1502500" y="1829310"/>
            <a:ext cx="3100228"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000">
                <a:solidFill>
                  <a:srgbClr val="747474"/>
                </a:solidFill>
                <a:latin typeface="Songti TC Bold"/>
                <a:ea typeface="Songti TC Bold"/>
                <a:cs typeface="Songti TC Bold"/>
                <a:sym typeface="Songti TC Bold"/>
              </a:defRPr>
            </a:lvl1pPr>
          </a:lstStyle>
          <a:p>
            <a:r>
              <a:rPr dirty="0" smtClean="0">
                <a:latin typeface="NSimSun" panose="02010609030101010101" pitchFamily="49" charset="-122"/>
                <a:ea typeface="NSimSun" panose="02010609030101010101" pitchFamily="49" charset="-122"/>
              </a:rPr>
              <a:t>10</a:t>
            </a:r>
            <a:r>
              <a:rPr lang="en-US" altLang="zh-TW" dirty="0" smtClean="0">
                <a:latin typeface="NSimSun" panose="02010609030101010101" pitchFamily="49" charset="-122"/>
                <a:ea typeface="NSimSun" panose="02010609030101010101" pitchFamily="49" charset="-122"/>
              </a:rPr>
              <a:t>8</a:t>
            </a:r>
            <a:r>
              <a:rPr dirty="0" smtClean="0">
                <a:latin typeface="NSimSun" panose="02010609030101010101" pitchFamily="49" charset="-122"/>
                <a:ea typeface="NSimSun" panose="02010609030101010101" pitchFamily="49" charset="-122"/>
              </a:rPr>
              <a:t>年</a:t>
            </a:r>
            <a:endParaRPr dirty="0">
              <a:latin typeface="NSimSun" panose="02010609030101010101" pitchFamily="49" charset="-122"/>
              <a:ea typeface="NSimSun" panose="02010609030101010101" pitchFamily="49" charset="-122"/>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版面配置區 2"/>
          <p:cNvPicPr>
            <a:picLocks noGrp="1" noChangeAspect="1"/>
          </p:cNvPicPr>
          <p:nvPr>
            <p:ph type="pic" idx="13"/>
          </p:nvPr>
        </p:nvPicPr>
        <p:blipFill>
          <a:blip r:embed="rId2">
            <a:extLst>
              <a:ext uri="{28A0092B-C50C-407E-A947-70E740481C1C}">
                <a14:useLocalDpi xmlns:a14="http://schemas.microsoft.com/office/drawing/2010/main" val="0"/>
              </a:ext>
            </a:extLst>
          </a:blip>
          <a:srcRect l="20787" r="20787"/>
          <a:stretch>
            <a:fillRect/>
          </a:stretch>
        </p:blipFill>
        <p:spPr/>
      </p:pic>
      <p:sp>
        <p:nvSpPr>
          <p:cNvPr id="9" name="鄭翔徽…"/>
          <p:cNvSpPr txBox="1">
            <a:spLocks noGrp="1"/>
          </p:cNvSpPr>
          <p:nvPr>
            <p:ph type="title"/>
          </p:nvPr>
        </p:nvSpPr>
        <p:spPr>
          <a:xfrm>
            <a:off x="7099624" y="458916"/>
            <a:ext cx="5334001" cy="3175000"/>
          </a:xfrm>
          <a:prstGeom prst="rect">
            <a:avLst/>
          </a:prstGeom>
        </p:spPr>
        <p:txBody>
          <a:bodyPr/>
          <a:lstStyle/>
          <a:p>
            <a:r>
              <a:rPr lang="zh-TW" altLang="zh-TW" dirty="0"/>
              <a:t>林筠</a:t>
            </a:r>
            <a:r>
              <a:rPr lang="zh-TW" altLang="zh-TW" dirty="0" smtClean="0"/>
              <a:t>珊</a:t>
            </a:r>
            <a:endParaRPr dirty="0">
              <a:latin typeface="NSimSun" panose="02010609030101010101" pitchFamily="49" charset="-122"/>
              <a:ea typeface="NSimSun" panose="02010609030101010101" pitchFamily="49" charset="-122"/>
            </a:endParaRPr>
          </a:p>
          <a:p>
            <a:pPr>
              <a:defRPr>
                <a:solidFill>
                  <a:schemeClr val="accent4"/>
                </a:solidFill>
              </a:defRPr>
            </a:pPr>
            <a:r>
              <a:rPr lang="zh-TW" altLang="en-US" dirty="0" smtClean="0">
                <a:latin typeface="NSimSun" panose="02010609030101010101" pitchFamily="49" charset="-122"/>
                <a:ea typeface="NSimSun" panose="02010609030101010101" pitchFamily="49" charset="-122"/>
              </a:rPr>
              <a:t>會計處科員</a:t>
            </a:r>
            <a:endParaRPr dirty="0">
              <a:latin typeface="NSimSun" panose="02010609030101010101" pitchFamily="49" charset="-122"/>
              <a:ea typeface="NSimSun" panose="02010609030101010101" pitchFamily="49" charset="-122"/>
            </a:endParaRPr>
          </a:p>
        </p:txBody>
      </p:sp>
      <p:sp>
        <p:nvSpPr>
          <p:cNvPr id="8" name="以往旅居海外大陸地區人民申請來臺觀光及港澳居民申請來臺短期停留，申請人必須舟車勞頓親赴我駐外館處送件，且需人工辦理，相當不便， 105年10月起規劃簡化流程，以便民服務角度並兼守國境安全原則，將原有人工作業改採數位化，申請人透過網路上傳應備文件，經移民署審核通過後，系統即自動以電子郵件通知申請人，申請人即可自網站以信用卡繳費及下證。…"/>
          <p:cNvSpPr txBox="1">
            <a:spLocks noGrp="1"/>
          </p:cNvSpPr>
          <p:nvPr>
            <p:ph type="body" sz="quarter" idx="1"/>
          </p:nvPr>
        </p:nvSpPr>
        <p:spPr>
          <a:prstGeom prst="rect">
            <a:avLst/>
          </a:prstGeom>
        </p:spPr>
        <p:txBody>
          <a:bodyPr/>
          <a:lstStyle/>
          <a:p>
            <a:pPr marL="228600" indent="-228600" algn="l"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lang="zh-TW" altLang="en-US" spc="300" dirty="0" smtClean="0"/>
              <a:t>本部現行繳納</a:t>
            </a:r>
            <a:r>
              <a:rPr lang="zh-TW" altLang="en-US" spc="300" dirty="0"/>
              <a:t>國庫款方式原僅限於現金或匯票等兩種</a:t>
            </a:r>
            <a:r>
              <a:rPr lang="zh-TW" altLang="en-US" spc="300" dirty="0" smtClean="0"/>
              <a:t>，為有效</a:t>
            </a:r>
            <a:r>
              <a:rPr lang="zh-TW" altLang="en-US" spc="300" dirty="0"/>
              <a:t>減省民眾繳款費用及時間</a:t>
            </a:r>
            <a:r>
              <a:rPr lang="zh-TW" altLang="en-US" spc="300" dirty="0" smtClean="0"/>
              <a:t>，林員遂</a:t>
            </a:r>
            <a:r>
              <a:rPr lang="zh-TW" altLang="en-US" spc="300" dirty="0"/>
              <a:t>以零經費方式開發網路繳納國庫款作業機制，並與「</a:t>
            </a:r>
            <a:r>
              <a:rPr lang="en-US" altLang="zh-TW" spc="300" dirty="0"/>
              <a:t>e-Bill</a:t>
            </a:r>
            <a:r>
              <a:rPr lang="zh-TW" altLang="en-US" spc="300" dirty="0"/>
              <a:t>全國繳費網」連結，達成簡政便民之</a:t>
            </a:r>
            <a:r>
              <a:rPr lang="zh-TW" altLang="en-US" spc="300" dirty="0" smtClean="0"/>
              <a:t>目的。</a:t>
            </a:r>
            <a:r>
              <a:rPr spc="300" dirty="0"/>
              <a:t/>
            </a:r>
            <a:br>
              <a:rPr spc="300" dirty="0"/>
            </a:br>
            <a:endParaRPr spc="300" dirty="0"/>
          </a:p>
          <a:p>
            <a:pPr marL="228600" indent="-228600"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lang="zh-TW" altLang="en-US" spc="300" dirty="0"/>
              <a:t>民眾透過網路繳款，收入款項即直接解繳國庫</a:t>
            </a:r>
            <a:r>
              <a:rPr lang="zh-TW" altLang="en-US" spc="300" dirty="0" smtClean="0"/>
              <a:t>，相關</a:t>
            </a:r>
            <a:r>
              <a:rPr lang="zh-TW" altLang="en-US" spc="300" dirty="0"/>
              <a:t>人員無須經管現金</a:t>
            </a:r>
            <a:r>
              <a:rPr lang="zh-TW" altLang="en-US" spc="300" dirty="0" smtClean="0"/>
              <a:t>，林員之創新作法，可降低</a:t>
            </a:r>
            <a:r>
              <a:rPr lang="zh-TW" altLang="en-US" spc="300" dirty="0"/>
              <a:t>現金管理風險及成本</a:t>
            </a:r>
            <a:r>
              <a:rPr lang="zh-TW" altLang="en-US" spc="300" dirty="0" smtClean="0"/>
              <a:t>，預防舞弊貪瀆發生。</a:t>
            </a:r>
            <a:endParaRPr lang="en-US" spc="300" dirty="0" smtClean="0"/>
          </a:p>
          <a:p>
            <a:pPr marL="228600" indent="-228600"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endParaRPr lang="en-US" spc="300" dirty="0"/>
          </a:p>
          <a:p>
            <a:pPr marL="228600" indent="-228600"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spc="300" dirty="0" err="1" smtClean="0"/>
              <a:t>該系統上線後</a:t>
            </a:r>
            <a:r>
              <a:rPr spc="300" dirty="0" smtClean="0"/>
              <a:t>，</a:t>
            </a:r>
            <a:r>
              <a:rPr lang="zh-TW" altLang="en-US" spc="300" dirty="0"/>
              <a:t>使繳款人繳款方式更多元便捷外，亦有效簡化本部收入款項解繳國庫之作業及時程，並獲行政院主計總處評選為</a:t>
            </a:r>
            <a:r>
              <a:rPr lang="en-US" altLang="zh-TW" spc="300" dirty="0"/>
              <a:t>107</a:t>
            </a:r>
            <a:r>
              <a:rPr lang="zh-TW" altLang="en-US" spc="300" dirty="0"/>
              <a:t>年主計業務創新變革精進甲等獎。</a:t>
            </a:r>
            <a:endParaRPr spc="300" dirty="0"/>
          </a:p>
        </p:txBody>
      </p:sp>
      <p:sp>
        <p:nvSpPr>
          <p:cNvPr id="5" name="潘靜微…"/>
          <p:cNvSpPr txBox="1">
            <a:spLocks/>
          </p:cNvSpPr>
          <p:nvPr/>
        </p:nvSpPr>
        <p:spPr>
          <a:xfrm>
            <a:off x="7099624" y="4151870"/>
            <a:ext cx="5334000" cy="744149"/>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lvl1pPr marL="0" marR="0" indent="0" algn="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defRPr>
                <a:latin typeface="Helvetica Neue"/>
                <a:ea typeface="Helvetica Neue"/>
                <a:cs typeface="Helvetica Neue"/>
                <a:sym typeface="Helvetica Neue"/>
              </a:defRPr>
            </a:pPr>
            <a:r>
              <a:rPr lang="zh-TW" altLang="en-US" sz="2800" dirty="0" smtClean="0">
                <a:solidFill>
                  <a:schemeClr val="accent4"/>
                </a:solidFill>
                <a:latin typeface="NSimSun" panose="02010609030101010101" pitchFamily="49" charset="-122"/>
                <a:ea typeface="NSimSun" panose="02010609030101010101" pitchFamily="49" charset="-122"/>
                <a:cs typeface="Helvetica Neue"/>
                <a:sym typeface="Helvetica Neue"/>
              </a:rPr>
              <a:t>績優事蹟</a:t>
            </a:r>
            <a:endParaRPr lang="zh-TW" altLang="en-US" sz="2800" dirty="0">
              <a:solidFill>
                <a:schemeClr val="accent4"/>
              </a:solidFill>
              <a:latin typeface="NSimSun" panose="02010609030101010101" pitchFamily="49" charset="-122"/>
              <a:ea typeface="NSimSun" panose="02010609030101010101" pitchFamily="49" charset="-122"/>
              <a:cs typeface="Helvetica Neue"/>
              <a:sym typeface="Helvetica Neue"/>
            </a:endParaRPr>
          </a:p>
        </p:txBody>
      </p:sp>
      <p:sp>
        <p:nvSpPr>
          <p:cNvPr id="6" name="線條"/>
          <p:cNvSpPr/>
          <p:nvPr/>
        </p:nvSpPr>
        <p:spPr>
          <a:xfrm>
            <a:off x="7099624" y="4151812"/>
            <a:ext cx="5334476" cy="58"/>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Tree>
    <p:extLst>
      <p:ext uri="{BB962C8B-B14F-4D97-AF65-F5344CB8AC3E}">
        <p14:creationId xmlns:p14="http://schemas.microsoft.com/office/powerpoint/2010/main" val="2499369140"/>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陳沛瑜…"/>
          <p:cNvSpPr txBox="1">
            <a:spLocks noGrp="1"/>
          </p:cNvSpPr>
          <p:nvPr>
            <p:ph type="title"/>
          </p:nvPr>
        </p:nvSpPr>
        <p:spPr>
          <a:prstGeom prst="rect">
            <a:avLst/>
          </a:prstGeom>
        </p:spPr>
        <p:txBody>
          <a:bodyPr/>
          <a:lstStyle/>
          <a:p>
            <a:r>
              <a:rPr lang="zh-TW" altLang="zh-TW" dirty="0"/>
              <a:t>葉昭宏</a:t>
            </a:r>
            <a:endParaRPr dirty="0">
              <a:latin typeface="NSimSun" panose="02010609030101010101" pitchFamily="49" charset="-122"/>
              <a:ea typeface="NSimSun" panose="02010609030101010101" pitchFamily="49" charset="-122"/>
            </a:endParaRPr>
          </a:p>
          <a:p>
            <a:pPr>
              <a:defRPr>
                <a:solidFill>
                  <a:schemeClr val="accent4"/>
                </a:solidFill>
              </a:defRPr>
            </a:pPr>
            <a:r>
              <a:rPr lang="zh-TW" altLang="zh-TW" dirty="0"/>
              <a:t>合作及人民團體</a:t>
            </a:r>
            <a:r>
              <a:rPr lang="zh-TW" altLang="zh-TW" dirty="0" smtClean="0"/>
              <a:t>司</a:t>
            </a:r>
            <a:r>
              <a:rPr lang="en-US" altLang="zh-TW" dirty="0" smtClean="0"/>
              <a:t/>
            </a:r>
            <a:br>
              <a:rPr lang="en-US" altLang="zh-TW" dirty="0" smtClean="0"/>
            </a:br>
            <a:r>
              <a:rPr lang="zh-TW" altLang="zh-TW" dirty="0" smtClean="0"/>
              <a:t>籌備處</a:t>
            </a:r>
            <a:r>
              <a:rPr lang="zh-TW" altLang="en-US" dirty="0" smtClean="0"/>
              <a:t>科長</a:t>
            </a:r>
            <a:endParaRPr dirty="0">
              <a:latin typeface="NSimSun" panose="02010609030101010101" pitchFamily="49" charset="-122"/>
              <a:ea typeface="NSimSun" panose="02010609030101010101" pitchFamily="49" charset="-122"/>
            </a:endParaRPr>
          </a:p>
        </p:txBody>
      </p:sp>
      <p:sp>
        <p:nvSpPr>
          <p:cNvPr id="167" name="主辦「專案提升就業安定週轉金運作效能及清查歸墊差異數」，有效解決週轉金失靈問題及相關作業流程。"/>
          <p:cNvSpPr txBox="1">
            <a:spLocks noGrp="1"/>
          </p:cNvSpPr>
          <p:nvPr>
            <p:ph type="body" sz="quarter" idx="1"/>
          </p:nvPr>
        </p:nvSpPr>
        <p:spPr>
          <a:prstGeom prst="rect">
            <a:avLst/>
          </a:prstGeom>
        </p:spPr>
        <p:txBody>
          <a:bodyPr/>
          <a:lstStyle>
            <a:lvl1pPr algn="just" defTabSz="304800">
              <a:defRPr sz="2400">
                <a:solidFill>
                  <a:srgbClr val="000000"/>
                </a:solidFill>
                <a:uFill>
                  <a:solidFill>
                    <a:srgbClr val="000000"/>
                  </a:solidFill>
                </a:uFill>
                <a:latin typeface="Calibri"/>
                <a:ea typeface="Calibri"/>
                <a:cs typeface="Calibri"/>
                <a:sym typeface="Calibri"/>
              </a:defRPr>
            </a:lvl1pPr>
          </a:lstStyle>
          <a:p>
            <a:r>
              <a:rPr lang="zh-TW" altLang="en-US" dirty="0" smtClean="0">
                <a:latin typeface="NSimSun" panose="02010609030101010101" pitchFamily="49" charset="-122"/>
                <a:ea typeface="NSimSun" panose="02010609030101010101" pitchFamily="49" charset="-122"/>
              </a:rPr>
              <a:t>簡化</a:t>
            </a:r>
            <a:r>
              <a:rPr lang="zh-TW" altLang="en-US" dirty="0">
                <a:latin typeface="NSimSun" panose="02010609030101010101" pitchFamily="49" charset="-122"/>
                <a:ea typeface="NSimSun" panose="02010609030101010101" pitchFamily="49" charset="-122"/>
              </a:rPr>
              <a:t>社會團體申辦業務行政</a:t>
            </a:r>
            <a:r>
              <a:rPr lang="zh-TW" altLang="en-US" dirty="0" smtClean="0">
                <a:latin typeface="NSimSun" panose="02010609030101010101" pitchFamily="49" charset="-122"/>
                <a:ea typeface="NSimSun" panose="02010609030101010101" pitchFamily="49" charset="-122"/>
              </a:rPr>
              <a:t>流程、打造</a:t>
            </a:r>
            <a:r>
              <a:rPr lang="zh-TW" altLang="en-US" dirty="0">
                <a:latin typeface="NSimSun" panose="02010609030101010101" pitchFamily="49" charset="-122"/>
                <a:ea typeface="NSimSun" panose="02010609030101010101" pitchFamily="49" charset="-122"/>
              </a:rPr>
              <a:t>接待</a:t>
            </a:r>
            <a:r>
              <a:rPr lang="zh-TW" altLang="en-US" dirty="0" smtClean="0">
                <a:latin typeface="NSimSun" panose="02010609030101010101" pitchFamily="49" charset="-122"/>
                <a:ea typeface="NSimSun" panose="02010609030101010101" pitchFamily="49" charset="-122"/>
              </a:rPr>
              <a:t>櫃檯，提升</a:t>
            </a:r>
            <a:r>
              <a:rPr lang="zh-TW" altLang="en-US" dirty="0">
                <a:latin typeface="NSimSun" panose="02010609030101010101" pitchFamily="49" charset="-122"/>
                <a:ea typeface="NSimSun" panose="02010609030101010101" pitchFamily="49" charset="-122"/>
              </a:rPr>
              <a:t>行政</a:t>
            </a:r>
            <a:r>
              <a:rPr lang="zh-TW" altLang="en-US" dirty="0" smtClean="0">
                <a:latin typeface="NSimSun" panose="02010609030101010101" pitchFamily="49" charset="-122"/>
                <a:ea typeface="NSimSun" panose="02010609030101010101" pitchFamily="49" charset="-122"/>
              </a:rPr>
              <a:t>效能及</a:t>
            </a:r>
            <a:r>
              <a:rPr lang="zh-TW" altLang="en-US" dirty="0">
                <a:latin typeface="NSimSun" panose="02010609030101010101" pitchFamily="49" charset="-122"/>
                <a:ea typeface="NSimSun" panose="02010609030101010101" pitchFamily="49" charset="-122"/>
              </a:rPr>
              <a:t>結合民間資源辦理社會團體教育訓練，大幅節省公帑，效益卓著。</a:t>
            </a:r>
            <a:endParaRPr dirty="0">
              <a:latin typeface="NSimSun" panose="02010609030101010101" pitchFamily="49" charset="-122"/>
              <a:ea typeface="NSimSun" panose="02010609030101010101" pitchFamily="49" charset="-122"/>
            </a:endParaRPr>
          </a:p>
        </p:txBody>
      </p:sp>
      <p:pic>
        <p:nvPicPr>
          <p:cNvPr id="4" name="圖片版面配置區 3"/>
          <p:cNvPicPr>
            <a:picLocks noGrp="1" noChangeAspect="1"/>
          </p:cNvPicPr>
          <p:nvPr>
            <p:ph type="pic" idx="13"/>
          </p:nvPr>
        </p:nvPicPr>
        <p:blipFill>
          <a:blip r:embed="rId2">
            <a:extLst>
              <a:ext uri="{28A0092B-C50C-407E-A947-70E740481C1C}">
                <a14:useLocalDpi xmlns:a14="http://schemas.microsoft.com/office/drawing/2010/main" val="0"/>
              </a:ext>
            </a:extLst>
          </a:blip>
          <a:srcRect l="36839" r="36839"/>
          <a:stretch>
            <a:fillRect/>
          </a:stretch>
        </p:blipFill>
        <p:spPr/>
      </p:pic>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版面配置區 3"/>
          <p:cNvPicPr>
            <a:picLocks noGrp="1" noChangeAspect="1"/>
          </p:cNvPicPr>
          <p:nvPr>
            <p:ph type="pic" idx="13"/>
          </p:nvPr>
        </p:nvPicPr>
        <p:blipFill>
          <a:blip r:embed="rId2">
            <a:extLst>
              <a:ext uri="{28A0092B-C50C-407E-A947-70E740481C1C}">
                <a14:useLocalDpi xmlns:a14="http://schemas.microsoft.com/office/drawing/2010/main" val="0"/>
              </a:ext>
            </a:extLst>
          </a:blip>
          <a:srcRect l="36839" r="36839"/>
          <a:stretch>
            <a:fillRect/>
          </a:stretch>
        </p:blipFill>
        <p:spPr/>
      </p:pic>
      <p:sp>
        <p:nvSpPr>
          <p:cNvPr id="9" name="陳沛瑜…"/>
          <p:cNvSpPr txBox="1">
            <a:spLocks noGrp="1"/>
          </p:cNvSpPr>
          <p:nvPr>
            <p:ph type="title"/>
          </p:nvPr>
        </p:nvSpPr>
        <p:spPr>
          <a:xfrm>
            <a:off x="571500" y="792548"/>
            <a:ext cx="5334000" cy="3175000"/>
          </a:xfrm>
          <a:prstGeom prst="rect">
            <a:avLst/>
          </a:prstGeom>
        </p:spPr>
        <p:txBody>
          <a:bodyPr/>
          <a:lstStyle/>
          <a:p>
            <a:r>
              <a:rPr lang="zh-TW" altLang="zh-TW" dirty="0"/>
              <a:t>葉昭宏</a:t>
            </a:r>
            <a:endParaRPr dirty="0">
              <a:latin typeface="NSimSun" panose="02010609030101010101" pitchFamily="49" charset="-122"/>
              <a:ea typeface="NSimSun" panose="02010609030101010101" pitchFamily="49" charset="-122"/>
            </a:endParaRPr>
          </a:p>
          <a:p>
            <a:pPr>
              <a:defRPr>
                <a:solidFill>
                  <a:schemeClr val="accent4"/>
                </a:solidFill>
              </a:defRPr>
            </a:pPr>
            <a:r>
              <a:rPr lang="zh-TW" altLang="zh-TW" dirty="0"/>
              <a:t>合作及人民團體</a:t>
            </a:r>
            <a:r>
              <a:rPr lang="zh-TW" altLang="zh-TW" dirty="0" smtClean="0"/>
              <a:t>司</a:t>
            </a:r>
            <a:r>
              <a:rPr lang="en-US" altLang="zh-TW" dirty="0" smtClean="0"/>
              <a:t/>
            </a:r>
            <a:br>
              <a:rPr lang="en-US" altLang="zh-TW" dirty="0" smtClean="0"/>
            </a:br>
            <a:r>
              <a:rPr lang="zh-TW" altLang="zh-TW" dirty="0" smtClean="0"/>
              <a:t>籌備處</a:t>
            </a:r>
            <a:r>
              <a:rPr lang="zh-TW" altLang="en-US" dirty="0" smtClean="0"/>
              <a:t>科長</a:t>
            </a:r>
            <a:endParaRPr dirty="0">
              <a:latin typeface="NSimSun" panose="02010609030101010101" pitchFamily="49" charset="-122"/>
              <a:ea typeface="NSimSun" panose="02010609030101010101" pitchFamily="49" charset="-122"/>
            </a:endParaRPr>
          </a:p>
        </p:txBody>
      </p:sp>
      <p:sp>
        <p:nvSpPr>
          <p:cNvPr id="8" name="現行國民身分證掛失(撤銷掛失)作業方式，除上班時間親赴或以電話向任一戶政事務所辦理及利用自然人憑證於官網辦理外，對無自然人憑證之人士，在非上班時間則無法辦理前揭作業服務，造成民眾不便。為達成簡政便民之目的，在考量資訊安全性之前提下，於106年3月簽辦增設「國民身分證掛失暨撤銷掛失申請作業（免自然人憑證）」，提供全國民眾使用。…"/>
          <p:cNvSpPr txBox="1">
            <a:spLocks noGrp="1"/>
          </p:cNvSpPr>
          <p:nvPr>
            <p:ph type="body" sz="quarter" idx="1"/>
          </p:nvPr>
        </p:nvSpPr>
        <p:spPr>
          <a:prstGeom prst="rect">
            <a:avLst/>
          </a:prstGeom>
        </p:spPr>
        <p:txBody>
          <a:bodyPr>
            <a:normAutofit/>
          </a:bodyPr>
          <a:lstStyle/>
          <a:p>
            <a:pPr marL="254000" indent="-254000" algn="just"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lang="zh-TW" altLang="en-US" spc="300" dirty="0" smtClean="0"/>
              <a:t>簡化</a:t>
            </a:r>
            <a:r>
              <a:rPr lang="zh-TW" altLang="en-US" spc="300" dirty="0"/>
              <a:t>社會團體申辦業務行政流程：合作及人民團體司籌備處</a:t>
            </a:r>
            <a:r>
              <a:rPr lang="en-US" altLang="zh-TW" spc="300" dirty="0"/>
              <a:t>107</a:t>
            </a:r>
            <a:r>
              <a:rPr lang="zh-TW" altLang="en-US" spc="300" dirty="0"/>
              <a:t>年公文數量，佔部內總收文量</a:t>
            </a:r>
            <a:r>
              <a:rPr lang="en-US" altLang="zh-TW" spc="300" dirty="0"/>
              <a:t>37.62%</a:t>
            </a:r>
            <a:r>
              <a:rPr lang="zh-TW" altLang="en-US" spc="300" dirty="0"/>
              <a:t>，當中又以社會團體案件為</a:t>
            </a:r>
            <a:r>
              <a:rPr lang="zh-TW" altLang="en-US" spc="300" dirty="0" smtClean="0"/>
              <a:t>最多。葉員身為主管積極帶領</a:t>
            </a:r>
            <a:r>
              <a:rPr lang="zh-TW" altLang="en-US" spc="300" dirty="0"/>
              <a:t>同仁簡化作業流程、縮短公文</a:t>
            </a:r>
            <a:r>
              <a:rPr lang="zh-TW" altLang="en-US" spc="300" dirty="0" smtClean="0"/>
              <a:t>處理時</a:t>
            </a:r>
            <a:r>
              <a:rPr lang="zh-TW" altLang="en-US" spc="300" dirty="0"/>
              <a:t>間</a:t>
            </a:r>
            <a:r>
              <a:rPr lang="zh-TW" altLang="en-US" spc="300" dirty="0" smtClean="0"/>
              <a:t>、</a:t>
            </a:r>
            <a:r>
              <a:rPr lang="zh-TW" altLang="en-US" spc="300" dirty="0"/>
              <a:t>打造接待</a:t>
            </a:r>
            <a:r>
              <a:rPr lang="zh-TW" altLang="en-US" spc="300" dirty="0" smtClean="0"/>
              <a:t>櫃檯，提昇服務品質，提升</a:t>
            </a:r>
            <a:r>
              <a:rPr lang="zh-TW" altLang="en-US" spc="300" dirty="0"/>
              <a:t>行政效能</a:t>
            </a:r>
            <a:r>
              <a:rPr lang="zh-TW" altLang="en-US" spc="300" dirty="0" smtClean="0"/>
              <a:t>，達成減少</a:t>
            </a:r>
            <a:r>
              <a:rPr lang="zh-TW" altLang="en-US" spc="300" dirty="0"/>
              <a:t>民怨之宏效</a:t>
            </a:r>
            <a:r>
              <a:rPr lang="zh-TW" altLang="en-US" spc="300" dirty="0" smtClean="0"/>
              <a:t>。</a:t>
            </a:r>
            <a:endParaRPr lang="en-US" altLang="zh-TW" spc="300" dirty="0"/>
          </a:p>
          <a:p>
            <a:pPr marL="254000" indent="-254000" algn="just"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endParaRPr spc="300" dirty="0"/>
          </a:p>
          <a:p>
            <a:pPr marL="254000" indent="-254000" algn="just"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lang="zh-TW" altLang="en-US" spc="300" dirty="0"/>
              <a:t>結合民間資源辦理社會團體教育</a:t>
            </a:r>
            <a:r>
              <a:rPr lang="zh-TW" altLang="en-US" spc="300" dirty="0" smtClean="0"/>
              <a:t>訓練：為落實</a:t>
            </a:r>
            <a:r>
              <a:rPr lang="zh-TW" altLang="en-US" spc="300" dirty="0"/>
              <a:t>政府低度管理、社團高度自治之施政精神，葉員於</a:t>
            </a:r>
            <a:r>
              <a:rPr lang="en-US" altLang="zh-TW" spc="300" dirty="0"/>
              <a:t>107</a:t>
            </a:r>
            <a:r>
              <a:rPr lang="zh-TW" altLang="en-US" spc="300" dirty="0"/>
              <a:t>年主動結合社會團體共同規劃辦理全國性社會團體會務研習，共計超過</a:t>
            </a:r>
            <a:r>
              <a:rPr lang="en-US" altLang="zh-TW" spc="300" dirty="0"/>
              <a:t>400</a:t>
            </a:r>
            <a:r>
              <a:rPr lang="zh-TW" altLang="en-US" spc="300" dirty="0"/>
              <a:t>人次參加，復能以有限之公務支出，完成達</a:t>
            </a:r>
            <a:r>
              <a:rPr lang="en-US" altLang="zh-TW" spc="300" dirty="0"/>
              <a:t>2</a:t>
            </a:r>
            <a:r>
              <a:rPr lang="zh-TW" altLang="en-US" spc="300" dirty="0"/>
              <a:t>至</a:t>
            </a:r>
            <a:r>
              <a:rPr lang="en-US" altLang="zh-TW" spc="300" dirty="0"/>
              <a:t>3</a:t>
            </a:r>
            <a:r>
              <a:rPr lang="zh-TW" altLang="en-US" spc="300" dirty="0"/>
              <a:t>倍預算之活動，不僅使業務能順利推動，大幅節省公帑，效益卓著。</a:t>
            </a:r>
            <a:endParaRPr spc="300" dirty="0"/>
          </a:p>
        </p:txBody>
      </p:sp>
      <p:sp>
        <p:nvSpPr>
          <p:cNvPr id="5" name="潘靜微…"/>
          <p:cNvSpPr txBox="1">
            <a:spLocks/>
          </p:cNvSpPr>
          <p:nvPr/>
        </p:nvSpPr>
        <p:spPr>
          <a:xfrm>
            <a:off x="571500" y="4250724"/>
            <a:ext cx="5334000" cy="744149"/>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lvl1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defRPr>
                <a:latin typeface="Helvetica Neue"/>
                <a:ea typeface="Helvetica Neue"/>
                <a:cs typeface="Helvetica Neue"/>
                <a:sym typeface="Helvetica Neue"/>
              </a:defRPr>
            </a:pPr>
            <a:r>
              <a:rPr lang="zh-TW" altLang="en-US" sz="2800" dirty="0" smtClean="0">
                <a:solidFill>
                  <a:schemeClr val="accent4"/>
                </a:solidFill>
                <a:latin typeface="NSimSun" panose="02010609030101010101" pitchFamily="49" charset="-122"/>
                <a:ea typeface="NSimSun" panose="02010609030101010101" pitchFamily="49" charset="-122"/>
                <a:cs typeface="Helvetica Neue"/>
                <a:sym typeface="Helvetica Neue"/>
              </a:rPr>
              <a:t>績優事蹟</a:t>
            </a:r>
            <a:endParaRPr lang="zh-TW" altLang="en-US" sz="2800" dirty="0">
              <a:solidFill>
                <a:schemeClr val="accent4"/>
              </a:solidFill>
              <a:latin typeface="NSimSun" panose="02010609030101010101" pitchFamily="49" charset="-122"/>
              <a:ea typeface="NSimSun" panose="02010609030101010101" pitchFamily="49" charset="-122"/>
              <a:cs typeface="Helvetica Neue"/>
              <a:sym typeface="Helvetica Neue"/>
            </a:endParaRPr>
          </a:p>
        </p:txBody>
      </p:sp>
      <p:sp>
        <p:nvSpPr>
          <p:cNvPr id="6" name="線條"/>
          <p:cNvSpPr/>
          <p:nvPr/>
        </p:nvSpPr>
        <p:spPr>
          <a:xfrm>
            <a:off x="571500" y="4250666"/>
            <a:ext cx="5334476" cy="58"/>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Tree>
    <p:extLst>
      <p:ext uri="{BB962C8B-B14F-4D97-AF65-F5344CB8AC3E}">
        <p14:creationId xmlns:p14="http://schemas.microsoft.com/office/powerpoint/2010/main" val="686945736"/>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劉冠岳…"/>
          <p:cNvSpPr txBox="1">
            <a:spLocks noGrp="1"/>
          </p:cNvSpPr>
          <p:nvPr>
            <p:ph type="title"/>
          </p:nvPr>
        </p:nvSpPr>
        <p:spPr>
          <a:prstGeom prst="rect">
            <a:avLst/>
          </a:prstGeom>
        </p:spPr>
        <p:txBody>
          <a:bodyPr/>
          <a:lstStyle/>
          <a:p>
            <a:r>
              <a:rPr lang="zh-TW" altLang="zh-TW" dirty="0" smtClean="0"/>
              <a:t>蘇素娥</a:t>
            </a:r>
            <a:endParaRPr dirty="0">
              <a:latin typeface="NSimSun" panose="02010609030101010101" pitchFamily="49" charset="-122"/>
              <a:ea typeface="NSimSun" panose="02010609030101010101" pitchFamily="49" charset="-122"/>
            </a:endParaRPr>
          </a:p>
          <a:p>
            <a:pPr>
              <a:defRPr>
                <a:solidFill>
                  <a:schemeClr val="accent4"/>
                </a:solidFill>
              </a:defRPr>
            </a:pPr>
            <a:r>
              <a:rPr lang="zh-TW" altLang="zh-TW" dirty="0"/>
              <a:t>營建署道路工程</a:t>
            </a:r>
            <a:r>
              <a:rPr lang="zh-TW" altLang="zh-TW" dirty="0" smtClean="0"/>
              <a:t>組</a:t>
            </a:r>
            <a:r>
              <a:rPr lang="en-US" altLang="zh-TW" dirty="0" smtClean="0"/>
              <a:t/>
            </a:r>
            <a:br>
              <a:rPr lang="en-US" altLang="zh-TW" dirty="0" smtClean="0"/>
            </a:br>
            <a:r>
              <a:rPr lang="zh-TW" altLang="zh-TW" dirty="0"/>
              <a:t>副工程司兼分隊長</a:t>
            </a:r>
            <a:endParaRPr dirty="0">
              <a:latin typeface="NSimSun" panose="02010609030101010101" pitchFamily="49" charset="-122"/>
              <a:ea typeface="NSimSun" panose="02010609030101010101" pitchFamily="49" charset="-122"/>
            </a:endParaRPr>
          </a:p>
        </p:txBody>
      </p:sp>
      <p:sp>
        <p:nvSpPr>
          <p:cNvPr id="171" name="推動「地籍圖重測資訊服務管理系統」試辦作業，增進重測作業資訊透明化，提升行政效能。"/>
          <p:cNvSpPr txBox="1">
            <a:spLocks noGrp="1"/>
          </p:cNvSpPr>
          <p:nvPr>
            <p:ph type="body" sz="quarter" idx="1"/>
          </p:nvPr>
        </p:nvSpPr>
        <p:spPr>
          <a:prstGeom prst="rect">
            <a:avLst/>
          </a:prstGeom>
        </p:spPr>
        <p:txBody>
          <a:bodyPr/>
          <a:lstStyle>
            <a:lvl1pPr algn="just" defTabSz="304800">
              <a:defRPr sz="2400">
                <a:solidFill>
                  <a:srgbClr val="000000"/>
                </a:solidFill>
                <a:uFill>
                  <a:solidFill>
                    <a:srgbClr val="000000"/>
                  </a:solidFill>
                </a:uFill>
                <a:latin typeface="Calibri"/>
                <a:ea typeface="Calibri"/>
                <a:cs typeface="Calibri"/>
                <a:sym typeface="Calibri"/>
              </a:defRPr>
            </a:lvl1pPr>
          </a:lstStyle>
          <a:p>
            <a:pPr lvl="0" algn="l" defTabSz="584200"/>
            <a:r>
              <a:rPr lang="zh-TW" altLang="en-US" dirty="0">
                <a:latin typeface="NSimSun" panose="02010609030101010101" pitchFamily="49" charset="-122"/>
                <a:ea typeface="NSimSun" panose="02010609030101010101" pitchFamily="49" charset="-122"/>
                <a:sym typeface="Helvetica Neue"/>
              </a:rPr>
              <a:t>辦理「災後復建工程經費審議作業」及「車行地下道淹水防範機制及維護管理」訪評作業，主動積極採行興革作為，有效維護民眾身家及行車的安全，績效顯著</a:t>
            </a:r>
            <a:r>
              <a:rPr lang="zh-TW" altLang="en-US" sz="2600" dirty="0">
                <a:solidFill>
                  <a:srgbClr val="747474"/>
                </a:solidFill>
                <a:uFillTx/>
                <a:latin typeface="NSimSun" panose="02010609030101010101" pitchFamily="49" charset="-122"/>
                <a:ea typeface="NSimSun" panose="02010609030101010101" pitchFamily="49" charset="-122"/>
                <a:sym typeface="Helvetica Neue"/>
              </a:rPr>
              <a:t>。</a:t>
            </a:r>
          </a:p>
        </p:txBody>
      </p:sp>
      <p:pic>
        <p:nvPicPr>
          <p:cNvPr id="3" name="圖片版面配置區 2"/>
          <p:cNvPicPr>
            <a:picLocks noGrp="1" noChangeAspect="1"/>
          </p:cNvPicPr>
          <p:nvPr>
            <p:ph type="pic" idx="13"/>
          </p:nvPr>
        </p:nvPicPr>
        <p:blipFill>
          <a:blip r:embed="rId2">
            <a:extLst>
              <a:ext uri="{28A0092B-C50C-407E-A947-70E740481C1C}">
                <a14:useLocalDpi xmlns:a14="http://schemas.microsoft.com/office/drawing/2010/main" val="0"/>
              </a:ext>
            </a:extLst>
          </a:blip>
          <a:srcRect l="22129" r="22129"/>
          <a:stretch>
            <a:fillRect/>
          </a:stretch>
        </p:blipFill>
        <p:spPr/>
      </p:pic>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版面配置區 2"/>
          <p:cNvPicPr>
            <a:picLocks noGrp="1" noChangeAspect="1"/>
          </p:cNvPicPr>
          <p:nvPr>
            <p:ph type="pic" idx="13"/>
          </p:nvPr>
        </p:nvPicPr>
        <p:blipFill>
          <a:blip r:embed="rId2">
            <a:extLst>
              <a:ext uri="{28A0092B-C50C-407E-A947-70E740481C1C}">
                <a14:useLocalDpi xmlns:a14="http://schemas.microsoft.com/office/drawing/2010/main" val="0"/>
              </a:ext>
            </a:extLst>
          </a:blip>
          <a:srcRect l="22129" r="22129"/>
          <a:stretch>
            <a:fillRect/>
          </a:stretch>
        </p:blipFill>
        <p:spPr/>
      </p:pic>
      <p:sp>
        <p:nvSpPr>
          <p:cNvPr id="6" name="潘靜微…"/>
          <p:cNvSpPr txBox="1">
            <a:spLocks noGrp="1"/>
          </p:cNvSpPr>
          <p:nvPr>
            <p:ph type="title"/>
          </p:nvPr>
        </p:nvSpPr>
        <p:spPr>
          <a:xfrm>
            <a:off x="571500" y="1830516"/>
            <a:ext cx="5334000" cy="3175000"/>
          </a:xfrm>
          <a:prstGeom prst="rect">
            <a:avLst/>
          </a:prstGeom>
          <a:noFill/>
        </p:spPr>
        <p:txBody>
          <a:bodyPr>
            <a:normAutofit/>
          </a:bodyPr>
          <a:lstStyle/>
          <a:p>
            <a:pPr>
              <a:defRPr>
                <a:latin typeface="Helvetica Neue"/>
                <a:ea typeface="Helvetica Neue"/>
                <a:cs typeface="Helvetica Neue"/>
                <a:sym typeface="Helvetica Neue"/>
              </a:defRPr>
            </a:pPr>
            <a:r>
              <a:rPr lang="zh-TW" altLang="en-US" sz="2800" dirty="0" smtClean="0">
                <a:solidFill>
                  <a:schemeClr val="accent4"/>
                </a:solidFill>
                <a:latin typeface="NSimSun" panose="02010609030101010101" pitchFamily="49" charset="-122"/>
                <a:ea typeface="NSimSun" panose="02010609030101010101" pitchFamily="49" charset="-122"/>
              </a:rPr>
              <a:t>績</a:t>
            </a:r>
            <a:r>
              <a:rPr lang="zh-TW" altLang="en-US" sz="2800" dirty="0">
                <a:solidFill>
                  <a:schemeClr val="accent4"/>
                </a:solidFill>
                <a:latin typeface="NSimSun" panose="02010609030101010101" pitchFamily="49" charset="-122"/>
                <a:ea typeface="NSimSun" panose="02010609030101010101" pitchFamily="49" charset="-122"/>
              </a:rPr>
              <a:t>優事蹟</a:t>
            </a:r>
            <a:endParaRPr sz="2800" dirty="0">
              <a:solidFill>
                <a:schemeClr val="accent4"/>
              </a:solidFill>
              <a:latin typeface="NSimSun" panose="02010609030101010101" pitchFamily="49" charset="-122"/>
              <a:ea typeface="NSimSun" panose="02010609030101010101" pitchFamily="49" charset="-122"/>
            </a:endParaRPr>
          </a:p>
        </p:txBody>
      </p:sp>
      <p:sp>
        <p:nvSpPr>
          <p:cNvPr id="8" name="現行國民身分證掛失(撤銷掛失)作業方式，除上班時間親赴或以電話向任一戶政事務所辦理及利用自然人憑證於官網辦理外，對無自然人憑證之人士，在非上班時間則無法辦理前揭作業服務，造成民眾不便。為達成簡政便民之目的，在考量資訊安全性之前提下，於106年3月簽辦增設「國民身分證掛失暨撤銷掛失申請作業（免自然人憑證）」，提供全國民眾使用。…"/>
          <p:cNvSpPr txBox="1">
            <a:spLocks noGrp="1"/>
          </p:cNvSpPr>
          <p:nvPr>
            <p:ph type="body" sz="quarter" idx="1"/>
          </p:nvPr>
        </p:nvSpPr>
        <p:spPr>
          <a:prstGeom prst="rect">
            <a:avLst/>
          </a:prstGeom>
        </p:spPr>
        <p:txBody>
          <a:bodyPr>
            <a:normAutofit/>
          </a:bodyPr>
          <a:lstStyle/>
          <a:p>
            <a:pPr marL="254000" indent="-254000" algn="just"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lang="en-US" altLang="zh-TW" sz="1800" spc="300" dirty="0">
                <a:solidFill>
                  <a:srgbClr val="000000"/>
                </a:solidFill>
                <a:uFill>
                  <a:solidFill>
                    <a:srgbClr val="000000"/>
                  </a:solidFill>
                </a:uFill>
                <a:latin typeface="Songti TC Regular"/>
                <a:ea typeface="Songti TC Regular"/>
                <a:cs typeface="Songti TC Regular"/>
              </a:rPr>
              <a:t>106</a:t>
            </a:r>
            <a:r>
              <a:rPr lang="zh-TW" altLang="en-US" sz="1800" spc="300" dirty="0">
                <a:solidFill>
                  <a:srgbClr val="000000"/>
                </a:solidFill>
                <a:uFill>
                  <a:solidFill>
                    <a:srgbClr val="000000"/>
                  </a:solidFill>
                </a:uFill>
                <a:latin typeface="Songti TC Regular"/>
                <a:ea typeface="Songti TC Regular"/>
                <a:cs typeface="Songti TC Regular"/>
              </a:rPr>
              <a:t>年經歷</a:t>
            </a:r>
            <a:r>
              <a:rPr lang="en-US" altLang="zh-TW" sz="1800" spc="300" dirty="0">
                <a:solidFill>
                  <a:srgbClr val="000000"/>
                </a:solidFill>
                <a:uFill>
                  <a:solidFill>
                    <a:srgbClr val="000000"/>
                  </a:solidFill>
                </a:uFill>
                <a:latin typeface="Songti TC Regular"/>
                <a:ea typeface="Songti TC Regular"/>
                <a:cs typeface="Songti TC Regular"/>
              </a:rPr>
              <a:t>6</a:t>
            </a:r>
            <a:r>
              <a:rPr lang="zh-TW" altLang="en-US" sz="1800" spc="300" dirty="0">
                <a:solidFill>
                  <a:srgbClr val="000000"/>
                </a:solidFill>
                <a:uFill>
                  <a:solidFill>
                    <a:srgbClr val="000000"/>
                  </a:solidFill>
                </a:uFill>
                <a:latin typeface="Songti TC Regular"/>
                <a:ea typeface="Songti TC Regular"/>
                <a:cs typeface="Songti TC Regular"/>
              </a:rPr>
              <a:t>月豪雨、</a:t>
            </a:r>
            <a:r>
              <a:rPr lang="en-US" altLang="zh-TW" sz="1800" spc="300" dirty="0">
                <a:solidFill>
                  <a:srgbClr val="000000"/>
                </a:solidFill>
                <a:uFill>
                  <a:solidFill>
                    <a:srgbClr val="000000"/>
                  </a:solidFill>
                </a:uFill>
                <a:latin typeface="Songti TC Regular"/>
                <a:ea typeface="Songti TC Regular"/>
                <a:cs typeface="Songti TC Regular"/>
              </a:rPr>
              <a:t>7</a:t>
            </a:r>
            <a:r>
              <a:rPr lang="zh-TW" altLang="en-US" sz="1800" spc="300" dirty="0">
                <a:solidFill>
                  <a:srgbClr val="000000"/>
                </a:solidFill>
                <a:uFill>
                  <a:solidFill>
                    <a:srgbClr val="000000"/>
                  </a:solidFill>
                </a:uFill>
                <a:latin typeface="Songti TC Regular"/>
                <a:ea typeface="Songti TC Regular"/>
                <a:cs typeface="Songti TC Regular"/>
              </a:rPr>
              <a:t>月尼莎及海棠颱風及</a:t>
            </a:r>
            <a:r>
              <a:rPr lang="en-US" altLang="zh-TW" sz="1800" spc="300" dirty="0">
                <a:solidFill>
                  <a:srgbClr val="000000"/>
                </a:solidFill>
                <a:uFill>
                  <a:solidFill>
                    <a:srgbClr val="000000"/>
                  </a:solidFill>
                </a:uFill>
                <a:latin typeface="Songti TC Regular"/>
                <a:ea typeface="Songti TC Regular"/>
                <a:cs typeface="Songti TC Regular"/>
              </a:rPr>
              <a:t>10</a:t>
            </a:r>
            <a:r>
              <a:rPr lang="zh-TW" altLang="en-US" sz="1800" spc="300" dirty="0">
                <a:solidFill>
                  <a:srgbClr val="000000"/>
                </a:solidFill>
                <a:uFill>
                  <a:solidFill>
                    <a:srgbClr val="000000"/>
                  </a:solidFill>
                </a:uFill>
                <a:latin typeface="Songti TC Regular"/>
                <a:ea typeface="Songti TC Regular"/>
                <a:cs typeface="Songti TC Regular"/>
              </a:rPr>
              <a:t>月豪雨等重大天然災害，蘇員辦理「花蓮縣等</a:t>
            </a:r>
            <a:r>
              <a:rPr lang="en-US" altLang="zh-TW" sz="1800" spc="300" dirty="0">
                <a:solidFill>
                  <a:srgbClr val="000000"/>
                </a:solidFill>
                <a:uFill>
                  <a:solidFill>
                    <a:srgbClr val="000000"/>
                  </a:solidFill>
                </a:uFill>
                <a:latin typeface="Songti TC Regular"/>
                <a:ea typeface="Songti TC Regular"/>
                <a:cs typeface="Songti TC Regular"/>
              </a:rPr>
              <a:t>7</a:t>
            </a:r>
            <a:r>
              <a:rPr lang="zh-TW" altLang="en-US" sz="1800" spc="300" dirty="0">
                <a:solidFill>
                  <a:srgbClr val="000000"/>
                </a:solidFill>
                <a:uFill>
                  <a:solidFill>
                    <a:srgbClr val="000000"/>
                  </a:solidFill>
                </a:uFill>
                <a:latin typeface="Songti TC Regular"/>
                <a:ea typeface="Songti TC Regular"/>
                <a:cs typeface="Songti TC Regular"/>
              </a:rPr>
              <a:t>縣市提報村里聯絡道路工程」及「南投縣等</a:t>
            </a:r>
            <a:r>
              <a:rPr lang="en-US" altLang="zh-TW" sz="1800" spc="300" dirty="0">
                <a:solidFill>
                  <a:srgbClr val="000000"/>
                </a:solidFill>
                <a:uFill>
                  <a:solidFill>
                    <a:srgbClr val="000000"/>
                  </a:solidFill>
                </a:uFill>
                <a:latin typeface="Songti TC Regular"/>
                <a:ea typeface="Songti TC Regular"/>
                <a:cs typeface="Songti TC Regular"/>
              </a:rPr>
              <a:t>7</a:t>
            </a:r>
            <a:r>
              <a:rPr lang="zh-TW" altLang="en-US" sz="1800" spc="300" dirty="0">
                <a:solidFill>
                  <a:srgbClr val="000000"/>
                </a:solidFill>
                <a:uFill>
                  <a:solidFill>
                    <a:srgbClr val="000000"/>
                  </a:solidFill>
                </a:uFill>
                <a:latin typeface="Songti TC Regular"/>
                <a:ea typeface="Songti TC Regular"/>
                <a:cs typeface="Songti TC Regular"/>
              </a:rPr>
              <a:t>縣市提報村里聯絡道路災後復建工程」之經費審議作業，總提報經費達</a:t>
            </a:r>
            <a:r>
              <a:rPr lang="en-US" altLang="zh-TW" sz="1800" spc="300" dirty="0">
                <a:solidFill>
                  <a:srgbClr val="000000"/>
                </a:solidFill>
                <a:uFill>
                  <a:solidFill>
                    <a:srgbClr val="000000"/>
                  </a:solidFill>
                </a:uFill>
                <a:latin typeface="Songti TC Regular"/>
                <a:ea typeface="Songti TC Regular"/>
                <a:cs typeface="Songti TC Regular"/>
              </a:rPr>
              <a:t>9</a:t>
            </a:r>
            <a:r>
              <a:rPr lang="zh-TW" altLang="en-US" sz="1800" spc="300" dirty="0">
                <a:solidFill>
                  <a:srgbClr val="000000"/>
                </a:solidFill>
                <a:uFill>
                  <a:solidFill>
                    <a:srgbClr val="000000"/>
                  </a:solidFill>
                </a:uFill>
                <a:latin typeface="Songti TC Regular"/>
                <a:ea typeface="Songti TC Regular"/>
                <a:cs typeface="Songti TC Regular"/>
              </a:rPr>
              <a:t>億元，是項業務對民眾權益影響至鉅，且具時效急迫性，蘇員於其間共辦理</a:t>
            </a:r>
            <a:r>
              <a:rPr lang="en-US" altLang="zh-TW" sz="1800" spc="300" dirty="0">
                <a:solidFill>
                  <a:srgbClr val="000000"/>
                </a:solidFill>
                <a:uFill>
                  <a:solidFill>
                    <a:srgbClr val="000000"/>
                  </a:solidFill>
                </a:uFill>
                <a:latin typeface="Songti TC Regular"/>
                <a:ea typeface="Songti TC Regular"/>
                <a:cs typeface="Songti TC Regular"/>
              </a:rPr>
              <a:t>39</a:t>
            </a:r>
            <a:r>
              <a:rPr lang="zh-TW" altLang="en-US" sz="1800" spc="300" dirty="0">
                <a:solidFill>
                  <a:srgbClr val="000000"/>
                </a:solidFill>
                <a:uFill>
                  <a:solidFill>
                    <a:srgbClr val="000000"/>
                  </a:solidFill>
                </a:uFill>
                <a:latin typeface="Songti TC Regular"/>
                <a:ea typeface="Songti TC Regular"/>
                <a:cs typeface="Songti TC Regular"/>
              </a:rPr>
              <a:t>次現勘、抽查</a:t>
            </a:r>
            <a:r>
              <a:rPr lang="en-US" altLang="zh-TW" sz="1800" spc="300" dirty="0">
                <a:solidFill>
                  <a:srgbClr val="000000"/>
                </a:solidFill>
                <a:uFill>
                  <a:solidFill>
                    <a:srgbClr val="000000"/>
                  </a:solidFill>
                </a:uFill>
                <a:latin typeface="Songti TC Regular"/>
                <a:ea typeface="Songti TC Regular"/>
                <a:cs typeface="Songti TC Regular"/>
              </a:rPr>
              <a:t>185</a:t>
            </a:r>
            <a:r>
              <a:rPr lang="zh-TW" altLang="en-US" sz="1800" spc="300" dirty="0">
                <a:solidFill>
                  <a:srgbClr val="000000"/>
                </a:solidFill>
                <a:uFill>
                  <a:solidFill>
                    <a:srgbClr val="000000"/>
                  </a:solidFill>
                </a:uFill>
                <a:latin typeface="Songti TC Regular"/>
                <a:ea typeface="Songti TC Regular"/>
                <a:cs typeface="Songti TC Regular"/>
              </a:rPr>
              <a:t>件工程，均能親赴實地現勘，作業複雜度及困難度均高，如期如質完成審查，解決民怨。</a:t>
            </a:r>
          </a:p>
          <a:p>
            <a:pPr marL="254000" indent="-254000" algn="just"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endParaRPr lang="zh-TW" altLang="en-US" sz="1800" spc="300" dirty="0">
              <a:solidFill>
                <a:srgbClr val="000000"/>
              </a:solidFill>
              <a:uFill>
                <a:solidFill>
                  <a:srgbClr val="000000"/>
                </a:solidFill>
              </a:uFill>
              <a:latin typeface="Songti TC Regular"/>
              <a:ea typeface="Songti TC Regular"/>
              <a:cs typeface="Songti TC Regular"/>
            </a:endParaRPr>
          </a:p>
          <a:p>
            <a:pPr marL="254000" indent="-254000" algn="just"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lang="zh-TW" altLang="en-US" sz="1800" spc="300" dirty="0">
                <a:solidFill>
                  <a:srgbClr val="000000"/>
                </a:solidFill>
                <a:uFill>
                  <a:solidFill>
                    <a:srgbClr val="000000"/>
                  </a:solidFill>
                </a:uFill>
                <a:latin typeface="Songti TC Regular"/>
                <a:ea typeface="Songti TC Regular"/>
                <a:cs typeface="Songti TC Regular"/>
              </a:rPr>
              <a:t>蘇員規劃辦理「車行地下道淹水防範機制訪評作業」，有效建立車行地下道封路標準作業程序，對提升民眾災害發生時的行車安全，甚有助益。</a:t>
            </a:r>
          </a:p>
        </p:txBody>
      </p:sp>
      <p:sp>
        <p:nvSpPr>
          <p:cNvPr id="9" name="線條"/>
          <p:cNvSpPr/>
          <p:nvPr/>
        </p:nvSpPr>
        <p:spPr>
          <a:xfrm>
            <a:off x="571500" y="4250666"/>
            <a:ext cx="5334476" cy="58"/>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 name="劉冠岳…"/>
          <p:cNvSpPr txBox="1">
            <a:spLocks/>
          </p:cNvSpPr>
          <p:nvPr/>
        </p:nvSpPr>
        <p:spPr>
          <a:xfrm>
            <a:off x="571500" y="693694"/>
            <a:ext cx="5334000" cy="317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lvl1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r>
              <a:rPr lang="zh-TW" altLang="en-US" smtClean="0"/>
              <a:t>蘇素娥</a:t>
            </a:r>
            <a:endParaRPr lang="zh-TW" altLang="en-US" smtClean="0">
              <a:latin typeface="NSimSun" panose="02010609030101010101" pitchFamily="49" charset="-122"/>
              <a:ea typeface="NSimSun" panose="02010609030101010101" pitchFamily="49" charset="-122"/>
            </a:endParaRPr>
          </a:p>
          <a:p>
            <a:pPr hangingPunct="1">
              <a:defRPr>
                <a:solidFill>
                  <a:schemeClr val="accent4"/>
                </a:solidFill>
              </a:defRPr>
            </a:pPr>
            <a:r>
              <a:rPr lang="zh-TW" altLang="en-US" smtClean="0">
                <a:solidFill>
                  <a:schemeClr val="accent4"/>
                </a:solidFill>
              </a:rPr>
              <a:t>營建署道路工程組</a:t>
            </a:r>
            <a:br>
              <a:rPr lang="zh-TW" altLang="en-US" smtClean="0">
                <a:solidFill>
                  <a:schemeClr val="accent4"/>
                </a:solidFill>
              </a:rPr>
            </a:br>
            <a:r>
              <a:rPr lang="zh-TW" altLang="en-US" smtClean="0">
                <a:solidFill>
                  <a:schemeClr val="accent4"/>
                </a:solidFill>
              </a:rPr>
              <a:t>副工程司兼分隊長</a:t>
            </a:r>
            <a:endParaRPr lang="zh-TW" altLang="en-US" dirty="0">
              <a:solidFill>
                <a:schemeClr val="accent4"/>
              </a:solidFill>
              <a:latin typeface="NSimSun" panose="02010609030101010101" pitchFamily="49" charset="-122"/>
              <a:ea typeface="NSimSun" panose="02010609030101010101" pitchFamily="49" charset="-122"/>
            </a:endParaRPr>
          </a:p>
        </p:txBody>
      </p:sp>
    </p:spTree>
    <p:extLst>
      <p:ext uri="{BB962C8B-B14F-4D97-AF65-F5344CB8AC3E}">
        <p14:creationId xmlns:p14="http://schemas.microsoft.com/office/powerpoint/2010/main" val="852019243"/>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梁啟展…"/>
          <p:cNvSpPr txBox="1">
            <a:spLocks noGrp="1"/>
          </p:cNvSpPr>
          <p:nvPr>
            <p:ph type="title"/>
          </p:nvPr>
        </p:nvSpPr>
        <p:spPr>
          <a:prstGeom prst="rect">
            <a:avLst/>
          </a:prstGeom>
        </p:spPr>
        <p:txBody>
          <a:bodyPr/>
          <a:lstStyle/>
          <a:p>
            <a:r>
              <a:rPr lang="zh-TW" altLang="zh-TW" dirty="0"/>
              <a:t>丁</a:t>
            </a:r>
            <a:r>
              <a:rPr lang="zh-TW" altLang="zh-TW" dirty="0" smtClean="0"/>
              <a:t>勤</a:t>
            </a:r>
            <a:endParaRPr dirty="0" smtClean="0">
              <a:latin typeface="NSimSun" panose="02010609030101010101" pitchFamily="49" charset="-122"/>
              <a:ea typeface="NSimSun" panose="02010609030101010101" pitchFamily="49" charset="-122"/>
            </a:endParaRPr>
          </a:p>
          <a:p>
            <a:pPr>
              <a:defRPr>
                <a:solidFill>
                  <a:schemeClr val="accent4"/>
                </a:solidFill>
              </a:defRPr>
            </a:pPr>
            <a:r>
              <a:rPr lang="zh-TW" altLang="zh-TW" dirty="0" smtClean="0"/>
              <a:t>移民署</a:t>
            </a:r>
            <a:r>
              <a:rPr lang="en-US" altLang="zh-TW" dirty="0" smtClean="0"/>
              <a:t/>
            </a:r>
            <a:br>
              <a:rPr lang="en-US" altLang="zh-TW" dirty="0" smtClean="0"/>
            </a:br>
            <a:r>
              <a:rPr lang="zh-TW" altLang="zh-TW" dirty="0" smtClean="0"/>
              <a:t>入出國事務組</a:t>
            </a:r>
            <a:r>
              <a:rPr lang="zh-TW" altLang="en-US" dirty="0" smtClean="0"/>
              <a:t>專員</a:t>
            </a:r>
            <a:endParaRPr dirty="0">
              <a:latin typeface="NSimSun" panose="02010609030101010101" pitchFamily="49" charset="-122"/>
              <a:ea typeface="NSimSun" panose="02010609030101010101" pitchFamily="49" charset="-122"/>
            </a:endParaRPr>
          </a:p>
        </p:txBody>
      </p:sp>
      <p:sp>
        <p:nvSpPr>
          <p:cNvPr id="175" name="堅持工程品質，防止廠商舞弊，大幅節省公帑，避免民怨，著有成效。"/>
          <p:cNvSpPr txBox="1">
            <a:spLocks noGrp="1"/>
          </p:cNvSpPr>
          <p:nvPr>
            <p:ph type="body" sz="quarter" idx="1"/>
          </p:nvPr>
        </p:nvSpPr>
        <p:spPr>
          <a:prstGeom prst="rect">
            <a:avLst/>
          </a:prstGeom>
        </p:spPr>
        <p:txBody>
          <a:bodyPr/>
          <a:lstStyle>
            <a:lvl1pPr defTabSz="304800">
              <a:defRPr>
                <a:solidFill>
                  <a:srgbClr val="000000"/>
                </a:solidFill>
                <a:uFill>
                  <a:solidFill>
                    <a:srgbClr val="000000"/>
                  </a:solidFill>
                </a:uFill>
                <a:latin typeface="Calibri"/>
                <a:ea typeface="Calibri"/>
                <a:cs typeface="Calibri"/>
                <a:sym typeface="Calibri"/>
              </a:defRPr>
            </a:lvl1pPr>
          </a:lstStyle>
          <a:p>
            <a:r>
              <a:rPr lang="zh-TW" altLang="en-US" dirty="0">
                <a:latin typeface="NSimSun" panose="02010609030101010101" pitchFamily="49" charset="-122"/>
                <a:ea typeface="NSimSun" panose="02010609030101010101" pitchFamily="49" charset="-122"/>
              </a:rPr>
              <a:t>積極規劃「小三通便利措施」，多面向與相關機關溝通，達成簡政便民目標並提升政府服務效能。</a:t>
            </a:r>
          </a:p>
        </p:txBody>
      </p:sp>
      <p:pic>
        <p:nvPicPr>
          <p:cNvPr id="3" name="圖片版面配置區 2"/>
          <p:cNvPicPr>
            <a:picLocks noGrp="1" noChangeAspect="1"/>
          </p:cNvPicPr>
          <p:nvPr>
            <p:ph type="pic" idx="13"/>
          </p:nvPr>
        </p:nvPicPr>
        <p:blipFill>
          <a:blip r:embed="rId2">
            <a:extLst>
              <a:ext uri="{28A0092B-C50C-407E-A947-70E740481C1C}">
                <a14:useLocalDpi xmlns:a14="http://schemas.microsoft.com/office/drawing/2010/main" val="0"/>
              </a:ext>
            </a:extLst>
          </a:blip>
          <a:srcRect t="7672" b="7672"/>
          <a:stretch>
            <a:fillRect/>
          </a:stretch>
        </p:blipFill>
        <p:spPr/>
      </p:pic>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版面配置區 2"/>
          <p:cNvPicPr>
            <a:picLocks noGrp="1" noChangeAspect="1"/>
          </p:cNvPicPr>
          <p:nvPr>
            <p:ph type="pic" idx="13"/>
          </p:nvPr>
        </p:nvPicPr>
        <p:blipFill>
          <a:blip r:embed="rId2">
            <a:extLst>
              <a:ext uri="{28A0092B-C50C-407E-A947-70E740481C1C}">
                <a14:useLocalDpi xmlns:a14="http://schemas.microsoft.com/office/drawing/2010/main" val="0"/>
              </a:ext>
            </a:extLst>
          </a:blip>
          <a:srcRect t="7672" b="7672"/>
          <a:stretch>
            <a:fillRect/>
          </a:stretch>
        </p:blipFill>
        <p:spPr/>
      </p:pic>
      <p:sp>
        <p:nvSpPr>
          <p:cNvPr id="9" name="梁啟展…"/>
          <p:cNvSpPr txBox="1">
            <a:spLocks noGrp="1"/>
          </p:cNvSpPr>
          <p:nvPr>
            <p:ph type="title"/>
          </p:nvPr>
        </p:nvSpPr>
        <p:spPr>
          <a:xfrm>
            <a:off x="7099623" y="742031"/>
            <a:ext cx="5334001" cy="3175000"/>
          </a:xfrm>
          <a:prstGeom prst="rect">
            <a:avLst/>
          </a:prstGeom>
        </p:spPr>
        <p:txBody>
          <a:bodyPr/>
          <a:lstStyle/>
          <a:p>
            <a:r>
              <a:rPr lang="zh-TW" altLang="zh-TW" dirty="0"/>
              <a:t>丁</a:t>
            </a:r>
            <a:r>
              <a:rPr lang="zh-TW" altLang="zh-TW" dirty="0" smtClean="0"/>
              <a:t>勤</a:t>
            </a:r>
            <a:endParaRPr dirty="0" smtClean="0">
              <a:latin typeface="NSimSun" panose="02010609030101010101" pitchFamily="49" charset="-122"/>
              <a:ea typeface="NSimSun" panose="02010609030101010101" pitchFamily="49" charset="-122"/>
            </a:endParaRPr>
          </a:p>
          <a:p>
            <a:pPr>
              <a:defRPr>
                <a:solidFill>
                  <a:schemeClr val="accent4"/>
                </a:solidFill>
              </a:defRPr>
            </a:pPr>
            <a:r>
              <a:rPr lang="zh-TW" altLang="zh-TW" dirty="0" smtClean="0"/>
              <a:t>移民署</a:t>
            </a:r>
            <a:r>
              <a:rPr lang="en-US" altLang="zh-TW" dirty="0" smtClean="0"/>
              <a:t/>
            </a:r>
            <a:br>
              <a:rPr lang="en-US" altLang="zh-TW" dirty="0" smtClean="0"/>
            </a:br>
            <a:r>
              <a:rPr lang="zh-TW" altLang="zh-TW" dirty="0" smtClean="0"/>
              <a:t>入出國事務組</a:t>
            </a:r>
            <a:r>
              <a:rPr lang="zh-TW" altLang="en-US" dirty="0" smtClean="0"/>
              <a:t>專員</a:t>
            </a:r>
            <a:endParaRPr dirty="0">
              <a:latin typeface="NSimSun" panose="02010609030101010101" pitchFamily="49" charset="-122"/>
              <a:ea typeface="NSimSun" panose="02010609030101010101" pitchFamily="49" charset="-122"/>
            </a:endParaRPr>
          </a:p>
        </p:txBody>
      </p:sp>
      <p:sp>
        <p:nvSpPr>
          <p:cNvPr id="8" name="以往旅居海外大陸地區人民申請來臺觀光及港澳居民申請來臺短期停留，申請人必須舟車勞頓親赴我駐外館處送件，且需人工辦理，相當不便， 105年10月起規劃簡化流程，以便民服務角度並兼守國境安全原則，將原有人工作業改採數位化，申請人透過網路上傳應備文件，經移民署審核通過後，系統即自動以電子郵件通知申請人，申請人即可自網站以信用卡繳費及下證。…"/>
          <p:cNvSpPr txBox="1">
            <a:spLocks noGrp="1"/>
          </p:cNvSpPr>
          <p:nvPr>
            <p:ph type="body" sz="quarter" idx="1"/>
          </p:nvPr>
        </p:nvSpPr>
        <p:spPr>
          <a:prstGeom prst="rect">
            <a:avLst/>
          </a:prstGeom>
        </p:spPr>
        <p:txBody>
          <a:bodyPr>
            <a:normAutofit lnSpcReduction="10000"/>
          </a:bodyPr>
          <a:lstStyle/>
          <a:p>
            <a:pPr marL="228600" indent="-228600"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lang="zh-TW" altLang="en-US" spc="300" dirty="0"/>
              <a:t>現行小三通交流已臻成熟且趨於常態化，為符合增進交流便利性，丁員</a:t>
            </a:r>
            <a:r>
              <a:rPr lang="en-US" altLang="zh-TW" spc="300" dirty="0"/>
              <a:t>107</a:t>
            </a:r>
            <a:r>
              <a:rPr lang="zh-TW" altLang="en-US" spc="300" dirty="0"/>
              <a:t>年積極規劃「小三通便利措施」，鼓勵民眾至離島觀光旅遊、簡化個人旅遊申請手續、縮短藝文商務交流審查時間、放寬旅行活動範圍等，確實達成簡政便民之目的與效益。</a:t>
            </a:r>
          </a:p>
          <a:p>
            <a:pPr marL="228600" indent="-228600"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endParaRPr lang="zh-TW" altLang="en-US" spc="300" dirty="0"/>
          </a:p>
          <a:p>
            <a:pPr marL="228600" indent="-228600"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lang="zh-TW" altLang="en-US" spc="300" dirty="0"/>
              <a:t>另亦逐步開放大陸地區人民至離島地區從事宗教活動</a:t>
            </a:r>
            <a:r>
              <a:rPr lang="en-US" altLang="zh-TW" spc="300" dirty="0"/>
              <a:t>(</a:t>
            </a:r>
            <a:r>
              <a:rPr lang="zh-TW" altLang="en-US" spc="300" dirty="0"/>
              <a:t>單純信眾</a:t>
            </a:r>
            <a:r>
              <a:rPr lang="en-US" altLang="zh-TW" spc="300" dirty="0"/>
              <a:t>)</a:t>
            </a:r>
            <a:r>
              <a:rPr lang="zh-TW" altLang="en-US" spc="300" dirty="0"/>
              <a:t>或馬拉松、海泳及鐵人三項等體育活動，均得以小三通旅行事由申請，增進交流便利性，經統計，</a:t>
            </a:r>
            <a:r>
              <a:rPr lang="en-US" altLang="zh-TW" spc="300" dirty="0"/>
              <a:t>107</a:t>
            </a:r>
            <a:r>
              <a:rPr lang="zh-TW" altLang="en-US" spc="300" dirty="0"/>
              <a:t>年小三通個人旅遊及團體旅遊入境人次均較前一年顯著成長</a:t>
            </a:r>
            <a:r>
              <a:rPr lang="en-US" altLang="zh-TW" spc="300" dirty="0"/>
              <a:t>(</a:t>
            </a:r>
            <a:r>
              <a:rPr lang="zh-TW" altLang="en-US" spc="300" dirty="0"/>
              <a:t>成長</a:t>
            </a:r>
            <a:r>
              <a:rPr lang="en-US" altLang="zh-TW" spc="300" dirty="0"/>
              <a:t>2</a:t>
            </a:r>
            <a:r>
              <a:rPr lang="zh-TW" altLang="en-US" spc="300" dirty="0"/>
              <a:t>成</a:t>
            </a:r>
            <a:r>
              <a:rPr lang="en-US" altLang="zh-TW" spc="300" dirty="0"/>
              <a:t>8</a:t>
            </a:r>
            <a:r>
              <a:rPr lang="zh-TW" altLang="en-US" spc="300" dirty="0"/>
              <a:t>及</a:t>
            </a:r>
            <a:r>
              <a:rPr lang="en-US" altLang="zh-TW" spc="300" dirty="0"/>
              <a:t>1</a:t>
            </a:r>
            <a:r>
              <a:rPr lang="zh-TW" altLang="en-US" spc="300" dirty="0"/>
              <a:t>成</a:t>
            </a:r>
            <a:r>
              <a:rPr lang="en-US" altLang="zh-TW" spc="300" dirty="0"/>
              <a:t>6)</a:t>
            </a:r>
            <a:r>
              <a:rPr lang="zh-TW" altLang="en-US" spc="300" dirty="0"/>
              <a:t>。丁員辦理「小三通便利措施」過程在回應民眾需求之同時，尚需兼顧行政流程執行之適法與國安考量，複雜度及困難度均高，用心盡責，堪為楷模。</a:t>
            </a:r>
          </a:p>
        </p:txBody>
      </p:sp>
      <p:sp>
        <p:nvSpPr>
          <p:cNvPr id="5" name="潘靜微…"/>
          <p:cNvSpPr txBox="1">
            <a:spLocks/>
          </p:cNvSpPr>
          <p:nvPr/>
        </p:nvSpPr>
        <p:spPr>
          <a:xfrm>
            <a:off x="7099624" y="4151870"/>
            <a:ext cx="5334000" cy="744149"/>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lvl1pPr marL="0" marR="0" indent="0" algn="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defRPr>
                <a:latin typeface="Helvetica Neue"/>
                <a:ea typeface="Helvetica Neue"/>
                <a:cs typeface="Helvetica Neue"/>
                <a:sym typeface="Helvetica Neue"/>
              </a:defRPr>
            </a:pPr>
            <a:r>
              <a:rPr lang="zh-TW" altLang="en-US" sz="2800" dirty="0" smtClean="0">
                <a:solidFill>
                  <a:schemeClr val="accent4"/>
                </a:solidFill>
                <a:latin typeface="NSimSun" panose="02010609030101010101" pitchFamily="49" charset="-122"/>
                <a:ea typeface="NSimSun" panose="02010609030101010101" pitchFamily="49" charset="-122"/>
                <a:cs typeface="Helvetica Neue"/>
                <a:sym typeface="Helvetica Neue"/>
              </a:rPr>
              <a:t>績優事蹟</a:t>
            </a:r>
            <a:endParaRPr lang="zh-TW" altLang="en-US" sz="2800" dirty="0">
              <a:solidFill>
                <a:schemeClr val="accent4"/>
              </a:solidFill>
              <a:latin typeface="NSimSun" panose="02010609030101010101" pitchFamily="49" charset="-122"/>
              <a:ea typeface="NSimSun" panose="02010609030101010101" pitchFamily="49" charset="-122"/>
              <a:cs typeface="Helvetica Neue"/>
              <a:sym typeface="Helvetica Neue"/>
            </a:endParaRPr>
          </a:p>
        </p:txBody>
      </p:sp>
      <p:sp>
        <p:nvSpPr>
          <p:cNvPr id="6" name="線條"/>
          <p:cNvSpPr/>
          <p:nvPr/>
        </p:nvSpPr>
        <p:spPr>
          <a:xfrm>
            <a:off x="7099624" y="4151812"/>
            <a:ext cx="5334476" cy="58"/>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Tree>
    <p:extLst>
      <p:ext uri="{BB962C8B-B14F-4D97-AF65-F5344CB8AC3E}">
        <p14:creationId xmlns:p14="http://schemas.microsoft.com/office/powerpoint/2010/main" val="1302588774"/>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邱建銘…"/>
          <p:cNvSpPr txBox="1">
            <a:spLocks noGrp="1"/>
          </p:cNvSpPr>
          <p:nvPr>
            <p:ph type="title"/>
          </p:nvPr>
        </p:nvSpPr>
        <p:spPr>
          <a:prstGeom prst="rect">
            <a:avLst/>
          </a:prstGeom>
        </p:spPr>
        <p:txBody>
          <a:bodyPr/>
          <a:lstStyle/>
          <a:p>
            <a:r>
              <a:rPr lang="zh-TW" altLang="zh-TW" dirty="0"/>
              <a:t>江元</a:t>
            </a:r>
            <a:r>
              <a:rPr lang="zh-TW" altLang="zh-TW" dirty="0" smtClean="0"/>
              <a:t>淞</a:t>
            </a:r>
            <a:endParaRPr dirty="0">
              <a:latin typeface="NSimSun" panose="02010609030101010101" pitchFamily="49" charset="-122"/>
              <a:ea typeface="NSimSun" panose="02010609030101010101" pitchFamily="49" charset="-122"/>
            </a:endParaRPr>
          </a:p>
          <a:p>
            <a:pPr>
              <a:defRPr>
                <a:solidFill>
                  <a:schemeClr val="accent4"/>
                </a:solidFill>
              </a:defRPr>
            </a:pPr>
            <a:r>
              <a:rPr lang="zh-TW" altLang="zh-TW" dirty="0"/>
              <a:t>消防</a:t>
            </a:r>
            <a:r>
              <a:rPr lang="zh-TW" altLang="zh-TW" dirty="0" smtClean="0"/>
              <a:t>署訓練中心</a:t>
            </a:r>
            <a:r>
              <a:rPr lang="zh-TW" altLang="en-US" dirty="0" smtClean="0"/>
              <a:t>專員</a:t>
            </a:r>
            <a:endParaRPr dirty="0">
              <a:latin typeface="NSimSun" panose="02010609030101010101" pitchFamily="49" charset="-122"/>
              <a:ea typeface="NSimSun" panose="02010609030101010101" pitchFamily="49" charset="-122"/>
            </a:endParaRPr>
          </a:p>
        </p:txBody>
      </p:sp>
      <p:sp>
        <p:nvSpPr>
          <p:cNvPr id="179" name="積極溝通解決施工歧異，戮力嚴守工程施作品質，防止廠商舞弊，大幅節省公帑。"/>
          <p:cNvSpPr txBox="1">
            <a:spLocks noGrp="1"/>
          </p:cNvSpPr>
          <p:nvPr>
            <p:ph type="body" sz="quarter" idx="1"/>
          </p:nvPr>
        </p:nvSpPr>
        <p:spPr>
          <a:prstGeom prst="rect">
            <a:avLst/>
          </a:prstGeom>
        </p:spPr>
        <p:txBody>
          <a:bodyPr/>
          <a:lstStyle>
            <a:lvl1pPr defTabSz="304800">
              <a:defRPr>
                <a:solidFill>
                  <a:srgbClr val="000000"/>
                </a:solidFill>
                <a:uFill>
                  <a:solidFill>
                    <a:srgbClr val="000000"/>
                  </a:solidFill>
                </a:uFill>
                <a:latin typeface="Calibri"/>
                <a:ea typeface="Calibri"/>
                <a:cs typeface="Calibri"/>
                <a:sym typeface="Calibri"/>
              </a:defRPr>
            </a:lvl1pPr>
          </a:lstStyle>
          <a:p>
            <a:r>
              <a:rPr lang="zh-TW" altLang="en-US" dirty="0">
                <a:latin typeface="NSimSun" panose="02010609030101010101" pitchFamily="49" charset="-122"/>
                <a:ea typeface="NSimSun" panose="02010609030101010101" pitchFamily="49" charset="-122"/>
              </a:rPr>
              <a:t>就權</a:t>
            </a:r>
            <a:r>
              <a:rPr lang="zh-TW" altLang="en-US" dirty="0" smtClean="0">
                <a:latin typeface="NSimSun" panose="02010609030101010101" pitchFamily="49" charset="-122"/>
                <a:ea typeface="NSimSun" panose="02010609030101010101" pitchFamily="49" charset="-122"/>
              </a:rPr>
              <a:t>管採購案件</a:t>
            </a:r>
            <a:r>
              <a:rPr lang="zh-TW" altLang="en-US" dirty="0">
                <a:latin typeface="NSimSun" panose="02010609030101010101" pitchFamily="49" charset="-122"/>
                <a:ea typeface="NSimSun" panose="02010609030101010101" pitchFamily="49" charset="-122"/>
              </a:rPr>
              <a:t>主動</a:t>
            </a:r>
            <a:r>
              <a:rPr lang="zh-TW" altLang="en-US" dirty="0" smtClean="0">
                <a:latin typeface="NSimSun" panose="02010609030101010101" pitchFamily="49" charset="-122"/>
                <a:ea typeface="NSimSun" panose="02010609030101010101" pitchFamily="49" charset="-122"/>
              </a:rPr>
              <a:t>積極善</a:t>
            </a:r>
            <a:r>
              <a:rPr lang="zh-TW" altLang="en-US" dirty="0">
                <a:latin typeface="NSimSun" panose="02010609030101010101" pitchFamily="49" charset="-122"/>
                <a:ea typeface="NSimSun" panose="02010609030101010101" pitchFamily="49" charset="-122"/>
              </a:rPr>
              <a:t>盡履約管理，節省公帑</a:t>
            </a:r>
            <a:r>
              <a:rPr lang="zh-TW" altLang="en-US" dirty="0" smtClean="0">
                <a:latin typeface="NSimSun" panose="02010609030101010101" pitchFamily="49" charset="-122"/>
                <a:ea typeface="NSimSun" panose="02010609030101010101" pitchFamily="49" charset="-122"/>
              </a:rPr>
              <a:t>支出，並提出改善流程方案及興</a:t>
            </a:r>
            <a:r>
              <a:rPr lang="zh-TW" altLang="en-US" dirty="0">
                <a:latin typeface="NSimSun" panose="02010609030101010101" pitchFamily="49" charset="-122"/>
                <a:ea typeface="NSimSun" panose="02010609030101010101" pitchFamily="49" charset="-122"/>
              </a:rPr>
              <a:t>革作為</a:t>
            </a:r>
            <a:r>
              <a:rPr lang="zh-TW" altLang="en-US" dirty="0" smtClean="0">
                <a:latin typeface="NSimSun" panose="02010609030101010101" pitchFamily="49" charset="-122"/>
                <a:ea typeface="NSimSun" panose="02010609030101010101" pitchFamily="49" charset="-122"/>
              </a:rPr>
              <a:t>，對於優化消防</a:t>
            </a:r>
            <a:r>
              <a:rPr lang="zh-TW" altLang="en-US" dirty="0">
                <a:latin typeface="NSimSun" panose="02010609030101010101" pitchFamily="49" charset="-122"/>
                <a:ea typeface="NSimSun" panose="02010609030101010101" pitchFamily="49" charset="-122"/>
              </a:rPr>
              <a:t>設施維護作業</a:t>
            </a:r>
            <a:r>
              <a:rPr lang="zh-TW" altLang="en-US" dirty="0" smtClean="0">
                <a:latin typeface="NSimSun" panose="02010609030101010101" pitchFamily="49" charset="-122"/>
                <a:ea typeface="NSimSun" panose="02010609030101010101" pitchFamily="49" charset="-122"/>
              </a:rPr>
              <a:t>，提升消防</a:t>
            </a:r>
            <a:r>
              <a:rPr lang="zh-TW" altLang="en-US" dirty="0">
                <a:latin typeface="NSimSun" panose="02010609030101010101" pitchFamily="49" charset="-122"/>
                <a:ea typeface="NSimSun" panose="02010609030101010101" pitchFamily="49" charset="-122"/>
              </a:rPr>
              <a:t>人員之專業</a:t>
            </a:r>
            <a:r>
              <a:rPr lang="zh-TW" altLang="en-US" dirty="0" smtClean="0">
                <a:latin typeface="NSimSun" panose="02010609030101010101" pitchFamily="49" charset="-122"/>
                <a:ea typeface="NSimSun" panose="02010609030101010101" pitchFamily="49" charset="-122"/>
              </a:rPr>
              <a:t>訓練品質，績效卓著。</a:t>
            </a:r>
            <a:endParaRPr dirty="0">
              <a:latin typeface="NSimSun" panose="02010609030101010101" pitchFamily="49" charset="-122"/>
              <a:ea typeface="NSimSun" panose="02010609030101010101" pitchFamily="49" charset="-122"/>
            </a:endParaRPr>
          </a:p>
        </p:txBody>
      </p:sp>
      <p:pic>
        <p:nvPicPr>
          <p:cNvPr id="5" name="圖片版面配置區 4"/>
          <p:cNvPicPr>
            <a:picLocks noGrp="1" noChangeAspect="1"/>
          </p:cNvPicPr>
          <p:nvPr>
            <p:ph type="pic" idx="13"/>
          </p:nvPr>
        </p:nvPicPr>
        <p:blipFill>
          <a:blip r:embed="rId2">
            <a:extLst>
              <a:ext uri="{28A0092B-C50C-407E-A947-70E740481C1C}">
                <a14:useLocalDpi xmlns:a14="http://schemas.microsoft.com/office/drawing/2010/main" val="0"/>
              </a:ext>
            </a:extLst>
          </a:blip>
          <a:srcRect t="3064" b="3064"/>
          <a:stretch>
            <a:fillRect/>
          </a:stretch>
        </p:blipFill>
        <p:spPr/>
      </p:pic>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版面配置區 4"/>
          <p:cNvPicPr>
            <a:picLocks noGrp="1" noChangeAspect="1"/>
          </p:cNvPicPr>
          <p:nvPr>
            <p:ph type="pic" idx="13"/>
          </p:nvPr>
        </p:nvPicPr>
        <p:blipFill>
          <a:blip r:embed="rId2">
            <a:extLst>
              <a:ext uri="{28A0092B-C50C-407E-A947-70E740481C1C}">
                <a14:useLocalDpi xmlns:a14="http://schemas.microsoft.com/office/drawing/2010/main" val="0"/>
              </a:ext>
            </a:extLst>
          </a:blip>
          <a:srcRect t="3064" b="3064"/>
          <a:stretch>
            <a:fillRect/>
          </a:stretch>
        </p:blipFill>
        <p:spPr/>
      </p:pic>
      <p:sp>
        <p:nvSpPr>
          <p:cNvPr id="10" name="邱建銘…"/>
          <p:cNvSpPr txBox="1">
            <a:spLocks noGrp="1"/>
          </p:cNvSpPr>
          <p:nvPr>
            <p:ph type="title"/>
          </p:nvPr>
        </p:nvSpPr>
        <p:spPr>
          <a:xfrm>
            <a:off x="7086362" y="434202"/>
            <a:ext cx="5334001" cy="3175000"/>
          </a:xfrm>
          <a:prstGeom prst="rect">
            <a:avLst/>
          </a:prstGeom>
        </p:spPr>
        <p:txBody>
          <a:bodyPr/>
          <a:lstStyle/>
          <a:p>
            <a:r>
              <a:rPr lang="zh-TW" altLang="zh-TW" dirty="0"/>
              <a:t>江元</a:t>
            </a:r>
            <a:r>
              <a:rPr lang="zh-TW" altLang="zh-TW" dirty="0" smtClean="0"/>
              <a:t>淞</a:t>
            </a:r>
            <a:endParaRPr dirty="0">
              <a:latin typeface="NSimSun" panose="02010609030101010101" pitchFamily="49" charset="-122"/>
              <a:ea typeface="NSimSun" panose="02010609030101010101" pitchFamily="49" charset="-122"/>
            </a:endParaRPr>
          </a:p>
          <a:p>
            <a:pPr>
              <a:defRPr>
                <a:solidFill>
                  <a:schemeClr val="accent4"/>
                </a:solidFill>
              </a:defRPr>
            </a:pPr>
            <a:r>
              <a:rPr lang="zh-TW" altLang="zh-TW" dirty="0"/>
              <a:t>消防</a:t>
            </a:r>
            <a:r>
              <a:rPr lang="zh-TW" altLang="zh-TW" dirty="0" smtClean="0"/>
              <a:t>署訓練中心</a:t>
            </a:r>
            <a:r>
              <a:rPr lang="zh-TW" altLang="en-US" dirty="0" smtClean="0"/>
              <a:t>專員</a:t>
            </a:r>
            <a:endParaRPr dirty="0">
              <a:latin typeface="NSimSun" panose="02010609030101010101" pitchFamily="49" charset="-122"/>
              <a:ea typeface="NSimSun" panose="02010609030101010101" pitchFamily="49" charset="-122"/>
            </a:endParaRPr>
          </a:p>
        </p:txBody>
      </p:sp>
      <p:sp>
        <p:nvSpPr>
          <p:cNvPr id="8" name="以往旅居海外大陸地區人民申請來臺觀光及港澳居民申請來臺短期停留，申請人必須舟車勞頓親赴我駐外館處送件，且需人工辦理，相當不便， 105年10月起規劃簡化流程，以便民服務角度並兼守國境安全原則，將原有人工作業改採數位化，申請人透過網路上傳應備文件，經移民署審核通過後，系統即自動以電子郵件通知申請人，申請人即可自網站以信用卡繳費及下證。…"/>
          <p:cNvSpPr txBox="1">
            <a:spLocks noGrp="1"/>
          </p:cNvSpPr>
          <p:nvPr>
            <p:ph type="body" sz="quarter" idx="1"/>
          </p:nvPr>
        </p:nvSpPr>
        <p:spPr>
          <a:prstGeom prst="rect">
            <a:avLst/>
          </a:prstGeom>
        </p:spPr>
        <p:txBody>
          <a:bodyPr>
            <a:normAutofit/>
          </a:bodyPr>
          <a:lstStyle/>
          <a:p>
            <a:pPr marL="228600" indent="-228600"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lang="zh-TW" altLang="en-US" spc="300" dirty="0" smtClean="0"/>
              <a:t>辦理「</a:t>
            </a:r>
            <a:r>
              <a:rPr lang="en-US" altLang="zh-TW" spc="300" dirty="0"/>
              <a:t>105-106</a:t>
            </a:r>
            <a:r>
              <a:rPr lang="zh-TW" altLang="en-US" spc="300" dirty="0"/>
              <a:t>年度消防模擬訓練設施保養維護採購案</a:t>
            </a:r>
            <a:r>
              <a:rPr lang="zh-TW" altLang="en-US" spc="300" dirty="0" smtClean="0"/>
              <a:t>」</a:t>
            </a:r>
            <a:r>
              <a:rPr lang="zh-TW" altLang="en-US" spc="300" dirty="0"/>
              <a:t>，江員對於</a:t>
            </a:r>
            <a:r>
              <a:rPr lang="zh-TW" altLang="en-US" spc="300" dirty="0" smtClean="0"/>
              <a:t>承攬</a:t>
            </a:r>
            <a:r>
              <a:rPr lang="zh-TW" altLang="en-US" spc="300" dirty="0"/>
              <a:t>廠商未能誠實履約</a:t>
            </a:r>
            <a:r>
              <a:rPr lang="zh-TW" altLang="en-US" spc="300" dirty="0" smtClean="0"/>
              <a:t>，善</a:t>
            </a:r>
            <a:r>
              <a:rPr lang="zh-TW" altLang="en-US" spc="300" dirty="0"/>
              <a:t>盡履約管理，節省公帑支出，後續積極處理履約爭議</a:t>
            </a:r>
            <a:r>
              <a:rPr lang="zh-TW" altLang="en-US" spc="300" dirty="0" smtClean="0"/>
              <a:t>，捍</a:t>
            </a:r>
            <a:r>
              <a:rPr lang="zh-TW" altLang="en-US" spc="300" dirty="0"/>
              <a:t>衛</a:t>
            </a:r>
            <a:r>
              <a:rPr lang="zh-TW" altLang="en-US" spc="300" dirty="0" smtClean="0"/>
              <a:t>機關權益及促進</a:t>
            </a:r>
            <a:r>
              <a:rPr lang="zh-TW" altLang="en-US" spc="300" dirty="0"/>
              <a:t>採購公平</a:t>
            </a:r>
            <a:r>
              <a:rPr lang="zh-TW" altLang="en-US" spc="300" dirty="0" smtClean="0"/>
              <a:t>正義。</a:t>
            </a:r>
            <a:endParaRPr lang="en-US" altLang="zh-TW" spc="300" dirty="0"/>
          </a:p>
          <a:p>
            <a:pPr marL="228600" indent="-228600"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endParaRPr spc="300" dirty="0"/>
          </a:p>
          <a:p>
            <a:pPr marL="228600" indent="-228600"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lang="zh-TW" altLang="en-US" spc="300" dirty="0"/>
              <a:t>為維持該中心消防訓練正常進行，江員積極接洽國外原廠修復消防模擬訓練設施，自費前往香港進修消防專業技能，並爭取原廠同意來台設立分公司，提供我國優質消防設施維護作業，對消防人員之專業訓練助益甚大。</a:t>
            </a:r>
            <a:endParaRPr spc="300" dirty="0"/>
          </a:p>
        </p:txBody>
      </p:sp>
      <p:sp>
        <p:nvSpPr>
          <p:cNvPr id="6" name="潘靜微…"/>
          <p:cNvSpPr txBox="1">
            <a:spLocks/>
          </p:cNvSpPr>
          <p:nvPr/>
        </p:nvSpPr>
        <p:spPr>
          <a:xfrm>
            <a:off x="7099624" y="4151870"/>
            <a:ext cx="5334000" cy="744149"/>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lvl1pPr marL="0" marR="0" indent="0" algn="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defRPr>
                <a:latin typeface="Helvetica Neue"/>
                <a:ea typeface="Helvetica Neue"/>
                <a:cs typeface="Helvetica Neue"/>
                <a:sym typeface="Helvetica Neue"/>
              </a:defRPr>
            </a:pPr>
            <a:r>
              <a:rPr lang="zh-TW" altLang="en-US" sz="2800" dirty="0" smtClean="0">
                <a:solidFill>
                  <a:schemeClr val="accent4"/>
                </a:solidFill>
                <a:latin typeface="NSimSun" panose="02010609030101010101" pitchFamily="49" charset="-122"/>
                <a:ea typeface="NSimSun" panose="02010609030101010101" pitchFamily="49" charset="-122"/>
                <a:cs typeface="Helvetica Neue"/>
                <a:sym typeface="Helvetica Neue"/>
              </a:rPr>
              <a:t>績優事蹟</a:t>
            </a:r>
            <a:endParaRPr lang="zh-TW" altLang="en-US" sz="2800" dirty="0">
              <a:solidFill>
                <a:schemeClr val="accent4"/>
              </a:solidFill>
              <a:latin typeface="NSimSun" panose="02010609030101010101" pitchFamily="49" charset="-122"/>
              <a:ea typeface="NSimSun" panose="02010609030101010101" pitchFamily="49" charset="-122"/>
              <a:cs typeface="Helvetica Neue"/>
              <a:sym typeface="Helvetica Neue"/>
            </a:endParaRPr>
          </a:p>
        </p:txBody>
      </p:sp>
      <p:sp>
        <p:nvSpPr>
          <p:cNvPr id="9" name="線條"/>
          <p:cNvSpPr/>
          <p:nvPr/>
        </p:nvSpPr>
        <p:spPr>
          <a:xfrm>
            <a:off x="7099624" y="4151812"/>
            <a:ext cx="5334476" cy="58"/>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Tree>
    <p:extLst>
      <p:ext uri="{BB962C8B-B14F-4D97-AF65-F5344CB8AC3E}">
        <p14:creationId xmlns:p14="http://schemas.microsoft.com/office/powerpoint/2010/main" val="3768915112"/>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黃宗福…"/>
          <p:cNvSpPr txBox="1">
            <a:spLocks noGrp="1"/>
          </p:cNvSpPr>
          <p:nvPr>
            <p:ph type="title"/>
          </p:nvPr>
        </p:nvSpPr>
        <p:spPr>
          <a:prstGeom prst="rect">
            <a:avLst/>
          </a:prstGeom>
        </p:spPr>
        <p:txBody>
          <a:bodyPr>
            <a:normAutofit/>
          </a:bodyPr>
          <a:lstStyle/>
          <a:p>
            <a:r>
              <a:rPr lang="zh-TW" altLang="en-US" dirty="0" smtClean="0"/>
              <a:t>張乃修</a:t>
            </a:r>
            <a:endParaRPr dirty="0" smtClean="0">
              <a:latin typeface="NSimSun" panose="02010609030101010101" pitchFamily="49" charset="-122"/>
              <a:ea typeface="NSimSun" panose="02010609030101010101" pitchFamily="49" charset="-122"/>
            </a:endParaRPr>
          </a:p>
          <a:p>
            <a:pPr>
              <a:defRPr>
                <a:solidFill>
                  <a:schemeClr val="accent4"/>
                </a:solidFill>
              </a:defRPr>
            </a:pPr>
            <a:r>
              <a:rPr lang="zh-TW" altLang="zh-TW" dirty="0"/>
              <a:t>建築</a:t>
            </a:r>
            <a:r>
              <a:rPr lang="zh-TW" altLang="zh-TW" dirty="0" smtClean="0"/>
              <a:t>研究所</a:t>
            </a:r>
            <a:r>
              <a:rPr lang="en-US" altLang="zh-TW" dirty="0" smtClean="0"/>
              <a:t/>
            </a:r>
            <a:br>
              <a:rPr lang="en-US" altLang="zh-TW" dirty="0" smtClean="0"/>
            </a:br>
            <a:r>
              <a:rPr lang="zh-TW" altLang="zh-TW" dirty="0" smtClean="0"/>
              <a:t>綜合</a:t>
            </a:r>
            <a:r>
              <a:rPr lang="zh-TW" altLang="zh-TW" dirty="0"/>
              <a:t>規劃</a:t>
            </a:r>
            <a:r>
              <a:rPr lang="zh-TW" altLang="zh-TW" dirty="0" smtClean="0"/>
              <a:t>組</a:t>
            </a:r>
            <a:r>
              <a:rPr lang="zh-TW" altLang="zh-TW" dirty="0"/>
              <a:t>副</a:t>
            </a:r>
            <a:r>
              <a:rPr lang="zh-TW" altLang="zh-TW" dirty="0" smtClean="0"/>
              <a:t>研究員</a:t>
            </a:r>
            <a:endParaRPr dirty="0">
              <a:latin typeface="NSimSun" panose="02010609030101010101" pitchFamily="49" charset="-122"/>
              <a:ea typeface="NSimSun" panose="02010609030101010101" pitchFamily="49" charset="-122"/>
            </a:endParaRPr>
          </a:p>
        </p:txBody>
      </p:sp>
      <p:sp>
        <p:nvSpPr>
          <p:cNvPr id="183" name="以創新性作為模式，解決繁雜作業流程，有效運用有限的經費，提升行政效率，著有績效。"/>
          <p:cNvSpPr txBox="1">
            <a:spLocks noGrp="1"/>
          </p:cNvSpPr>
          <p:nvPr>
            <p:ph type="body" sz="quarter" idx="1"/>
          </p:nvPr>
        </p:nvSpPr>
        <p:spPr>
          <a:prstGeom prst="rect">
            <a:avLst/>
          </a:prstGeom>
        </p:spPr>
        <p:txBody>
          <a:bodyPr/>
          <a:lstStyle>
            <a:lvl1pPr defTabSz="304800">
              <a:defRPr>
                <a:solidFill>
                  <a:srgbClr val="000000"/>
                </a:solidFill>
                <a:uFill>
                  <a:solidFill>
                    <a:srgbClr val="000000"/>
                  </a:solidFill>
                </a:uFill>
                <a:latin typeface="Calibri"/>
                <a:ea typeface="Calibri"/>
                <a:cs typeface="Calibri"/>
                <a:sym typeface="Calibri"/>
              </a:defRPr>
            </a:lvl1pPr>
          </a:lstStyle>
          <a:p>
            <a:r>
              <a:rPr lang="zh-TW" altLang="en-US" dirty="0">
                <a:latin typeface="NSimSun" panose="02010609030101010101" pitchFamily="49" charset="-122"/>
                <a:ea typeface="NSimSun" panose="02010609030101010101" pitchFamily="49" charset="-122"/>
              </a:rPr>
              <a:t>執行行政院「永續智慧城市</a:t>
            </a:r>
            <a:r>
              <a:rPr lang="en-US" altLang="zh-TW" dirty="0">
                <a:latin typeface="NSimSun" panose="02010609030101010101" pitchFamily="49" charset="-122"/>
                <a:ea typeface="NSimSun" panose="02010609030101010101" pitchFamily="49" charset="-122"/>
              </a:rPr>
              <a:t>-</a:t>
            </a:r>
            <a:r>
              <a:rPr lang="zh-TW" altLang="en-US" dirty="0">
                <a:latin typeface="NSimSun" panose="02010609030101010101" pitchFamily="49" charset="-122"/>
                <a:ea typeface="NSimSun" panose="02010609030101010101" pitchFamily="49" charset="-122"/>
              </a:rPr>
              <a:t>智慧綠建築與社區推動方案」之永續智慧社區創新實證示範計畫，整合政府與產業界之應用服務技術，對節能減碳、降低政府能源支出，提升行政效能，成效卓著。</a:t>
            </a:r>
          </a:p>
        </p:txBody>
      </p:sp>
      <p:pic>
        <p:nvPicPr>
          <p:cNvPr id="11" name="圖片版面配置區 10"/>
          <p:cNvPicPr>
            <a:picLocks noGrp="1" noChangeAspect="1"/>
          </p:cNvPicPr>
          <p:nvPr>
            <p:ph type="pic" idx="13"/>
          </p:nvPr>
        </p:nvPicPr>
        <p:blipFill>
          <a:blip r:embed="rId2">
            <a:extLst>
              <a:ext uri="{28A0092B-C50C-407E-A947-70E740481C1C}">
                <a14:useLocalDpi xmlns:a14="http://schemas.microsoft.com/office/drawing/2010/main" val="0"/>
              </a:ext>
            </a:extLst>
          </a:blip>
          <a:srcRect l="24659" r="24659"/>
          <a:stretch>
            <a:fillRect/>
          </a:stretch>
        </p:blipFill>
        <p:spPr/>
      </p:pic>
    </p:spTree>
    <p:extLst>
      <p:ext uri="{BB962C8B-B14F-4D97-AF65-F5344CB8AC3E}">
        <p14:creationId xmlns:p14="http://schemas.microsoft.com/office/powerpoint/2010/main" val="1071466930"/>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序"/>
          <p:cNvSpPr txBox="1">
            <a:spLocks noGrp="1"/>
          </p:cNvSpPr>
          <p:nvPr>
            <p:ph type="title"/>
          </p:nvPr>
        </p:nvSpPr>
        <p:spPr>
          <a:prstGeom prst="rect">
            <a:avLst/>
          </a:prstGeom>
        </p:spPr>
        <p:txBody>
          <a:bodyPr/>
          <a:lstStyle>
            <a:lvl1pPr>
              <a:defRPr>
                <a:latin typeface="Songti TC Bold"/>
                <a:ea typeface="Songti TC Bold"/>
                <a:cs typeface="Songti TC Bold"/>
                <a:sym typeface="Songti TC Bold"/>
              </a:defRPr>
            </a:lvl1pPr>
          </a:lstStyle>
          <a:p>
            <a:r>
              <a:t>序</a:t>
            </a:r>
          </a:p>
        </p:txBody>
      </p:sp>
      <p:sp>
        <p:nvSpPr>
          <p:cNvPr id="150" name="古云：「吏不畏吾嚴而畏吾廉，民不服吾能而服吾公;廉則吏不敢慢，公則民不敢欺；公生明，廉生威」，為強化本部廉潔形象，並使每一位同仁都能恪盡其責，依法行政，爰定期辦理本部廉能公務人員之選拔與表揚，期實現乾淨政府、誠信社會之願景。…"/>
          <p:cNvSpPr txBox="1">
            <a:spLocks noGrp="1"/>
          </p:cNvSpPr>
          <p:nvPr>
            <p:ph type="body" idx="1"/>
          </p:nvPr>
        </p:nvSpPr>
        <p:spPr>
          <a:xfrm>
            <a:off x="533847" y="5130800"/>
            <a:ext cx="11693724" cy="4347688"/>
          </a:xfrm>
          <a:prstGeom prst="rect">
            <a:avLst/>
          </a:prstGeom>
        </p:spPr>
        <p:txBody>
          <a:bodyPr numCol="3" spcCol="584686"/>
          <a:lstStyle/>
          <a:p>
            <a:pPr algn="just" defTabSz="457200">
              <a:lnSpc>
                <a:spcPct val="120000"/>
              </a:lnSpc>
              <a:defRPr sz="2000">
                <a:solidFill>
                  <a:srgbClr val="222222"/>
                </a:solidFill>
                <a:latin typeface="Songti TC Regular"/>
                <a:ea typeface="Songti TC Regular"/>
                <a:cs typeface="Songti TC Regular"/>
                <a:sym typeface="Songti TC Regular"/>
              </a:defRPr>
            </a:pPr>
            <a:r>
              <a:rPr spc="300" dirty="0" err="1"/>
              <a:t>古云</a:t>
            </a:r>
            <a:r>
              <a:rPr spc="300" dirty="0"/>
              <a:t>：「</a:t>
            </a:r>
            <a:r>
              <a:rPr spc="300" dirty="0" err="1"/>
              <a:t>吏不畏吾嚴而畏吾廉，民不服吾能而服吾公</a:t>
            </a:r>
            <a:r>
              <a:rPr spc="300" dirty="0" err="1">
                <a:latin typeface="Arial"/>
                <a:ea typeface="Arial"/>
                <a:cs typeface="Arial"/>
                <a:sym typeface="Arial"/>
              </a:rPr>
              <a:t>;</a:t>
            </a:r>
            <a:r>
              <a:rPr spc="300" dirty="0" err="1"/>
              <a:t>廉則吏不敢慢，公則民不敢欺；公生明，廉生威</a:t>
            </a:r>
            <a:r>
              <a:rPr spc="300" dirty="0"/>
              <a:t>」，為強化本部廉潔形象，並使每一位同仁都能恪盡其責，依法行政，爰定期辦理本部廉能公務人員之選拔與表揚，期實現乾淨政府、誠信社會之願景。</a:t>
            </a:r>
          </a:p>
          <a:p>
            <a:pPr algn="just" defTabSz="457200">
              <a:lnSpc>
                <a:spcPct val="120000"/>
              </a:lnSpc>
              <a:defRPr sz="2000">
                <a:solidFill>
                  <a:srgbClr val="222222"/>
                </a:solidFill>
                <a:latin typeface="Songti TC Regular"/>
                <a:ea typeface="Songti TC Regular"/>
                <a:cs typeface="Songti TC Regular"/>
                <a:sym typeface="Songti TC Regular"/>
              </a:defRPr>
            </a:pPr>
            <a:r>
              <a:rPr spc="300" dirty="0" smtClean="0"/>
              <a:t>《</a:t>
            </a:r>
            <a:r>
              <a:rPr spc="300" dirty="0" err="1"/>
              <a:t>五代史‧馮道傳》論曰</a:t>
            </a:r>
            <a:r>
              <a:rPr spc="300" dirty="0"/>
              <a:t>：「</a:t>
            </a:r>
            <a:r>
              <a:rPr spc="300" dirty="0" err="1"/>
              <a:t>禮、義，治人之大法，廉、恥，立人之大節；蓋不廉則無所不取，不恥則無所不為</a:t>
            </a:r>
            <a:r>
              <a:rPr spc="300" dirty="0"/>
              <a:t>。」</a:t>
            </a:r>
            <a:r>
              <a:rPr spc="300" dirty="0" err="1"/>
              <a:t>惟公務員貴在廉潔，更應兼備專業職能；廉與能相輔相成，不得偏廢其一，於此，廉能是政府的核心價值、保障人民權利的關鍵力量</a:t>
            </a:r>
            <a:r>
              <a:rPr spc="300" dirty="0"/>
              <a:t>。</a:t>
            </a:r>
          </a:p>
          <a:p>
            <a:pPr algn="just" defTabSz="457200">
              <a:lnSpc>
                <a:spcPct val="120000"/>
              </a:lnSpc>
              <a:defRPr sz="2000">
                <a:solidFill>
                  <a:srgbClr val="222222"/>
                </a:solidFill>
                <a:latin typeface="Songti TC Regular"/>
                <a:ea typeface="Songti TC Regular"/>
                <a:cs typeface="Songti TC Regular"/>
                <a:sym typeface="Songti TC Regular"/>
              </a:defRPr>
            </a:pPr>
            <a:endParaRPr spc="300" dirty="0"/>
          </a:p>
          <a:p>
            <a:pPr algn="just" defTabSz="457200">
              <a:lnSpc>
                <a:spcPct val="120000"/>
              </a:lnSpc>
              <a:defRPr sz="2000">
                <a:solidFill>
                  <a:srgbClr val="222222"/>
                </a:solidFill>
                <a:latin typeface="Songti TC Regular"/>
                <a:ea typeface="Songti TC Regular"/>
                <a:cs typeface="Songti TC Regular"/>
                <a:sym typeface="Songti TC Regular"/>
              </a:defRPr>
            </a:pPr>
            <a:r>
              <a:rPr spc="300" dirty="0" err="1" smtClean="0"/>
              <a:t>本次獲獎人員計</a:t>
            </a:r>
            <a:r>
              <a:rPr spc="300" dirty="0" smtClean="0"/>
              <a:t>  </a:t>
            </a:r>
            <a:r>
              <a:rPr lang="en-US" spc="300" dirty="0" smtClean="0"/>
              <a:t>10</a:t>
            </a:r>
            <a:r>
              <a:rPr spc="300" dirty="0" smtClean="0"/>
              <a:t>  </a:t>
            </a:r>
            <a:r>
              <a:rPr spc="300" dirty="0" err="1"/>
              <a:t>名，均足堪表率，特將各受表揚人員廉能事蹟彙集成冊，藉以樹立廉政典範，至盼全體同仁相互期勉，見賢思齊，期共同形塑廉能之政府</a:t>
            </a:r>
            <a:r>
              <a:rPr spc="300" dirty="0"/>
              <a:t>。</a:t>
            </a:r>
          </a:p>
        </p:txBody>
      </p:sp>
    </p:spTree>
    <p:extLst>
      <p:ext uri="{BB962C8B-B14F-4D97-AF65-F5344CB8AC3E}">
        <p14:creationId xmlns:p14="http://schemas.microsoft.com/office/powerpoint/2010/main" val="2362336443"/>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版面配置區 10"/>
          <p:cNvPicPr>
            <a:picLocks noGrp="1" noChangeAspect="1"/>
          </p:cNvPicPr>
          <p:nvPr>
            <p:ph type="pic" idx="13"/>
          </p:nvPr>
        </p:nvPicPr>
        <p:blipFill>
          <a:blip r:embed="rId2">
            <a:extLst>
              <a:ext uri="{28A0092B-C50C-407E-A947-70E740481C1C}">
                <a14:useLocalDpi xmlns:a14="http://schemas.microsoft.com/office/drawing/2010/main" val="0"/>
              </a:ext>
            </a:extLst>
          </a:blip>
          <a:srcRect l="24659" r="24659"/>
          <a:stretch>
            <a:fillRect/>
          </a:stretch>
        </p:blipFill>
        <p:spPr/>
      </p:pic>
      <p:sp>
        <p:nvSpPr>
          <p:cNvPr id="12" name="黃宗福…"/>
          <p:cNvSpPr txBox="1">
            <a:spLocks noGrp="1"/>
          </p:cNvSpPr>
          <p:nvPr>
            <p:ph type="title"/>
          </p:nvPr>
        </p:nvSpPr>
        <p:spPr>
          <a:xfrm>
            <a:off x="7086362" y="742031"/>
            <a:ext cx="5334001" cy="3175000"/>
          </a:xfrm>
          <a:prstGeom prst="rect">
            <a:avLst/>
          </a:prstGeom>
        </p:spPr>
        <p:txBody>
          <a:bodyPr>
            <a:normAutofit/>
          </a:bodyPr>
          <a:lstStyle/>
          <a:p>
            <a:r>
              <a:rPr lang="zh-TW" altLang="en-US" dirty="0" smtClean="0"/>
              <a:t>張乃修</a:t>
            </a:r>
            <a:endParaRPr dirty="0" smtClean="0">
              <a:latin typeface="NSimSun" panose="02010609030101010101" pitchFamily="49" charset="-122"/>
              <a:ea typeface="NSimSun" panose="02010609030101010101" pitchFamily="49" charset="-122"/>
            </a:endParaRPr>
          </a:p>
          <a:p>
            <a:pPr>
              <a:defRPr>
                <a:solidFill>
                  <a:schemeClr val="accent4"/>
                </a:solidFill>
              </a:defRPr>
            </a:pPr>
            <a:r>
              <a:rPr lang="zh-TW" altLang="zh-TW" dirty="0"/>
              <a:t>建築</a:t>
            </a:r>
            <a:r>
              <a:rPr lang="zh-TW" altLang="zh-TW" dirty="0" smtClean="0"/>
              <a:t>研究所</a:t>
            </a:r>
            <a:r>
              <a:rPr lang="en-US" altLang="zh-TW" dirty="0" smtClean="0"/>
              <a:t/>
            </a:r>
            <a:br>
              <a:rPr lang="en-US" altLang="zh-TW" dirty="0" smtClean="0"/>
            </a:br>
            <a:r>
              <a:rPr lang="zh-TW" altLang="zh-TW" dirty="0" smtClean="0"/>
              <a:t>綜合</a:t>
            </a:r>
            <a:r>
              <a:rPr lang="zh-TW" altLang="zh-TW" dirty="0"/>
              <a:t>規劃</a:t>
            </a:r>
            <a:r>
              <a:rPr lang="zh-TW" altLang="zh-TW" dirty="0" smtClean="0"/>
              <a:t>組</a:t>
            </a:r>
            <a:r>
              <a:rPr lang="zh-TW" altLang="zh-TW" dirty="0"/>
              <a:t>副</a:t>
            </a:r>
            <a:r>
              <a:rPr lang="zh-TW" altLang="zh-TW" dirty="0" smtClean="0"/>
              <a:t>研究員</a:t>
            </a:r>
            <a:endParaRPr dirty="0">
              <a:latin typeface="NSimSun" panose="02010609030101010101" pitchFamily="49" charset="-122"/>
              <a:ea typeface="NSimSun" panose="02010609030101010101" pitchFamily="49" charset="-122"/>
            </a:endParaRPr>
          </a:p>
        </p:txBody>
      </p:sp>
      <p:sp>
        <p:nvSpPr>
          <p:cNvPr id="8" name="以往旅居海外大陸地區人民申請來臺觀光及港澳居民申請來臺短期停留，申請人必須舟車勞頓親赴我駐外館處送件，且需人工辦理，相當不便， 105年10月起規劃簡化流程，以便民服務角度並兼守國境安全原則，將原有人工作業改採數位化，申請人透過網路上傳應備文件，經移民署審核通過後，系統即自動以電子郵件通知申請人，申請人即可自網站以信用卡繳費及下證。…"/>
          <p:cNvSpPr txBox="1">
            <a:spLocks noGrp="1"/>
          </p:cNvSpPr>
          <p:nvPr>
            <p:ph type="body" sz="quarter" idx="1"/>
          </p:nvPr>
        </p:nvSpPr>
        <p:spPr>
          <a:prstGeom prst="rect">
            <a:avLst/>
          </a:prstGeom>
        </p:spPr>
        <p:txBody>
          <a:bodyPr>
            <a:normAutofit fontScale="92500" lnSpcReduction="10000"/>
          </a:bodyPr>
          <a:lstStyle/>
          <a:p>
            <a:pPr marL="228600" indent="-228600"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lang="zh-TW" altLang="en-US" spc="300" dirty="0"/>
              <a:t>張員執行行政院「永續智慧社區創新實證示範計畫」，整合政府與產業界之應用服務技術，積極協調相關部會及縣市機關參與申請補助及執行，續籌備召開多次評選會議，透過討論、現地勘查，遴選執行之住宅社區、學校及偏遠離島地區。</a:t>
            </a:r>
          </a:p>
          <a:p>
            <a:pPr marL="228600" indent="-228600"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endParaRPr lang="zh-TW" altLang="en-US" spc="300" dirty="0"/>
          </a:p>
          <a:p>
            <a:pPr marL="228600" indent="-228600"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lang="zh-TW" altLang="en-US" spc="300" dirty="0"/>
              <a:t>為掌握各受補助單位執行進度及智慧化系統建置內容，張員每個月召開進度檢核會議及不定期至各受補助單位之建置場域進行進度與建置情形之確認，迄</a:t>
            </a:r>
            <a:r>
              <a:rPr lang="en-US" altLang="zh-TW" spc="300" dirty="0"/>
              <a:t>107</a:t>
            </a:r>
            <a:r>
              <a:rPr lang="zh-TW" altLang="en-US" spc="300" dirty="0"/>
              <a:t>年底已有效節省水電費約</a:t>
            </a:r>
            <a:r>
              <a:rPr lang="en-US" altLang="zh-TW" spc="300" dirty="0"/>
              <a:t>38</a:t>
            </a:r>
            <a:r>
              <a:rPr lang="zh-TW" altLang="en-US" spc="300" dirty="0"/>
              <a:t>億元，對節能減碳、降低政府能源支出，著有成效。</a:t>
            </a:r>
          </a:p>
          <a:p>
            <a:pPr marL="228600" indent="-228600"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endParaRPr lang="zh-TW" altLang="en-US" spc="300" dirty="0"/>
          </a:p>
          <a:p>
            <a:pPr marL="228600" indent="-228600"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lang="zh-TW" altLang="en-US" spc="300" dirty="0"/>
              <a:t>於前揭專案計畫執行後，張員續邀集各相關產業界及學者進行成果交流，將智慧綠建築之辦理成果成功推展於國內業界，辦理成效卓著。</a:t>
            </a:r>
          </a:p>
        </p:txBody>
      </p:sp>
      <p:sp>
        <p:nvSpPr>
          <p:cNvPr id="9" name="潘靜微…"/>
          <p:cNvSpPr txBox="1">
            <a:spLocks/>
          </p:cNvSpPr>
          <p:nvPr/>
        </p:nvSpPr>
        <p:spPr>
          <a:xfrm>
            <a:off x="7099624" y="4151870"/>
            <a:ext cx="5334000" cy="744149"/>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lvl1pPr marL="0" marR="0" indent="0" algn="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defRPr>
                <a:latin typeface="Helvetica Neue"/>
                <a:ea typeface="Helvetica Neue"/>
                <a:cs typeface="Helvetica Neue"/>
                <a:sym typeface="Helvetica Neue"/>
              </a:defRPr>
            </a:pPr>
            <a:r>
              <a:rPr lang="zh-TW" altLang="en-US" sz="2800" dirty="0" smtClean="0">
                <a:solidFill>
                  <a:schemeClr val="accent4"/>
                </a:solidFill>
                <a:latin typeface="NSimSun" panose="02010609030101010101" pitchFamily="49" charset="-122"/>
                <a:ea typeface="NSimSun" panose="02010609030101010101" pitchFamily="49" charset="-122"/>
                <a:cs typeface="Helvetica Neue"/>
                <a:sym typeface="Helvetica Neue"/>
              </a:rPr>
              <a:t>績優事蹟</a:t>
            </a:r>
            <a:endParaRPr lang="zh-TW" altLang="en-US" sz="2800" dirty="0">
              <a:solidFill>
                <a:schemeClr val="accent4"/>
              </a:solidFill>
              <a:latin typeface="NSimSun" panose="02010609030101010101" pitchFamily="49" charset="-122"/>
              <a:ea typeface="NSimSun" panose="02010609030101010101" pitchFamily="49" charset="-122"/>
              <a:cs typeface="Helvetica Neue"/>
              <a:sym typeface="Helvetica Neue"/>
            </a:endParaRPr>
          </a:p>
        </p:txBody>
      </p:sp>
      <p:sp>
        <p:nvSpPr>
          <p:cNvPr id="10" name="線條"/>
          <p:cNvSpPr/>
          <p:nvPr/>
        </p:nvSpPr>
        <p:spPr>
          <a:xfrm>
            <a:off x="7099624" y="4151812"/>
            <a:ext cx="5334476" cy="58"/>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Tree>
    <p:extLst>
      <p:ext uri="{BB962C8B-B14F-4D97-AF65-F5344CB8AC3E}">
        <p14:creationId xmlns:p14="http://schemas.microsoft.com/office/powerpoint/2010/main" val="1493293361"/>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黃宗福…"/>
          <p:cNvSpPr txBox="1">
            <a:spLocks noGrp="1"/>
          </p:cNvSpPr>
          <p:nvPr>
            <p:ph type="title"/>
          </p:nvPr>
        </p:nvSpPr>
        <p:spPr>
          <a:prstGeom prst="rect">
            <a:avLst/>
          </a:prstGeom>
        </p:spPr>
        <p:txBody>
          <a:bodyPr/>
          <a:lstStyle/>
          <a:p>
            <a:r>
              <a:rPr lang="zh-TW" altLang="zh-TW" dirty="0"/>
              <a:t>王薔</a:t>
            </a:r>
            <a:r>
              <a:rPr lang="zh-TW" altLang="zh-TW" dirty="0" smtClean="0"/>
              <a:t>斐</a:t>
            </a:r>
            <a:endParaRPr dirty="0">
              <a:latin typeface="NSimSun" panose="02010609030101010101" pitchFamily="49" charset="-122"/>
              <a:ea typeface="NSimSun" panose="02010609030101010101" pitchFamily="49" charset="-122"/>
            </a:endParaRPr>
          </a:p>
          <a:p>
            <a:pPr>
              <a:defRPr>
                <a:solidFill>
                  <a:schemeClr val="accent4"/>
                </a:solidFill>
              </a:defRPr>
            </a:pPr>
            <a:r>
              <a:rPr lang="zh-TW" altLang="zh-TW" dirty="0"/>
              <a:t>國土測繪</a:t>
            </a:r>
            <a:r>
              <a:rPr lang="zh-TW" altLang="zh-TW" dirty="0" smtClean="0"/>
              <a:t>中心</a:t>
            </a:r>
            <a:r>
              <a:rPr lang="en-US" altLang="zh-TW" dirty="0" smtClean="0"/>
              <a:t/>
            </a:r>
            <a:br>
              <a:rPr lang="en-US" altLang="zh-TW" dirty="0" smtClean="0"/>
            </a:br>
            <a:r>
              <a:rPr lang="zh-TW" altLang="zh-TW" dirty="0" smtClean="0"/>
              <a:t>地</a:t>
            </a:r>
            <a:r>
              <a:rPr lang="zh-TW" altLang="zh-TW" dirty="0"/>
              <a:t>籍圖重測</a:t>
            </a:r>
            <a:r>
              <a:rPr lang="zh-TW" altLang="zh-TW" dirty="0" smtClean="0"/>
              <a:t>課</a:t>
            </a:r>
            <a:r>
              <a:rPr lang="zh-TW" altLang="en-US" dirty="0" smtClean="0"/>
              <a:t>專員</a:t>
            </a:r>
            <a:endParaRPr dirty="0">
              <a:latin typeface="NSimSun" panose="02010609030101010101" pitchFamily="49" charset="-122"/>
              <a:ea typeface="NSimSun" panose="02010609030101010101" pitchFamily="49" charset="-122"/>
            </a:endParaRPr>
          </a:p>
        </p:txBody>
      </p:sp>
      <p:sp>
        <p:nvSpPr>
          <p:cNvPr id="183" name="以創新性作為模式，解決繁雜作業流程，有效運用有限的經費，提升行政效率，著有績效。"/>
          <p:cNvSpPr txBox="1">
            <a:spLocks noGrp="1"/>
          </p:cNvSpPr>
          <p:nvPr>
            <p:ph type="body" sz="quarter" idx="1"/>
          </p:nvPr>
        </p:nvSpPr>
        <p:spPr>
          <a:prstGeom prst="rect">
            <a:avLst/>
          </a:prstGeom>
        </p:spPr>
        <p:txBody>
          <a:bodyPr/>
          <a:lstStyle>
            <a:lvl1pPr defTabSz="304800">
              <a:defRPr>
                <a:solidFill>
                  <a:srgbClr val="000000"/>
                </a:solidFill>
                <a:uFill>
                  <a:solidFill>
                    <a:srgbClr val="000000"/>
                  </a:solidFill>
                </a:uFill>
                <a:latin typeface="Calibri"/>
                <a:ea typeface="Calibri"/>
                <a:cs typeface="Calibri"/>
                <a:sym typeface="Calibri"/>
              </a:defRPr>
            </a:lvl1pPr>
          </a:lstStyle>
          <a:p>
            <a:r>
              <a:rPr lang="zh-TW" altLang="en-US" dirty="0">
                <a:latin typeface="NSimSun" panose="02010609030101010101" pitchFamily="49" charset="-122"/>
                <a:ea typeface="NSimSun" panose="02010609030101010101" pitchFamily="49" charset="-122"/>
              </a:rPr>
              <a:t>辦理「提昇服務品質專案」業務，推動多項創新措施，成效卓著；另推動「地籍圖重測地籍調查表填載說明及範例」編修，確保重測品質，保障人民權益，亦著有成效。</a:t>
            </a:r>
          </a:p>
        </p:txBody>
      </p:sp>
      <p:pic>
        <p:nvPicPr>
          <p:cNvPr id="3" name="圖片版面配置區 2"/>
          <p:cNvPicPr>
            <a:picLocks noGrp="1" noChangeAspect="1"/>
          </p:cNvPicPr>
          <p:nvPr>
            <p:ph type="pic" idx="13"/>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73" b="73"/>
          <a:stretch>
            <a:fillRect/>
          </a:stretch>
        </p:blipFill>
        <p:spPr>
          <a:xfrm>
            <a:off x="0" y="0"/>
            <a:ext cx="6502400" cy="9753600"/>
          </a:xfrm>
        </p:spPr>
      </p:pic>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版面配置區 2"/>
          <p:cNvPicPr>
            <a:picLocks noGrp="1" noChangeAspect="1"/>
          </p:cNvPicPr>
          <p:nvPr>
            <p:ph type="pic" idx="13"/>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64" b="64"/>
          <a:stretch>
            <a:fillRect/>
          </a:stretch>
        </p:blipFill>
        <p:spPr/>
      </p:pic>
      <p:sp>
        <p:nvSpPr>
          <p:cNvPr id="9" name="黃宗福…"/>
          <p:cNvSpPr txBox="1">
            <a:spLocks noGrp="1"/>
          </p:cNvSpPr>
          <p:nvPr>
            <p:ph type="title"/>
          </p:nvPr>
        </p:nvSpPr>
        <p:spPr>
          <a:xfrm>
            <a:off x="7099624" y="742031"/>
            <a:ext cx="5334001" cy="3175000"/>
          </a:xfrm>
          <a:prstGeom prst="rect">
            <a:avLst/>
          </a:prstGeom>
        </p:spPr>
        <p:txBody>
          <a:bodyPr/>
          <a:lstStyle/>
          <a:p>
            <a:r>
              <a:rPr lang="zh-TW" altLang="zh-TW" dirty="0"/>
              <a:t>王薔</a:t>
            </a:r>
            <a:r>
              <a:rPr lang="zh-TW" altLang="zh-TW" dirty="0" smtClean="0"/>
              <a:t>斐</a:t>
            </a:r>
            <a:endParaRPr dirty="0">
              <a:latin typeface="NSimSun" panose="02010609030101010101" pitchFamily="49" charset="-122"/>
              <a:ea typeface="NSimSun" panose="02010609030101010101" pitchFamily="49" charset="-122"/>
            </a:endParaRPr>
          </a:p>
          <a:p>
            <a:pPr>
              <a:defRPr>
                <a:solidFill>
                  <a:schemeClr val="accent4"/>
                </a:solidFill>
              </a:defRPr>
            </a:pPr>
            <a:r>
              <a:rPr lang="zh-TW" altLang="zh-TW" dirty="0"/>
              <a:t>國土測繪</a:t>
            </a:r>
            <a:r>
              <a:rPr lang="zh-TW" altLang="zh-TW" dirty="0" smtClean="0"/>
              <a:t>中心</a:t>
            </a:r>
            <a:r>
              <a:rPr lang="en-US" altLang="zh-TW" dirty="0" smtClean="0"/>
              <a:t/>
            </a:r>
            <a:br>
              <a:rPr lang="en-US" altLang="zh-TW" dirty="0" smtClean="0"/>
            </a:br>
            <a:r>
              <a:rPr lang="zh-TW" altLang="zh-TW" dirty="0" smtClean="0"/>
              <a:t>地</a:t>
            </a:r>
            <a:r>
              <a:rPr lang="zh-TW" altLang="zh-TW" dirty="0"/>
              <a:t>籍圖重測</a:t>
            </a:r>
            <a:r>
              <a:rPr lang="zh-TW" altLang="zh-TW" dirty="0" smtClean="0"/>
              <a:t>課</a:t>
            </a:r>
            <a:r>
              <a:rPr lang="zh-TW" altLang="en-US" dirty="0" smtClean="0"/>
              <a:t>專員</a:t>
            </a:r>
            <a:endParaRPr dirty="0">
              <a:latin typeface="NSimSun" panose="02010609030101010101" pitchFamily="49" charset="-122"/>
              <a:ea typeface="NSimSun" panose="02010609030101010101" pitchFamily="49" charset="-122"/>
            </a:endParaRPr>
          </a:p>
        </p:txBody>
      </p:sp>
      <p:sp>
        <p:nvSpPr>
          <p:cNvPr id="8" name="以往旅居海外大陸地區人民申請來臺觀光及港澳居民申請來臺短期停留，申請人必須舟車勞頓親赴我駐外館處送件，且需人工辦理，相當不便， 105年10月起規劃簡化流程，以便民服務角度並兼守國境安全原則，將原有人工作業改採數位化，申請人透過網路上傳應備文件，經移民署審核通過後，系統即自動以電子郵件通知申請人，申請人即可自網站以信用卡繳費及下證。…"/>
          <p:cNvSpPr txBox="1">
            <a:spLocks noGrp="1"/>
          </p:cNvSpPr>
          <p:nvPr>
            <p:ph type="body" sz="quarter" idx="1"/>
          </p:nvPr>
        </p:nvSpPr>
        <p:spPr>
          <a:prstGeom prst="rect">
            <a:avLst/>
          </a:prstGeom>
        </p:spPr>
        <p:txBody>
          <a:bodyPr>
            <a:normAutofit/>
          </a:bodyPr>
          <a:lstStyle/>
          <a:p>
            <a:pPr marL="228600" indent="-228600" defTabSz="304800">
              <a:buSzPct val="45000"/>
              <a:buBlip>
                <a:blip r:embed="rId4"/>
              </a:buBlip>
              <a:defRPr sz="1800">
                <a:solidFill>
                  <a:srgbClr val="000000"/>
                </a:solidFill>
                <a:uFill>
                  <a:solidFill>
                    <a:srgbClr val="000000"/>
                  </a:solidFill>
                </a:uFill>
                <a:latin typeface="Songti TC Regular"/>
                <a:ea typeface="Songti TC Regular"/>
                <a:cs typeface="Songti TC Regular"/>
                <a:sym typeface="Songti TC Regular"/>
              </a:defRPr>
            </a:pPr>
            <a:r>
              <a:rPr lang="zh-TW" altLang="en-US" spc="300" dirty="0"/>
              <a:t>王</a:t>
            </a:r>
            <a:r>
              <a:rPr lang="zh-TW" altLang="en-US" spc="300" dirty="0" smtClean="0"/>
              <a:t>員辦理國土</a:t>
            </a:r>
            <a:r>
              <a:rPr lang="zh-TW" altLang="en-US" spc="300" dirty="0"/>
              <a:t>測繪中心「地籍圖重測專區」之建置業務，整合各項重測行政作為、法令規定、各類書表等，幫助民眾瞭解，增加重測作業資訊透明度，節省作業單位購置商業繪圖軟體經費，提升為民服務品質。</a:t>
            </a:r>
            <a:r>
              <a:rPr spc="300" dirty="0"/>
              <a:t/>
            </a:r>
            <a:br>
              <a:rPr spc="300" dirty="0"/>
            </a:br>
            <a:endParaRPr spc="300" dirty="0"/>
          </a:p>
          <a:p>
            <a:pPr marL="228600" indent="-228600" defTabSz="304800">
              <a:buSzPct val="45000"/>
              <a:buBlip>
                <a:blip r:embed="rId4"/>
              </a:buBlip>
              <a:defRPr sz="1800">
                <a:solidFill>
                  <a:srgbClr val="000000"/>
                </a:solidFill>
                <a:uFill>
                  <a:solidFill>
                    <a:srgbClr val="000000"/>
                  </a:solidFill>
                </a:uFill>
                <a:latin typeface="Songti TC Regular"/>
                <a:ea typeface="Songti TC Regular"/>
                <a:cs typeface="Songti TC Regular"/>
                <a:sym typeface="Songti TC Regular"/>
              </a:defRPr>
            </a:pPr>
            <a:r>
              <a:rPr lang="zh-TW" altLang="en-US" spc="300" dirty="0"/>
              <a:t>王員主辦「重測施政計畫管制」，部會列管</a:t>
            </a:r>
            <a:r>
              <a:rPr lang="en-US" altLang="zh-TW" spc="300" dirty="0"/>
              <a:t>-</a:t>
            </a:r>
            <a:r>
              <a:rPr lang="zh-TW" altLang="en-US" spc="300" dirty="0"/>
              <a:t>地籍圖重測後續計畫第</a:t>
            </a:r>
            <a:r>
              <a:rPr lang="en-US" altLang="zh-TW" spc="300" dirty="0"/>
              <a:t>1</a:t>
            </a:r>
            <a:r>
              <a:rPr lang="zh-TW" altLang="en-US" spc="300" dirty="0"/>
              <a:t>期計畫，</a:t>
            </a:r>
            <a:r>
              <a:rPr lang="zh-TW" altLang="en-US" spc="300" dirty="0" smtClean="0"/>
              <a:t>連續四年</a:t>
            </a:r>
            <a:r>
              <a:rPr lang="en-US" altLang="zh-TW" spc="300" dirty="0"/>
              <a:t>(</a:t>
            </a:r>
            <a:r>
              <a:rPr lang="en-US" altLang="zh-TW" spc="300" dirty="0" smtClean="0"/>
              <a:t>104</a:t>
            </a:r>
            <a:r>
              <a:rPr lang="zh-TW" altLang="en-US" spc="300" dirty="0"/>
              <a:t>至</a:t>
            </a:r>
            <a:r>
              <a:rPr lang="en-US" altLang="zh-TW" spc="300" dirty="0" smtClean="0"/>
              <a:t>107)</a:t>
            </a:r>
            <a:r>
              <a:rPr lang="zh-TW" altLang="en-US" spc="300" dirty="0"/>
              <a:t>均</a:t>
            </a:r>
            <a:r>
              <a:rPr lang="zh-TW" altLang="en-US" spc="300" dirty="0" smtClean="0"/>
              <a:t>獲內政部</a:t>
            </a:r>
            <a:r>
              <a:rPr lang="zh-TW" altLang="en-US" spc="300" dirty="0"/>
              <a:t>評定為</a:t>
            </a:r>
            <a:r>
              <a:rPr lang="zh-TW" altLang="en-US" spc="300" dirty="0" smtClean="0"/>
              <a:t>優等。</a:t>
            </a:r>
            <a:endParaRPr lang="en-US" altLang="zh-TW" spc="300" dirty="0" smtClean="0"/>
          </a:p>
          <a:p>
            <a:pPr marL="228600" indent="-228600" defTabSz="304800">
              <a:buSzPct val="45000"/>
              <a:buBlip>
                <a:blip r:embed="rId4"/>
              </a:buBlip>
              <a:defRPr sz="1800">
                <a:solidFill>
                  <a:srgbClr val="000000"/>
                </a:solidFill>
                <a:uFill>
                  <a:solidFill>
                    <a:srgbClr val="000000"/>
                  </a:solidFill>
                </a:uFill>
                <a:latin typeface="Songti TC Regular"/>
                <a:ea typeface="Songti TC Regular"/>
                <a:cs typeface="Songti TC Regular"/>
                <a:sym typeface="Songti TC Regular"/>
              </a:defRPr>
            </a:pPr>
            <a:endParaRPr lang="en-US" altLang="zh-TW" spc="300" dirty="0"/>
          </a:p>
          <a:p>
            <a:pPr marL="228600" indent="-228600" defTabSz="304800">
              <a:buSzPct val="45000"/>
              <a:buBlip>
                <a:blip r:embed="rId4"/>
              </a:buBlip>
              <a:defRPr sz="1800">
                <a:solidFill>
                  <a:srgbClr val="000000"/>
                </a:solidFill>
                <a:uFill>
                  <a:solidFill>
                    <a:srgbClr val="000000"/>
                  </a:solidFill>
                </a:uFill>
                <a:latin typeface="Songti TC Regular"/>
                <a:ea typeface="Songti TC Regular"/>
                <a:cs typeface="Songti TC Regular"/>
                <a:sym typeface="Songti TC Regular"/>
              </a:defRPr>
            </a:pPr>
            <a:r>
              <a:rPr lang="zh-TW" altLang="en-US" spc="300" dirty="0"/>
              <a:t>王員完成「地籍圖重測地籍調查表填載明及範例」編修</a:t>
            </a:r>
            <a:r>
              <a:rPr lang="zh-TW" altLang="en-US" spc="300" dirty="0" smtClean="0"/>
              <a:t>，促進</a:t>
            </a:r>
            <a:r>
              <a:rPr lang="zh-TW" altLang="en-US" spc="300" dirty="0"/>
              <a:t>重測作業更精準符合實際情形，確保重測品質，保障人民權益</a:t>
            </a:r>
            <a:r>
              <a:rPr lang="zh-TW" altLang="en-US" spc="300" dirty="0" smtClean="0"/>
              <a:t>。</a:t>
            </a:r>
            <a:endParaRPr spc="300" dirty="0"/>
          </a:p>
        </p:txBody>
      </p:sp>
      <p:sp>
        <p:nvSpPr>
          <p:cNvPr id="5" name="潘靜微…"/>
          <p:cNvSpPr txBox="1">
            <a:spLocks/>
          </p:cNvSpPr>
          <p:nvPr/>
        </p:nvSpPr>
        <p:spPr>
          <a:xfrm>
            <a:off x="7099624" y="4151870"/>
            <a:ext cx="5334000" cy="744149"/>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lvl1pPr marL="0" marR="0" indent="0" algn="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defRPr>
                <a:latin typeface="Helvetica Neue"/>
                <a:ea typeface="Helvetica Neue"/>
                <a:cs typeface="Helvetica Neue"/>
                <a:sym typeface="Helvetica Neue"/>
              </a:defRPr>
            </a:pPr>
            <a:r>
              <a:rPr lang="zh-TW" altLang="en-US" sz="2800" dirty="0" smtClean="0">
                <a:solidFill>
                  <a:schemeClr val="accent4"/>
                </a:solidFill>
                <a:latin typeface="NSimSun" panose="02010609030101010101" pitchFamily="49" charset="-122"/>
                <a:ea typeface="NSimSun" panose="02010609030101010101" pitchFamily="49" charset="-122"/>
                <a:cs typeface="Helvetica Neue"/>
                <a:sym typeface="Helvetica Neue"/>
              </a:rPr>
              <a:t>績優事蹟</a:t>
            </a:r>
            <a:endParaRPr lang="zh-TW" altLang="en-US" sz="2800" dirty="0">
              <a:solidFill>
                <a:schemeClr val="accent4"/>
              </a:solidFill>
              <a:latin typeface="NSimSun" panose="02010609030101010101" pitchFamily="49" charset="-122"/>
              <a:ea typeface="NSimSun" panose="02010609030101010101" pitchFamily="49" charset="-122"/>
              <a:cs typeface="Helvetica Neue"/>
              <a:sym typeface="Helvetica Neue"/>
            </a:endParaRPr>
          </a:p>
        </p:txBody>
      </p:sp>
      <p:sp>
        <p:nvSpPr>
          <p:cNvPr id="6" name="線條"/>
          <p:cNvSpPr/>
          <p:nvPr/>
        </p:nvSpPr>
        <p:spPr>
          <a:xfrm>
            <a:off x="7099624" y="4151812"/>
            <a:ext cx="5334476" cy="58"/>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Tree>
    <p:extLst>
      <p:ext uri="{BB962C8B-B14F-4D97-AF65-F5344CB8AC3E}">
        <p14:creationId xmlns:p14="http://schemas.microsoft.com/office/powerpoint/2010/main" val="3763849084"/>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潘靜微…"/>
          <p:cNvSpPr txBox="1">
            <a:spLocks noGrp="1"/>
          </p:cNvSpPr>
          <p:nvPr>
            <p:ph type="title"/>
          </p:nvPr>
        </p:nvSpPr>
        <p:spPr>
          <a:prstGeom prst="rect">
            <a:avLst/>
          </a:prstGeom>
        </p:spPr>
        <p:txBody>
          <a:bodyPr/>
          <a:lstStyle/>
          <a:p>
            <a:pPr>
              <a:defRPr>
                <a:latin typeface="Helvetica Neue"/>
                <a:ea typeface="Helvetica Neue"/>
                <a:cs typeface="Helvetica Neue"/>
                <a:sym typeface="Helvetica Neue"/>
              </a:defRPr>
            </a:pPr>
            <a:r>
              <a:rPr lang="zh-TW" altLang="en-US" dirty="0">
                <a:latin typeface="NSimSun" panose="02010609030101010101" pitchFamily="49" charset="-122"/>
                <a:ea typeface="NSimSun" panose="02010609030101010101" pitchFamily="49" charset="-122"/>
              </a:rPr>
              <a:t>盧怡婷</a:t>
            </a:r>
            <a:endParaRPr dirty="0">
              <a:latin typeface="NSimSun" panose="02010609030101010101" pitchFamily="49" charset="-122"/>
              <a:ea typeface="NSimSun" panose="02010609030101010101" pitchFamily="49" charset="-122"/>
            </a:endParaRPr>
          </a:p>
          <a:p>
            <a:pPr>
              <a:defRPr>
                <a:latin typeface="Helvetica Neue"/>
                <a:ea typeface="Helvetica Neue"/>
                <a:cs typeface="Helvetica Neue"/>
                <a:sym typeface="Helvetica Neue"/>
              </a:defRPr>
            </a:pPr>
            <a:r>
              <a:rPr dirty="0" err="1" smtClean="0">
                <a:solidFill>
                  <a:schemeClr val="accent4"/>
                </a:solidFill>
                <a:latin typeface="NSimSun" panose="02010609030101010101" pitchFamily="49" charset="-122"/>
                <a:ea typeface="NSimSun" panose="02010609030101010101" pitchFamily="49" charset="-122"/>
              </a:rPr>
              <a:t>戶政司</a:t>
            </a:r>
            <a:r>
              <a:rPr lang="zh-TW" altLang="en-US" dirty="0" smtClean="0">
                <a:solidFill>
                  <a:schemeClr val="accent4"/>
                </a:solidFill>
                <a:latin typeface="NSimSun" panose="02010609030101010101" pitchFamily="49" charset="-122"/>
                <a:ea typeface="NSimSun" panose="02010609030101010101" pitchFamily="49" charset="-122"/>
              </a:rPr>
              <a:t>辦事員</a:t>
            </a:r>
            <a:endParaRPr dirty="0">
              <a:solidFill>
                <a:schemeClr val="accent4"/>
              </a:solidFill>
              <a:latin typeface="NSimSun" panose="02010609030101010101" pitchFamily="49" charset="-122"/>
              <a:ea typeface="NSimSun" panose="02010609030101010101" pitchFamily="49" charset="-122"/>
            </a:endParaRPr>
          </a:p>
        </p:txBody>
      </p:sp>
      <p:sp>
        <p:nvSpPr>
          <p:cNvPr id="151" name="建置「國民身分證掛失暨撤銷掛失申請作業（免自然人憑證）」，簡化民眾國民身分證掛失作業，有效提升行政效能。"/>
          <p:cNvSpPr txBox="1">
            <a:spLocks noGrp="1"/>
          </p:cNvSpPr>
          <p:nvPr>
            <p:ph type="body" sz="quarter" idx="1"/>
          </p:nvPr>
        </p:nvSpPr>
        <p:spPr>
          <a:xfrm>
            <a:off x="2299980" y="5130799"/>
            <a:ext cx="3605520" cy="4306930"/>
          </a:xfrm>
          <a:prstGeom prst="rect">
            <a:avLst/>
          </a:prstGeom>
        </p:spPr>
        <p:txBody>
          <a:bodyPr/>
          <a:lstStyle>
            <a:lvl1pPr algn="just" defTabSz="304800">
              <a:defRPr sz="2400">
                <a:solidFill>
                  <a:srgbClr val="000000"/>
                </a:solidFill>
                <a:uFill>
                  <a:solidFill>
                    <a:srgbClr val="000000"/>
                  </a:solidFill>
                </a:uFill>
              </a:defRPr>
            </a:lvl1pPr>
          </a:lstStyle>
          <a:p>
            <a:r>
              <a:rPr lang="zh-TW" altLang="zh-TW" dirty="0"/>
              <a:t>推動戶政一站式</a:t>
            </a:r>
            <a:r>
              <a:rPr lang="zh-TW" altLang="zh-TW" dirty="0" smtClean="0"/>
              <a:t>服務</a:t>
            </a:r>
            <a:r>
              <a:rPr lang="zh-TW" altLang="en-US" spc="300" dirty="0">
                <a:latin typeface="NSimSun" panose="02010609030101010101" pitchFamily="49" charset="-122"/>
                <a:ea typeface="NSimSun" panose="02010609030101010101" pitchFamily="49" charset="-122"/>
              </a:rPr>
              <a:t>，</a:t>
            </a:r>
            <a:r>
              <a:rPr lang="zh-TW" altLang="zh-TW" dirty="0" smtClean="0"/>
              <a:t>簡化</a:t>
            </a:r>
            <a:r>
              <a:rPr lang="zh-TW" altLang="zh-TW" dirty="0"/>
              <a:t>具勞保身分之被保險人辦理新生兒出生登記或家屬死亡登記</a:t>
            </a:r>
            <a:r>
              <a:rPr lang="zh-TW" altLang="zh-TW" dirty="0" smtClean="0"/>
              <a:t>流程</a:t>
            </a:r>
            <a:r>
              <a:rPr lang="zh-TW" altLang="en-US" spc="300" dirty="0">
                <a:latin typeface="NSimSun" panose="02010609030101010101" pitchFamily="49" charset="-122"/>
                <a:ea typeface="NSimSun" panose="02010609030101010101" pitchFamily="49" charset="-122"/>
              </a:rPr>
              <a:t>，</a:t>
            </a:r>
            <a:r>
              <a:rPr lang="zh-TW" altLang="zh-TW" dirty="0" smtClean="0"/>
              <a:t>有效</a:t>
            </a:r>
            <a:r>
              <a:rPr lang="zh-TW" altLang="zh-TW" dirty="0"/>
              <a:t>提升行政</a:t>
            </a:r>
            <a:r>
              <a:rPr lang="zh-TW" altLang="zh-TW" dirty="0" smtClean="0"/>
              <a:t>效能</a:t>
            </a:r>
            <a:r>
              <a:rPr lang="zh-TW" altLang="en-US" spc="300" dirty="0" smtClean="0">
                <a:latin typeface="NSimSun" panose="02010609030101010101" pitchFamily="49" charset="-122"/>
                <a:ea typeface="NSimSun" panose="02010609030101010101" pitchFamily="49" charset="-122"/>
              </a:rPr>
              <a:t>。</a:t>
            </a:r>
            <a:endParaRPr lang="zh-TW" altLang="zh-TW" dirty="0"/>
          </a:p>
        </p:txBody>
      </p:sp>
      <p:pic>
        <p:nvPicPr>
          <p:cNvPr id="4" name="圖片版面配置區 3"/>
          <p:cNvPicPr>
            <a:picLocks noGrp="1" noChangeAspect="1"/>
          </p:cNvPicPr>
          <p:nvPr>
            <p:ph type="pic" idx="13"/>
          </p:nvPr>
        </p:nvPicPr>
        <p:blipFill>
          <a:blip r:embed="rId2">
            <a:extLst>
              <a:ext uri="{28A0092B-C50C-407E-A947-70E740481C1C}">
                <a14:useLocalDpi xmlns:a14="http://schemas.microsoft.com/office/drawing/2010/main" val="0"/>
              </a:ext>
            </a:extLst>
          </a:blip>
          <a:srcRect t="7796" b="7796"/>
          <a:stretch>
            <a:fillRect/>
          </a:stretch>
        </p:blipFill>
        <p:spPr/>
      </p:pic>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版面配置區 3"/>
          <p:cNvPicPr>
            <a:picLocks noGrp="1" noChangeAspect="1"/>
          </p:cNvPicPr>
          <p:nvPr>
            <p:ph type="pic" idx="13"/>
          </p:nvPr>
        </p:nvPicPr>
        <p:blipFill>
          <a:blip r:embed="rId2">
            <a:extLst>
              <a:ext uri="{28A0092B-C50C-407E-A947-70E740481C1C}">
                <a14:useLocalDpi xmlns:a14="http://schemas.microsoft.com/office/drawing/2010/main" val="0"/>
              </a:ext>
            </a:extLst>
          </a:blip>
          <a:srcRect t="7796" b="7796"/>
          <a:stretch>
            <a:fillRect/>
          </a:stretch>
        </p:blipFill>
        <p:spPr/>
      </p:pic>
      <p:sp>
        <p:nvSpPr>
          <p:cNvPr id="7" name="潘靜微…"/>
          <p:cNvSpPr txBox="1">
            <a:spLocks noGrp="1"/>
          </p:cNvSpPr>
          <p:nvPr>
            <p:ph type="title"/>
          </p:nvPr>
        </p:nvSpPr>
        <p:spPr>
          <a:xfrm>
            <a:off x="571500" y="4061767"/>
            <a:ext cx="5334000" cy="926757"/>
          </a:xfrm>
          <a:prstGeom prst="rect">
            <a:avLst/>
          </a:prstGeom>
          <a:noFill/>
          <a:ln>
            <a:noFill/>
          </a:ln>
        </p:spPr>
        <p:txBody>
          <a:bodyPr>
            <a:normAutofit/>
          </a:bodyPr>
          <a:lstStyle/>
          <a:p>
            <a:pPr>
              <a:defRPr>
                <a:latin typeface="Helvetica Neue"/>
                <a:ea typeface="Helvetica Neue"/>
                <a:cs typeface="Helvetica Neue"/>
                <a:sym typeface="Helvetica Neue"/>
              </a:defRPr>
            </a:pPr>
            <a:r>
              <a:rPr lang="zh-TW" altLang="en-US" sz="2800" dirty="0" smtClean="0">
                <a:solidFill>
                  <a:schemeClr val="accent4"/>
                </a:solidFill>
                <a:latin typeface="NSimSun" panose="02010609030101010101" pitchFamily="49" charset="-122"/>
                <a:ea typeface="NSimSun" panose="02010609030101010101" pitchFamily="49" charset="-122"/>
              </a:rPr>
              <a:t>績</a:t>
            </a:r>
            <a:r>
              <a:rPr lang="zh-TW" altLang="en-US" sz="2800" dirty="0">
                <a:solidFill>
                  <a:schemeClr val="accent4"/>
                </a:solidFill>
                <a:latin typeface="NSimSun" panose="02010609030101010101" pitchFamily="49" charset="-122"/>
                <a:ea typeface="NSimSun" panose="02010609030101010101" pitchFamily="49" charset="-122"/>
              </a:rPr>
              <a:t>優事蹟</a:t>
            </a:r>
            <a:endParaRPr sz="2800" dirty="0">
              <a:solidFill>
                <a:schemeClr val="accent4"/>
              </a:solidFill>
              <a:latin typeface="NSimSun" panose="02010609030101010101" pitchFamily="49" charset="-122"/>
              <a:ea typeface="NSimSun" panose="02010609030101010101" pitchFamily="49" charset="-122"/>
            </a:endParaRPr>
          </a:p>
        </p:txBody>
      </p:sp>
      <p:sp>
        <p:nvSpPr>
          <p:cNvPr id="6" name="現行國民身分證掛失(撤銷掛失)作業方式，除上班時間親赴或以電話向任一戶政事務所辦理及利用自然人憑證於官網辦理外，對無自然人憑證之人士，在非上班時間則無法辦理前揭作業服務，造成民眾不便。為達成簡政便民之目的，在考量資訊安全性之前提下，於106年3月簽辦增設「國民身分證掛失暨撤銷掛失申請作業（免自然人憑證）」，提供全國民眾使用。…"/>
          <p:cNvSpPr txBox="1">
            <a:spLocks noGrp="1"/>
          </p:cNvSpPr>
          <p:nvPr>
            <p:ph type="body" sz="quarter" idx="1"/>
          </p:nvPr>
        </p:nvSpPr>
        <p:spPr>
          <a:prstGeom prst="rect">
            <a:avLst/>
          </a:prstGeom>
        </p:spPr>
        <p:txBody>
          <a:bodyPr>
            <a:noAutofit/>
          </a:bodyPr>
          <a:lstStyle/>
          <a:p>
            <a:pPr marL="254000" indent="-254000" algn="just"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lang="zh-TW" altLang="zh-TW" sz="1800" spc="300" dirty="0">
                <a:solidFill>
                  <a:srgbClr val="000000"/>
                </a:solidFill>
                <a:uFill>
                  <a:solidFill>
                    <a:srgbClr val="000000"/>
                  </a:solidFill>
                </a:uFill>
                <a:latin typeface="Songti TC Regular"/>
                <a:ea typeface="Songti TC Regular"/>
                <a:cs typeface="Songti TC Regular"/>
                <a:sym typeface="Songti TC Regular"/>
              </a:rPr>
              <a:t>現行具勞保身分之被保險人倘辦理新生兒出生登記或家屬死亡登記後，均需另至勞保</a:t>
            </a:r>
            <a:r>
              <a:rPr lang="zh-TW" altLang="zh-TW" sz="1800" spc="300" dirty="0" smtClean="0">
                <a:solidFill>
                  <a:srgbClr val="000000"/>
                </a:solidFill>
                <a:uFill>
                  <a:solidFill>
                    <a:srgbClr val="000000"/>
                  </a:solidFill>
                </a:uFill>
                <a:latin typeface="Songti TC Regular"/>
                <a:ea typeface="Songti TC Regular"/>
                <a:cs typeface="Songti TC Regular"/>
                <a:sym typeface="Songti TC Regular"/>
              </a:rPr>
              <a:t>局申請</a:t>
            </a:r>
            <a:r>
              <a:rPr lang="zh-TW" altLang="zh-TW" sz="1800" spc="300" dirty="0">
                <a:solidFill>
                  <a:srgbClr val="000000"/>
                </a:solidFill>
                <a:uFill>
                  <a:solidFill>
                    <a:srgbClr val="000000"/>
                  </a:solidFill>
                </a:uFill>
                <a:latin typeface="Songti TC Regular"/>
                <a:ea typeface="Songti TC Regular"/>
                <a:cs typeface="Songti TC Regular"/>
                <a:sym typeface="Songti TC Regular"/>
              </a:rPr>
              <a:t>及繳付證明文件，始可領取勞保</a:t>
            </a:r>
            <a:r>
              <a:rPr lang="en-US" altLang="zh-TW" sz="1800" spc="300" dirty="0">
                <a:solidFill>
                  <a:srgbClr val="000000"/>
                </a:solidFill>
                <a:uFill>
                  <a:solidFill>
                    <a:srgbClr val="000000"/>
                  </a:solidFill>
                </a:uFill>
                <a:latin typeface="Songti TC Regular"/>
                <a:ea typeface="Songti TC Regular"/>
                <a:cs typeface="Songti TC Regular"/>
                <a:sym typeface="Songti TC Regular"/>
              </a:rPr>
              <a:t>/</a:t>
            </a:r>
            <a:r>
              <a:rPr lang="zh-TW" altLang="zh-TW" sz="1800" spc="300" dirty="0">
                <a:solidFill>
                  <a:srgbClr val="000000"/>
                </a:solidFill>
                <a:uFill>
                  <a:solidFill>
                    <a:srgbClr val="000000"/>
                  </a:solidFill>
                </a:uFill>
                <a:latin typeface="Songti TC Regular"/>
                <a:ea typeface="Songti TC Regular"/>
                <a:cs typeface="Songti TC Regular"/>
                <a:sym typeface="Songti TC Regular"/>
              </a:rPr>
              <a:t>國民年金生育給付或家屬</a:t>
            </a:r>
            <a:r>
              <a:rPr lang="zh-TW" altLang="zh-TW" sz="1800" spc="300" dirty="0" smtClean="0">
                <a:solidFill>
                  <a:srgbClr val="000000"/>
                </a:solidFill>
                <a:uFill>
                  <a:solidFill>
                    <a:srgbClr val="000000"/>
                  </a:solidFill>
                </a:uFill>
                <a:latin typeface="Songti TC Regular"/>
                <a:ea typeface="Songti TC Regular"/>
                <a:cs typeface="Songti TC Regular"/>
                <a:sym typeface="Songti TC Regular"/>
              </a:rPr>
              <a:t>死亡給付</a:t>
            </a:r>
            <a:r>
              <a:rPr lang="zh-TW" altLang="en-US" sz="1800" spc="300" dirty="0" smtClean="0">
                <a:solidFill>
                  <a:srgbClr val="000000"/>
                </a:solidFill>
                <a:uFill>
                  <a:solidFill>
                    <a:srgbClr val="000000"/>
                  </a:solidFill>
                </a:uFill>
                <a:latin typeface="Songti TC Regular"/>
                <a:ea typeface="Songti TC Regular"/>
                <a:cs typeface="Songti TC Regular"/>
                <a:sym typeface="Songti TC Regular"/>
              </a:rPr>
              <a:t>。</a:t>
            </a:r>
            <a:endParaRPr lang="en-US" altLang="zh-TW" sz="1800" spc="300" dirty="0" smtClean="0">
              <a:solidFill>
                <a:srgbClr val="000000"/>
              </a:solidFill>
              <a:uFill>
                <a:solidFill>
                  <a:srgbClr val="000000"/>
                </a:solidFill>
              </a:uFill>
              <a:latin typeface="Songti TC Regular"/>
              <a:ea typeface="Songti TC Regular"/>
              <a:cs typeface="Songti TC Regular"/>
              <a:sym typeface="Songti TC Regular"/>
            </a:endParaRPr>
          </a:p>
          <a:p>
            <a:pPr defTabSz="304800">
              <a:buSzPct val="45000"/>
              <a:defRPr sz="1800">
                <a:solidFill>
                  <a:srgbClr val="000000"/>
                </a:solidFill>
                <a:uFill>
                  <a:solidFill>
                    <a:srgbClr val="000000"/>
                  </a:solidFill>
                </a:uFill>
                <a:latin typeface="Songti TC Regular"/>
                <a:ea typeface="Songti TC Regular"/>
                <a:cs typeface="Songti TC Regular"/>
                <a:sym typeface="Songti TC Regular"/>
              </a:defRPr>
            </a:pPr>
            <a:endParaRPr lang="en-US" sz="1800" spc="300" dirty="0">
              <a:solidFill>
                <a:srgbClr val="000000"/>
              </a:solidFill>
              <a:uFill>
                <a:solidFill>
                  <a:srgbClr val="000000"/>
                </a:solidFill>
              </a:uFill>
              <a:latin typeface="Songti TC Regular"/>
              <a:ea typeface="Songti TC Regular"/>
              <a:cs typeface="Songti TC Regular"/>
              <a:sym typeface="Songti TC Regular"/>
            </a:endParaRPr>
          </a:p>
          <a:p>
            <a:pPr marL="254000" indent="-254000" algn="just"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lang="zh-TW" altLang="zh-TW" sz="1800" spc="300" dirty="0">
                <a:solidFill>
                  <a:srgbClr val="000000"/>
                </a:solidFill>
                <a:uFill>
                  <a:solidFill>
                    <a:srgbClr val="000000"/>
                  </a:solidFill>
                </a:uFill>
                <a:latin typeface="Songti TC Regular"/>
                <a:ea typeface="Songti TC Regular"/>
                <a:cs typeface="Songti TC Regular"/>
                <a:sym typeface="Songti TC Regular"/>
              </a:rPr>
              <a:t>為達成簡政便民之目的，本部於</a:t>
            </a:r>
            <a:r>
              <a:rPr lang="en-US" altLang="zh-TW" sz="1800" spc="300" dirty="0">
                <a:solidFill>
                  <a:srgbClr val="000000"/>
                </a:solidFill>
                <a:uFill>
                  <a:solidFill>
                    <a:srgbClr val="000000"/>
                  </a:solidFill>
                </a:uFill>
                <a:latin typeface="Songti TC Regular"/>
                <a:ea typeface="Songti TC Regular"/>
                <a:cs typeface="Songti TC Regular"/>
                <a:sym typeface="Songti TC Regular"/>
              </a:rPr>
              <a:t>107</a:t>
            </a:r>
            <a:r>
              <a:rPr lang="zh-TW" altLang="zh-TW" sz="1800" spc="300" dirty="0">
                <a:solidFill>
                  <a:srgbClr val="000000"/>
                </a:solidFill>
                <a:uFill>
                  <a:solidFill>
                    <a:srgbClr val="000000"/>
                  </a:solidFill>
                </a:uFill>
                <a:latin typeface="Songti TC Regular"/>
                <a:ea typeface="Songti TC Regular"/>
                <a:cs typeface="Songti TC Regular"/>
                <a:sym typeface="Songti TC Regular"/>
              </a:rPr>
              <a:t>年</a:t>
            </a:r>
            <a:r>
              <a:rPr lang="en-US" altLang="zh-TW" sz="1800" spc="300" dirty="0">
                <a:solidFill>
                  <a:srgbClr val="000000"/>
                </a:solidFill>
                <a:uFill>
                  <a:solidFill>
                    <a:srgbClr val="000000"/>
                  </a:solidFill>
                </a:uFill>
                <a:latin typeface="Songti TC Regular"/>
                <a:ea typeface="Songti TC Regular"/>
                <a:cs typeface="Songti TC Regular"/>
                <a:sym typeface="Songti TC Regular"/>
              </a:rPr>
              <a:t>7</a:t>
            </a:r>
            <a:r>
              <a:rPr lang="zh-TW" altLang="zh-TW" sz="1800" spc="300" dirty="0">
                <a:solidFill>
                  <a:srgbClr val="000000"/>
                </a:solidFill>
                <a:uFill>
                  <a:solidFill>
                    <a:srgbClr val="000000"/>
                  </a:solidFill>
                </a:uFill>
                <a:latin typeface="Songti TC Regular"/>
                <a:ea typeface="Songti TC Regular"/>
                <a:cs typeface="Songti TC Regular"/>
                <a:sym typeface="Songti TC Regular"/>
              </a:rPr>
              <a:t>月</a:t>
            </a:r>
            <a:r>
              <a:rPr lang="en-US" altLang="zh-TW" sz="1800" spc="300" dirty="0">
                <a:solidFill>
                  <a:srgbClr val="000000"/>
                </a:solidFill>
                <a:uFill>
                  <a:solidFill>
                    <a:srgbClr val="000000"/>
                  </a:solidFill>
                </a:uFill>
                <a:latin typeface="Songti TC Regular"/>
                <a:ea typeface="Songti TC Regular"/>
                <a:cs typeface="Songti TC Regular"/>
                <a:sym typeface="Songti TC Regular"/>
              </a:rPr>
              <a:t>16</a:t>
            </a:r>
            <a:r>
              <a:rPr lang="zh-TW" altLang="zh-TW" sz="1800" spc="300" dirty="0">
                <a:solidFill>
                  <a:srgbClr val="000000"/>
                </a:solidFill>
                <a:uFill>
                  <a:solidFill>
                    <a:srgbClr val="000000"/>
                  </a:solidFill>
                </a:uFill>
                <a:latin typeface="Songti TC Regular"/>
                <a:ea typeface="Songti TC Regular"/>
                <a:cs typeface="Songti TC Regular"/>
                <a:sym typeface="Songti TC Regular"/>
              </a:rPr>
              <a:t>日起擴大服務，民眾倘至戶政事務所辦理初設戶籍登記及死亡登記，亦可同時通報健保署申請換發健保卡及健保退保；以及同時通報勞保局申請勞保</a:t>
            </a:r>
            <a:r>
              <a:rPr lang="en-US" altLang="zh-TW" sz="1800" spc="300" dirty="0">
                <a:solidFill>
                  <a:srgbClr val="000000"/>
                </a:solidFill>
                <a:uFill>
                  <a:solidFill>
                    <a:srgbClr val="000000"/>
                  </a:solidFill>
                </a:uFill>
                <a:latin typeface="Songti TC Regular"/>
                <a:ea typeface="Songti TC Regular"/>
                <a:cs typeface="Songti TC Regular"/>
                <a:sym typeface="Songti TC Regular"/>
              </a:rPr>
              <a:t>/</a:t>
            </a:r>
            <a:r>
              <a:rPr lang="zh-TW" altLang="zh-TW" sz="1800" spc="300" dirty="0">
                <a:solidFill>
                  <a:srgbClr val="000000"/>
                </a:solidFill>
                <a:uFill>
                  <a:solidFill>
                    <a:srgbClr val="000000"/>
                  </a:solidFill>
                </a:uFill>
                <a:latin typeface="Songti TC Regular"/>
                <a:ea typeface="Songti TC Regular"/>
                <a:cs typeface="Songti TC Regular"/>
                <a:sym typeface="Songti TC Regular"/>
              </a:rPr>
              <a:t>國民年金生育</a:t>
            </a:r>
            <a:r>
              <a:rPr lang="zh-TW" altLang="en-US" sz="1800" spc="300" dirty="0">
                <a:solidFill>
                  <a:srgbClr val="000000"/>
                </a:solidFill>
                <a:uFill>
                  <a:solidFill>
                    <a:srgbClr val="000000"/>
                  </a:solidFill>
                </a:uFill>
                <a:latin typeface="Songti TC Regular"/>
                <a:ea typeface="Songti TC Regular"/>
                <a:cs typeface="Songti TC Regular"/>
                <a:sym typeface="Songti TC Regular"/>
              </a:rPr>
              <a:t>等</a:t>
            </a:r>
            <a:r>
              <a:rPr lang="zh-TW" altLang="zh-TW" sz="1800" spc="300" dirty="0">
                <a:solidFill>
                  <a:srgbClr val="000000"/>
                </a:solidFill>
                <a:uFill>
                  <a:solidFill>
                    <a:srgbClr val="000000"/>
                  </a:solidFill>
                </a:uFill>
                <a:latin typeface="Songti TC Regular"/>
                <a:ea typeface="Songti TC Regular"/>
                <a:cs typeface="Songti TC Regular"/>
                <a:sym typeface="Songti TC Regular"/>
              </a:rPr>
              <a:t>給付</a:t>
            </a:r>
            <a:r>
              <a:rPr lang="zh-TW" altLang="en-US" sz="1800" spc="300" dirty="0" smtClean="0"/>
              <a:t>。</a:t>
            </a:r>
            <a:endParaRPr lang="zh-TW" altLang="en-US" sz="1600" spc="300" dirty="0" smtClean="0"/>
          </a:p>
          <a:p>
            <a:pPr defTabSz="304800">
              <a:buSzPct val="45000"/>
              <a:defRPr sz="1800">
                <a:solidFill>
                  <a:srgbClr val="000000"/>
                </a:solidFill>
                <a:uFill>
                  <a:solidFill>
                    <a:srgbClr val="000000"/>
                  </a:solidFill>
                </a:uFill>
                <a:latin typeface="Songti TC Regular"/>
                <a:ea typeface="Songti TC Regular"/>
                <a:cs typeface="Songti TC Regular"/>
                <a:sym typeface="Songti TC Regular"/>
              </a:defRPr>
            </a:pPr>
            <a:endParaRPr sz="1800" spc="300" dirty="0" smtClean="0">
              <a:solidFill>
                <a:srgbClr val="000000"/>
              </a:solidFill>
              <a:uFill>
                <a:solidFill>
                  <a:srgbClr val="000000"/>
                </a:solidFill>
              </a:uFill>
              <a:latin typeface="Songti TC Regular"/>
              <a:ea typeface="Songti TC Regular"/>
              <a:cs typeface="Songti TC Regular"/>
            </a:endParaRPr>
          </a:p>
          <a:p>
            <a:pPr marL="254000" indent="-254000" algn="just"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lang="zh-TW" altLang="en-US" sz="1800" spc="300" dirty="0" smtClean="0"/>
              <a:t>盧</a:t>
            </a:r>
            <a:r>
              <a:rPr lang="zh-TW" altLang="en-US" sz="1800" spc="300" dirty="0"/>
              <a:t>員承辦該項業務，致力協調勞保局、</a:t>
            </a:r>
            <a:r>
              <a:rPr lang="zh-TW" altLang="en-US" sz="1800" spc="300" dirty="0" smtClean="0"/>
              <a:t>健保署有關</a:t>
            </a:r>
            <a:r>
              <a:rPr lang="zh-TW" altLang="en-US" sz="1800" spc="300" dirty="0"/>
              <a:t>資訊交換及相關作業程序，並對各戶政事務所辦理教育訓練、演練及測試等，戮力</a:t>
            </a:r>
            <a:r>
              <a:rPr lang="zh-TW" altLang="en-US" sz="1800" spc="300" dirty="0" smtClean="0"/>
              <a:t>盡職，足堪表率。</a:t>
            </a:r>
            <a:endParaRPr sz="1600" spc="300" dirty="0"/>
          </a:p>
        </p:txBody>
      </p:sp>
      <p:sp>
        <p:nvSpPr>
          <p:cNvPr id="8" name="線條"/>
          <p:cNvSpPr/>
          <p:nvPr/>
        </p:nvSpPr>
        <p:spPr>
          <a:xfrm>
            <a:off x="484527" y="4209990"/>
            <a:ext cx="5334476" cy="58"/>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 name="潘靜微…"/>
          <p:cNvSpPr txBox="1">
            <a:spLocks/>
          </p:cNvSpPr>
          <p:nvPr/>
        </p:nvSpPr>
        <p:spPr>
          <a:xfrm>
            <a:off x="571500" y="508343"/>
            <a:ext cx="5334000" cy="317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lvl1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defRPr>
                <a:latin typeface="Helvetica Neue"/>
                <a:ea typeface="Helvetica Neue"/>
                <a:cs typeface="Helvetica Neue"/>
                <a:sym typeface="Helvetica Neue"/>
              </a:defRPr>
            </a:pPr>
            <a:r>
              <a:rPr lang="zh-TW" altLang="en-US" dirty="0" smtClean="0">
                <a:latin typeface="NSimSun" panose="02010609030101010101" pitchFamily="49" charset="-122"/>
                <a:ea typeface="NSimSun" panose="02010609030101010101" pitchFamily="49" charset="-122"/>
                <a:cs typeface="Helvetica Neue"/>
                <a:sym typeface="Helvetica Neue"/>
              </a:rPr>
              <a:t>盧怡婷</a:t>
            </a:r>
          </a:p>
          <a:p>
            <a:pPr hangingPunct="1">
              <a:defRPr>
                <a:latin typeface="Helvetica Neue"/>
                <a:ea typeface="Helvetica Neue"/>
                <a:cs typeface="Helvetica Neue"/>
                <a:sym typeface="Helvetica Neue"/>
              </a:defRPr>
            </a:pPr>
            <a:r>
              <a:rPr lang="zh-TW" altLang="en-US" dirty="0" smtClean="0">
                <a:solidFill>
                  <a:schemeClr val="accent4"/>
                </a:solidFill>
                <a:latin typeface="NSimSun" panose="02010609030101010101" pitchFamily="49" charset="-122"/>
                <a:ea typeface="NSimSun" panose="02010609030101010101" pitchFamily="49" charset="-122"/>
                <a:cs typeface="Helvetica Neue"/>
                <a:sym typeface="Helvetica Neue"/>
              </a:rPr>
              <a:t>戶政司辦事員</a:t>
            </a:r>
            <a:endParaRPr lang="zh-TW" altLang="en-US" dirty="0">
              <a:solidFill>
                <a:schemeClr val="accent4"/>
              </a:solidFill>
              <a:latin typeface="NSimSun" panose="02010609030101010101" pitchFamily="49" charset="-122"/>
              <a:ea typeface="NSimSun" panose="02010609030101010101" pitchFamily="49" charset="-122"/>
              <a:cs typeface="Helvetica Neue"/>
              <a:sym typeface="Helvetica Neue"/>
            </a:endParaRPr>
          </a:p>
        </p:txBody>
      </p:sp>
    </p:spTree>
    <p:extLst>
      <p:ext uri="{BB962C8B-B14F-4D97-AF65-F5344CB8AC3E}">
        <p14:creationId xmlns:p14="http://schemas.microsoft.com/office/powerpoint/2010/main" val="939572556"/>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黃鉅富…"/>
          <p:cNvSpPr txBox="1">
            <a:spLocks noGrp="1"/>
          </p:cNvSpPr>
          <p:nvPr>
            <p:ph type="title"/>
          </p:nvPr>
        </p:nvSpPr>
        <p:spPr>
          <a:prstGeom prst="rect">
            <a:avLst/>
          </a:prstGeom>
        </p:spPr>
        <p:txBody>
          <a:bodyPr/>
          <a:lstStyle/>
          <a:p>
            <a:r>
              <a:rPr lang="zh-TW" altLang="zh-TW" dirty="0" smtClean="0"/>
              <a:t>廖天宇</a:t>
            </a:r>
            <a:endParaRPr dirty="0"/>
          </a:p>
          <a:p>
            <a:r>
              <a:rPr dirty="0" err="1" smtClean="0">
                <a:solidFill>
                  <a:schemeClr val="accent4"/>
                </a:solidFill>
              </a:rPr>
              <a:t>地政司</a:t>
            </a:r>
            <a:r>
              <a:rPr lang="zh-TW" altLang="en-US" dirty="0" smtClean="0">
                <a:solidFill>
                  <a:schemeClr val="accent4"/>
                </a:solidFill>
              </a:rPr>
              <a:t>專員</a:t>
            </a:r>
            <a:endParaRPr dirty="0">
              <a:solidFill>
                <a:schemeClr val="accent4"/>
              </a:solidFill>
            </a:endParaRPr>
          </a:p>
        </p:txBody>
      </p:sp>
      <p:sp>
        <p:nvSpPr>
          <p:cNvPr id="155" name="積極精進建物測量登記制度，簡化建物產權測量流程，有效紓解地方政府人力負擔，兼達防止收賄舞弊目標。"/>
          <p:cNvSpPr txBox="1">
            <a:spLocks noGrp="1"/>
          </p:cNvSpPr>
          <p:nvPr>
            <p:ph type="body" sz="quarter" idx="1"/>
          </p:nvPr>
        </p:nvSpPr>
        <p:spPr>
          <a:prstGeom prst="rect">
            <a:avLst/>
          </a:prstGeom>
        </p:spPr>
        <p:txBody>
          <a:bodyPr/>
          <a:lstStyle>
            <a:lvl1pPr algn="just" defTabSz="304800">
              <a:defRPr sz="2400">
                <a:solidFill>
                  <a:srgbClr val="000000"/>
                </a:solidFill>
                <a:uFill>
                  <a:solidFill>
                    <a:srgbClr val="000000"/>
                  </a:solidFill>
                </a:uFill>
                <a:latin typeface="Calibri"/>
                <a:ea typeface="Calibri"/>
                <a:cs typeface="Calibri"/>
                <a:sym typeface="Calibri"/>
              </a:defRPr>
            </a:lvl1pPr>
          </a:lstStyle>
          <a:p>
            <a:r>
              <a:rPr lang="zh-TW" altLang="en-US" dirty="0"/>
              <a:t>積極精進不動產成交案件實際資訊申報登錄制度，簡化作業</a:t>
            </a:r>
            <a:r>
              <a:rPr lang="zh-TW" altLang="en-US" dirty="0" smtClean="0"/>
              <a:t>流程</a:t>
            </a:r>
            <a:r>
              <a:rPr lang="zh-TW" altLang="en-US" spc="300" dirty="0">
                <a:latin typeface="NSimSun" panose="02010609030101010101" pitchFamily="49" charset="-122"/>
                <a:ea typeface="NSimSun" panose="02010609030101010101" pitchFamily="49" charset="-122"/>
              </a:rPr>
              <a:t>，</a:t>
            </a:r>
            <a:r>
              <a:rPr lang="zh-TW" altLang="en-US" dirty="0" smtClean="0"/>
              <a:t>縮短</a:t>
            </a:r>
            <a:r>
              <a:rPr lang="zh-TW" altLang="en-US" dirty="0"/>
              <a:t>資料發布期</a:t>
            </a:r>
            <a:r>
              <a:rPr lang="zh-TW" altLang="en-US" dirty="0" smtClean="0"/>
              <a:t>程</a:t>
            </a:r>
            <a:r>
              <a:rPr lang="zh-TW" altLang="en-US" spc="300" dirty="0">
                <a:latin typeface="NSimSun" panose="02010609030101010101" pitchFamily="49" charset="-122"/>
                <a:ea typeface="NSimSun" panose="02010609030101010101" pitchFamily="49" charset="-122"/>
              </a:rPr>
              <a:t>，</a:t>
            </a:r>
            <a:r>
              <a:rPr lang="zh-TW" altLang="en-US" dirty="0" smtClean="0"/>
              <a:t>具體</a:t>
            </a:r>
            <a:r>
              <a:rPr lang="zh-TW" altLang="en-US" dirty="0"/>
              <a:t>提升施政效能與民眾滿意</a:t>
            </a:r>
            <a:r>
              <a:rPr lang="zh-TW" altLang="en-US" dirty="0" smtClean="0"/>
              <a:t>度</a:t>
            </a:r>
            <a:r>
              <a:rPr lang="zh-TW" altLang="en-US" spc="300" dirty="0">
                <a:latin typeface="NSimSun" panose="02010609030101010101" pitchFamily="49" charset="-122"/>
                <a:ea typeface="NSimSun" panose="02010609030101010101" pitchFamily="49" charset="-122"/>
              </a:rPr>
              <a:t>，</a:t>
            </a:r>
            <a:r>
              <a:rPr lang="zh-TW" altLang="en-US" dirty="0" smtClean="0"/>
              <a:t>增進</a:t>
            </a:r>
            <a:r>
              <a:rPr lang="zh-TW" altLang="en-US" dirty="0"/>
              <a:t>不動產交易資訊透明</a:t>
            </a:r>
            <a:r>
              <a:rPr lang="zh-TW" altLang="en-US" dirty="0" smtClean="0"/>
              <a:t>化</a:t>
            </a:r>
            <a:r>
              <a:rPr lang="zh-TW" altLang="en-US" spc="300" dirty="0">
                <a:latin typeface="NSimSun" panose="02010609030101010101" pitchFamily="49" charset="-122"/>
                <a:ea typeface="NSimSun" panose="02010609030101010101" pitchFamily="49" charset="-122"/>
              </a:rPr>
              <a:t>，</a:t>
            </a:r>
            <a:r>
              <a:rPr lang="zh-TW" altLang="en-US" dirty="0" smtClean="0"/>
              <a:t>兼</a:t>
            </a:r>
            <a:r>
              <a:rPr lang="zh-TW" altLang="en-US" dirty="0"/>
              <a:t>達防止收賄舞弊</a:t>
            </a:r>
            <a:r>
              <a:rPr lang="zh-TW" altLang="en-US" dirty="0" smtClean="0"/>
              <a:t>目標</a:t>
            </a:r>
            <a:r>
              <a:rPr lang="zh-TW" altLang="en-US" spc="300" dirty="0">
                <a:latin typeface="NSimSun" panose="02010609030101010101" pitchFamily="49" charset="-122"/>
                <a:ea typeface="NSimSun" panose="02010609030101010101" pitchFamily="49" charset="-122"/>
              </a:rPr>
              <a:t>，</a:t>
            </a:r>
            <a:r>
              <a:rPr lang="zh-TW" altLang="en-US" dirty="0" smtClean="0"/>
              <a:t>著</a:t>
            </a:r>
            <a:r>
              <a:rPr lang="zh-TW" altLang="en-US" dirty="0"/>
              <a:t>有</a:t>
            </a:r>
            <a:r>
              <a:rPr lang="zh-TW" altLang="en-US" dirty="0" smtClean="0"/>
              <a:t>績效</a:t>
            </a:r>
            <a:r>
              <a:rPr lang="zh-TW" altLang="en-US" spc="300" dirty="0">
                <a:latin typeface="NSimSun" panose="02010609030101010101" pitchFamily="49" charset="-122"/>
                <a:ea typeface="NSimSun" panose="02010609030101010101" pitchFamily="49" charset="-122"/>
              </a:rPr>
              <a:t>。</a:t>
            </a:r>
            <a:endParaRPr dirty="0"/>
          </a:p>
        </p:txBody>
      </p:sp>
      <p:pic>
        <p:nvPicPr>
          <p:cNvPr id="3" name="圖片版面配置區 2"/>
          <p:cNvPicPr>
            <a:picLocks noGrp="1" noChangeAspect="1"/>
          </p:cNvPicPr>
          <p:nvPr>
            <p:ph type="pic" idx="13"/>
          </p:nvPr>
        </p:nvPicPr>
        <p:blipFill>
          <a:blip r:embed="rId2">
            <a:lum bright="7000"/>
            <a:extLst>
              <a:ext uri="{28A0092B-C50C-407E-A947-70E740481C1C}">
                <a14:useLocalDpi xmlns:a14="http://schemas.microsoft.com/office/drawing/2010/main" val="0"/>
              </a:ext>
            </a:extLst>
          </a:blip>
          <a:srcRect t="9714" b="9714"/>
          <a:stretch>
            <a:fillRect/>
          </a:stretch>
        </p:blipFill>
        <p:spPr/>
      </p:pic>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版面配置區 2"/>
          <p:cNvPicPr>
            <a:picLocks noGrp="1" noChangeAspect="1"/>
          </p:cNvPicPr>
          <p:nvPr>
            <p:ph type="pic" idx="13"/>
          </p:nvPr>
        </p:nvPicPr>
        <p:blipFill>
          <a:blip r:embed="rId2">
            <a:lum bright="7000"/>
            <a:extLst>
              <a:ext uri="{28A0092B-C50C-407E-A947-70E740481C1C}">
                <a14:useLocalDpi xmlns:a14="http://schemas.microsoft.com/office/drawing/2010/main" val="0"/>
              </a:ext>
            </a:extLst>
          </a:blip>
          <a:srcRect t="9714" b="9714"/>
          <a:stretch>
            <a:fillRect/>
          </a:stretch>
        </p:blipFill>
        <p:spPr/>
      </p:pic>
      <p:sp>
        <p:nvSpPr>
          <p:cNvPr id="7" name="潘靜微…"/>
          <p:cNvSpPr txBox="1">
            <a:spLocks noGrp="1"/>
          </p:cNvSpPr>
          <p:nvPr>
            <p:ph type="title"/>
          </p:nvPr>
        </p:nvSpPr>
        <p:spPr>
          <a:xfrm>
            <a:off x="571500" y="1818159"/>
            <a:ext cx="5334000" cy="3175000"/>
          </a:xfrm>
          <a:prstGeom prst="rect">
            <a:avLst/>
          </a:prstGeom>
          <a:noFill/>
        </p:spPr>
        <p:txBody>
          <a:bodyPr>
            <a:normAutofit/>
          </a:bodyPr>
          <a:lstStyle/>
          <a:p>
            <a:pPr>
              <a:defRPr>
                <a:latin typeface="Helvetica Neue"/>
                <a:ea typeface="Helvetica Neue"/>
                <a:cs typeface="Helvetica Neue"/>
                <a:sym typeface="Helvetica Neue"/>
              </a:defRPr>
            </a:pPr>
            <a:r>
              <a:rPr lang="zh-TW" altLang="en-US" sz="2800" dirty="0" smtClean="0">
                <a:solidFill>
                  <a:schemeClr val="accent4"/>
                </a:solidFill>
                <a:latin typeface="NSimSun" panose="02010609030101010101" pitchFamily="49" charset="-122"/>
                <a:ea typeface="NSimSun" panose="02010609030101010101" pitchFamily="49" charset="-122"/>
              </a:rPr>
              <a:t>績</a:t>
            </a:r>
            <a:r>
              <a:rPr lang="zh-TW" altLang="en-US" sz="2800" dirty="0">
                <a:solidFill>
                  <a:schemeClr val="accent4"/>
                </a:solidFill>
                <a:latin typeface="NSimSun" panose="02010609030101010101" pitchFamily="49" charset="-122"/>
                <a:ea typeface="NSimSun" panose="02010609030101010101" pitchFamily="49" charset="-122"/>
              </a:rPr>
              <a:t>優事蹟</a:t>
            </a:r>
            <a:endParaRPr sz="2800" dirty="0">
              <a:solidFill>
                <a:schemeClr val="accent4"/>
              </a:solidFill>
              <a:latin typeface="NSimSun" panose="02010609030101010101" pitchFamily="49" charset="-122"/>
              <a:ea typeface="NSimSun" panose="02010609030101010101" pitchFamily="49" charset="-122"/>
            </a:endParaRPr>
          </a:p>
        </p:txBody>
      </p:sp>
      <p:sp>
        <p:nvSpPr>
          <p:cNvPr id="8" name="現行國民身分證掛失(撤銷掛失)作業方式，除上班時間親赴或以電話向任一戶政事務所辦理及利用自然人憑證於官網辦理外，對無自然人憑證之人士，在非上班時間則無法辦理前揭作業服務，造成民眾不便。為達成簡政便民之目的，在考量資訊安全性之前提下，於106年3月簽辦增設「國民身分證掛失暨撤銷掛失申請作業（免自然人憑證）」，提供全國民眾使用。…"/>
          <p:cNvSpPr txBox="1">
            <a:spLocks noGrp="1"/>
          </p:cNvSpPr>
          <p:nvPr>
            <p:ph type="body" sz="quarter" idx="1"/>
          </p:nvPr>
        </p:nvSpPr>
        <p:spPr>
          <a:prstGeom prst="rect">
            <a:avLst/>
          </a:prstGeom>
        </p:spPr>
        <p:txBody>
          <a:bodyPr>
            <a:normAutofit fontScale="92500" lnSpcReduction="20000"/>
          </a:bodyPr>
          <a:lstStyle/>
          <a:p>
            <a:pPr marL="254000" indent="-254000" algn="just"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lang="zh-TW" altLang="en-US" spc="300" dirty="0" smtClean="0"/>
              <a:t>縮短</a:t>
            </a:r>
            <a:r>
              <a:rPr lang="zh-TW" altLang="en-US" spc="300" dirty="0"/>
              <a:t>不動產成交案件實際資訊發布</a:t>
            </a:r>
            <a:r>
              <a:rPr lang="zh-TW" altLang="en-US" spc="300" dirty="0" smtClean="0"/>
              <a:t>期程</a:t>
            </a:r>
            <a:r>
              <a:rPr lang="zh-TW" altLang="en-US" spc="300" dirty="0"/>
              <a:t>：不動產成交案件實際資訊查詢受到民眾關注，常反映應縮短揭露期程，為提供民眾更即時的不動產交易資訊</a:t>
            </a:r>
            <a:r>
              <a:rPr lang="zh-TW" altLang="en-US" spc="300" dirty="0" smtClean="0"/>
              <a:t>，廖</a:t>
            </a:r>
            <a:r>
              <a:rPr lang="zh-TW" altLang="en-US" spc="300" dirty="0"/>
              <a:t>員</a:t>
            </a:r>
            <a:r>
              <a:rPr lang="zh-TW" altLang="en-US" spc="300" dirty="0" smtClean="0"/>
              <a:t>乃</a:t>
            </a:r>
            <a:r>
              <a:rPr lang="zh-TW" altLang="en-US" spc="300" dirty="0"/>
              <a:t>開發檢核程式，於</a:t>
            </a:r>
            <a:r>
              <a:rPr lang="en-US" altLang="zh-TW" spc="300" dirty="0"/>
              <a:t>106</a:t>
            </a:r>
            <a:r>
              <a:rPr lang="zh-TW" altLang="en-US" spc="300" dirty="0"/>
              <a:t>年</a:t>
            </a:r>
            <a:r>
              <a:rPr lang="en-US" altLang="zh-TW" spc="300" dirty="0"/>
              <a:t>12</a:t>
            </a:r>
            <a:r>
              <a:rPr lang="zh-TW" altLang="en-US" spc="300" dirty="0"/>
              <a:t>月起縮短發布期</a:t>
            </a:r>
            <a:r>
              <a:rPr lang="zh-TW" altLang="en-US" spc="300" dirty="0" smtClean="0"/>
              <a:t>程，</a:t>
            </a:r>
            <a:r>
              <a:rPr lang="zh-TW" altLang="en-US" spc="300" dirty="0"/>
              <a:t>並提供民眾免費下載</a:t>
            </a:r>
            <a:r>
              <a:rPr lang="zh-TW" altLang="en-US" spc="300" dirty="0" smtClean="0"/>
              <a:t>。</a:t>
            </a:r>
            <a:endParaRPr lang="en-US" altLang="zh-TW" spc="300" dirty="0"/>
          </a:p>
          <a:p>
            <a:pPr algn="just" defTabSz="304800">
              <a:buSzPct val="45000"/>
              <a:defRPr sz="1800">
                <a:solidFill>
                  <a:srgbClr val="000000"/>
                </a:solidFill>
                <a:uFill>
                  <a:solidFill>
                    <a:srgbClr val="000000"/>
                  </a:solidFill>
                </a:uFill>
                <a:latin typeface="Songti TC Regular"/>
                <a:ea typeface="Songti TC Regular"/>
                <a:cs typeface="Songti TC Regular"/>
                <a:sym typeface="Songti TC Regular"/>
              </a:defRPr>
            </a:pPr>
            <a:endParaRPr spc="300" dirty="0"/>
          </a:p>
          <a:p>
            <a:pPr marL="254000" indent="-254000" algn="just"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lang="zh-TW" altLang="en-US" spc="300" dirty="0" smtClean="0"/>
              <a:t>推動</a:t>
            </a:r>
            <a:r>
              <a:rPr lang="zh-TW" altLang="en-US" spc="300" dirty="0"/>
              <a:t>不動產成交案件實際資訊預申報作業：依「平均地權條例</a:t>
            </a:r>
            <a:r>
              <a:rPr lang="zh-TW" altLang="en-US" spc="300" dirty="0" smtClean="0"/>
              <a:t>」等</a:t>
            </a:r>
            <a:r>
              <a:rPr lang="zh-TW" altLang="en-US" spc="300" dirty="0"/>
              <a:t>規定，買賣案件應於辦竣所有權移轉登記</a:t>
            </a:r>
            <a:r>
              <a:rPr lang="en-US" altLang="zh-TW" spc="300" dirty="0"/>
              <a:t>30</a:t>
            </a:r>
            <a:r>
              <a:rPr lang="zh-TW" altLang="en-US" spc="300" dirty="0"/>
              <a:t>日內，須向主管機關申報登錄土地及建物成交案件實際</a:t>
            </a:r>
            <a:r>
              <a:rPr lang="zh-TW" altLang="en-US" spc="300" dirty="0" smtClean="0"/>
              <a:t>資訊。為</a:t>
            </a:r>
            <a:r>
              <a:rPr lang="zh-TW" altLang="en-US" spc="300" dirty="0"/>
              <a:t>方便民眾申報</a:t>
            </a:r>
            <a:r>
              <a:rPr lang="zh-TW" altLang="en-US" spc="300" dirty="0" smtClean="0"/>
              <a:t>，廖員乃</a:t>
            </a:r>
            <a:r>
              <a:rPr lang="zh-TW" altLang="en-US" spc="300" dirty="0"/>
              <a:t>推動「預申報」作業</a:t>
            </a:r>
            <a:r>
              <a:rPr lang="zh-TW" altLang="en-US" spc="300" dirty="0" smtClean="0"/>
              <a:t>，能</a:t>
            </a:r>
            <a:r>
              <a:rPr lang="zh-TW" altLang="en-US" spc="300" dirty="0"/>
              <a:t>有效避免因錯過申報時間而受裁罰之風險，達到簡政</a:t>
            </a:r>
            <a:r>
              <a:rPr lang="zh-TW" altLang="en-US" spc="300" dirty="0" smtClean="0"/>
              <a:t>便民之目的。</a:t>
            </a:r>
            <a:endParaRPr lang="en-US" altLang="zh-TW" spc="300" dirty="0" smtClean="0"/>
          </a:p>
          <a:p>
            <a:pPr marL="254000" indent="-254000" algn="just"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endParaRPr lang="en-US" spc="300" dirty="0"/>
          </a:p>
          <a:p>
            <a:pPr marL="254000" indent="-254000" algn="just"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lang="zh-TW" altLang="en-US" spc="300" dirty="0" smtClean="0"/>
              <a:t>廖</a:t>
            </a:r>
            <a:r>
              <a:rPr lang="zh-TW" altLang="en-US" spc="300" dirty="0"/>
              <a:t>員在實價登錄系統案承接前手，陸續透過複雜資料及系統之整合，新增該系統諸多功能，促使地價資料透明化，更能有效防杜不肖業者與相關公部門徇私舞弊的機會，盡職</a:t>
            </a:r>
            <a:r>
              <a:rPr lang="zh-TW" altLang="en-US" spc="300" dirty="0" smtClean="0"/>
              <a:t>盡責，足堪表率。</a:t>
            </a:r>
            <a:endParaRPr lang="en-US" spc="300" dirty="0" smtClean="0"/>
          </a:p>
        </p:txBody>
      </p:sp>
      <p:sp>
        <p:nvSpPr>
          <p:cNvPr id="6" name="黃鉅富…"/>
          <p:cNvSpPr txBox="1">
            <a:spLocks/>
          </p:cNvSpPr>
          <p:nvPr/>
        </p:nvSpPr>
        <p:spPr>
          <a:xfrm>
            <a:off x="571500" y="648386"/>
            <a:ext cx="5334000" cy="317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lvl1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r>
              <a:rPr lang="zh-TW" altLang="en-US" dirty="0" smtClean="0"/>
              <a:t>廖天宇</a:t>
            </a:r>
          </a:p>
          <a:p>
            <a:pPr hangingPunct="1"/>
            <a:r>
              <a:rPr lang="zh-TW" altLang="en-US" dirty="0" smtClean="0">
                <a:solidFill>
                  <a:schemeClr val="accent4"/>
                </a:solidFill>
              </a:rPr>
              <a:t>地政司專員</a:t>
            </a:r>
            <a:endParaRPr lang="zh-TW" altLang="en-US" dirty="0">
              <a:solidFill>
                <a:schemeClr val="accent4"/>
              </a:solidFill>
            </a:endParaRPr>
          </a:p>
        </p:txBody>
      </p:sp>
      <p:sp>
        <p:nvSpPr>
          <p:cNvPr id="9" name="線條"/>
          <p:cNvSpPr/>
          <p:nvPr/>
        </p:nvSpPr>
        <p:spPr>
          <a:xfrm>
            <a:off x="571500" y="4250666"/>
            <a:ext cx="5334476" cy="58"/>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Tree>
    <p:extLst>
      <p:ext uri="{BB962C8B-B14F-4D97-AF65-F5344CB8AC3E}">
        <p14:creationId xmlns:p14="http://schemas.microsoft.com/office/powerpoint/2010/main" val="2985426930"/>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侯冠宇…"/>
          <p:cNvSpPr txBox="1">
            <a:spLocks noGrp="1"/>
          </p:cNvSpPr>
          <p:nvPr>
            <p:ph type="title"/>
          </p:nvPr>
        </p:nvSpPr>
        <p:spPr>
          <a:prstGeom prst="rect">
            <a:avLst/>
          </a:prstGeom>
        </p:spPr>
        <p:txBody>
          <a:bodyPr/>
          <a:lstStyle/>
          <a:p>
            <a:r>
              <a:rPr lang="zh-TW" altLang="zh-TW" dirty="0"/>
              <a:t>陳慶隆</a:t>
            </a:r>
            <a:endParaRPr dirty="0">
              <a:latin typeface="NSimSun" panose="02010609030101010101" pitchFamily="49" charset="-122"/>
              <a:ea typeface="NSimSun" panose="02010609030101010101" pitchFamily="49" charset="-122"/>
            </a:endParaRPr>
          </a:p>
          <a:p>
            <a:r>
              <a:rPr lang="zh-TW" altLang="en-US" dirty="0" smtClean="0">
                <a:solidFill>
                  <a:schemeClr val="accent4"/>
                </a:solidFill>
                <a:latin typeface="NSimSun" panose="02010609030101010101" pitchFamily="49" charset="-122"/>
                <a:ea typeface="NSimSun" panose="02010609030101010101" pitchFamily="49" charset="-122"/>
              </a:rPr>
              <a:t>總務司專員</a:t>
            </a:r>
            <a:endParaRPr dirty="0">
              <a:solidFill>
                <a:schemeClr val="accent4"/>
              </a:solidFill>
              <a:latin typeface="NSimSun" panose="02010609030101010101" pitchFamily="49" charset="-122"/>
              <a:ea typeface="NSimSun" panose="02010609030101010101" pitchFamily="49" charset="-122"/>
            </a:endParaRPr>
          </a:p>
        </p:txBody>
      </p:sp>
      <p:sp>
        <p:nvSpPr>
          <p:cNvPr id="159" name="就權管業務，主動改革制度，對於改善警察風紀，著有績效。"/>
          <p:cNvSpPr txBox="1">
            <a:spLocks noGrp="1"/>
          </p:cNvSpPr>
          <p:nvPr>
            <p:ph type="body" sz="quarter" idx="1"/>
          </p:nvPr>
        </p:nvSpPr>
        <p:spPr>
          <a:prstGeom prst="rect">
            <a:avLst/>
          </a:prstGeom>
        </p:spPr>
        <p:txBody>
          <a:bodyPr/>
          <a:lstStyle>
            <a:lvl1pPr defTabSz="304800">
              <a:defRPr>
                <a:solidFill>
                  <a:srgbClr val="000000"/>
                </a:solidFill>
                <a:uFill>
                  <a:solidFill>
                    <a:srgbClr val="000000"/>
                  </a:solidFill>
                </a:uFill>
                <a:latin typeface="Calibri"/>
                <a:ea typeface="Calibri"/>
                <a:cs typeface="Calibri"/>
                <a:sym typeface="Calibri"/>
              </a:defRPr>
            </a:lvl1pPr>
          </a:lstStyle>
          <a:p>
            <a:r>
              <a:rPr lang="zh-TW" altLang="en-US" dirty="0">
                <a:latin typeface="NSimSun" panose="02010609030101010101" pitchFamily="49" charset="-122"/>
                <a:ea typeface="NSimSun" panose="02010609030101010101" pitchFamily="49" charset="-122"/>
              </a:rPr>
              <a:t>就權管採購業務，主動積極蒐集分析缺失態樣，修正現行制度，簡化作業程序，對預防缺失發生，提升行政效能，績效卓著。</a:t>
            </a:r>
            <a:endParaRPr dirty="0">
              <a:latin typeface="NSimSun" panose="02010609030101010101" pitchFamily="49" charset="-122"/>
              <a:ea typeface="NSimSun" panose="02010609030101010101" pitchFamily="49" charset="-122"/>
            </a:endParaRPr>
          </a:p>
        </p:txBody>
      </p:sp>
      <p:pic>
        <p:nvPicPr>
          <p:cNvPr id="5" name="圖片版面配置區 4"/>
          <p:cNvPicPr>
            <a:picLocks noGrp="1" noChangeAspect="1"/>
          </p:cNvPicPr>
          <p:nvPr>
            <p:ph type="pic" idx="13"/>
          </p:nvPr>
        </p:nvPicPr>
        <p:blipFill>
          <a:blip r:embed="rId2">
            <a:extLst>
              <a:ext uri="{28A0092B-C50C-407E-A947-70E740481C1C}">
                <a14:useLocalDpi xmlns:a14="http://schemas.microsoft.com/office/drawing/2010/main" val="0"/>
              </a:ext>
            </a:extLst>
          </a:blip>
          <a:srcRect l="22727" r="22727"/>
          <a:stretch>
            <a:fillRect/>
          </a:stretch>
        </p:blipFill>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版面配置區 4"/>
          <p:cNvPicPr>
            <a:picLocks noGrp="1" noChangeAspect="1"/>
          </p:cNvPicPr>
          <p:nvPr>
            <p:ph type="pic" idx="13"/>
          </p:nvPr>
        </p:nvPicPr>
        <p:blipFill>
          <a:blip r:embed="rId2">
            <a:extLst>
              <a:ext uri="{28A0092B-C50C-407E-A947-70E740481C1C}">
                <a14:useLocalDpi xmlns:a14="http://schemas.microsoft.com/office/drawing/2010/main" val="0"/>
              </a:ext>
            </a:extLst>
          </a:blip>
          <a:srcRect l="22727" r="22727"/>
          <a:stretch>
            <a:fillRect/>
          </a:stretch>
        </p:blipFill>
        <p:spPr/>
      </p:pic>
      <p:sp>
        <p:nvSpPr>
          <p:cNvPr id="10" name="侯冠宇…"/>
          <p:cNvSpPr txBox="1">
            <a:spLocks noGrp="1"/>
          </p:cNvSpPr>
          <p:nvPr>
            <p:ph type="title"/>
          </p:nvPr>
        </p:nvSpPr>
        <p:spPr>
          <a:xfrm>
            <a:off x="7086362" y="421846"/>
            <a:ext cx="5334001" cy="3175000"/>
          </a:xfrm>
          <a:prstGeom prst="rect">
            <a:avLst/>
          </a:prstGeom>
        </p:spPr>
        <p:txBody>
          <a:bodyPr/>
          <a:lstStyle/>
          <a:p>
            <a:r>
              <a:rPr lang="zh-TW" altLang="zh-TW" dirty="0"/>
              <a:t>陳慶隆</a:t>
            </a:r>
            <a:endParaRPr dirty="0">
              <a:latin typeface="NSimSun" panose="02010609030101010101" pitchFamily="49" charset="-122"/>
              <a:ea typeface="NSimSun" panose="02010609030101010101" pitchFamily="49" charset="-122"/>
            </a:endParaRPr>
          </a:p>
          <a:p>
            <a:r>
              <a:rPr lang="zh-TW" altLang="en-US" dirty="0" smtClean="0">
                <a:solidFill>
                  <a:schemeClr val="accent4"/>
                </a:solidFill>
                <a:latin typeface="NSimSun" panose="02010609030101010101" pitchFamily="49" charset="-122"/>
                <a:ea typeface="NSimSun" panose="02010609030101010101" pitchFamily="49" charset="-122"/>
              </a:rPr>
              <a:t>總務司專員</a:t>
            </a:r>
            <a:endParaRPr dirty="0">
              <a:solidFill>
                <a:schemeClr val="accent4"/>
              </a:solidFill>
              <a:latin typeface="NSimSun" panose="02010609030101010101" pitchFamily="49" charset="-122"/>
              <a:ea typeface="NSimSun" panose="02010609030101010101" pitchFamily="49" charset="-122"/>
            </a:endParaRPr>
          </a:p>
        </p:txBody>
      </p:sp>
      <p:sp>
        <p:nvSpPr>
          <p:cNvPr id="8" name="以往旅居海外大陸地區人民申請來臺觀光及港澳居民申請來臺短期停留，申請人必須舟車勞頓親赴我駐外館處送件，且需人工辦理，相當不便， 105年10月起規劃簡化流程，以便民服務角度並兼守國境安全原則，將原有人工作業改採數位化，申請人透過網路上傳應備文件，經移民署審核通過後，系統即自動以電子郵件通知申請人，申請人即可自網站以信用卡繳費及下證。…"/>
          <p:cNvSpPr txBox="1">
            <a:spLocks noGrp="1"/>
          </p:cNvSpPr>
          <p:nvPr>
            <p:ph type="body" sz="quarter" idx="1"/>
          </p:nvPr>
        </p:nvSpPr>
        <p:spPr>
          <a:prstGeom prst="rect">
            <a:avLst/>
          </a:prstGeom>
        </p:spPr>
        <p:txBody>
          <a:bodyPr/>
          <a:lstStyle/>
          <a:p>
            <a:pPr marL="228600" indent="-228600"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lang="zh-TW" altLang="en-US" spc="300" dirty="0"/>
              <a:t>主動積極彙整本部採購常見錯誤行為態樣，訂定及滾動修正「內政部辦理最有利標評選作業注意事項」及配套參考文件範例、修正採購作業自行檢核表及督促各單位應依規定期限辦理採購之驗收，有效降低採購錯誤態樣發生，強化內控機制，提昇本部暨所屬機關採購品質，兼顧廠商權益。</a:t>
            </a:r>
            <a:r>
              <a:rPr spc="300" dirty="0"/>
              <a:t/>
            </a:r>
            <a:br>
              <a:rPr spc="300" dirty="0"/>
            </a:br>
            <a:endParaRPr spc="300" dirty="0"/>
          </a:p>
          <a:p>
            <a:pPr marL="228600" indent="-228600" defTabSz="304800">
              <a:buSzPct val="45000"/>
              <a:buBlip>
                <a:blip r:embed="rId3"/>
              </a:buBlip>
              <a:defRPr sz="1800">
                <a:solidFill>
                  <a:srgbClr val="000000"/>
                </a:solidFill>
                <a:uFill>
                  <a:solidFill>
                    <a:srgbClr val="000000"/>
                  </a:solidFill>
                </a:uFill>
                <a:latin typeface="Songti TC Regular"/>
                <a:ea typeface="Songti TC Regular"/>
                <a:cs typeface="Songti TC Regular"/>
                <a:sym typeface="Songti TC Regular"/>
              </a:defRPr>
            </a:pPr>
            <a:r>
              <a:rPr lang="zh-TW" altLang="en-US" spc="300" dirty="0" smtClean="0"/>
              <a:t>陳</a:t>
            </a:r>
            <a:r>
              <a:rPr lang="zh-TW" altLang="en-US" spc="300" dirty="0"/>
              <a:t>員主管採購業務，隨時用心掌握各項採購資訊，積極提供各單位遵循與參考，對提升行政效能助益甚大，且減少不肖廠商在採購案件上下其手的機會，有效防止不法舞弊情事發生，克盡職責。</a:t>
            </a:r>
            <a:endParaRPr spc="300" dirty="0"/>
          </a:p>
        </p:txBody>
      </p:sp>
      <p:sp>
        <p:nvSpPr>
          <p:cNvPr id="6" name="潘靜微…"/>
          <p:cNvSpPr txBox="1">
            <a:spLocks/>
          </p:cNvSpPr>
          <p:nvPr/>
        </p:nvSpPr>
        <p:spPr>
          <a:xfrm>
            <a:off x="7099624" y="4151870"/>
            <a:ext cx="5334000" cy="744149"/>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lvl1pPr marL="0" marR="0" indent="0" algn="r"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1pPr>
            <a:lvl2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2pPr>
            <a:lvl3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3pPr>
            <a:lvl4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4pPr>
            <a:lvl5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5pPr>
            <a:lvl6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6pPr>
            <a:lvl7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7pPr>
            <a:lvl8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8pPr>
            <a:lvl9pPr marL="0" marR="0" indent="0" algn="l" defTabSz="584200"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Light"/>
              </a:defRPr>
            </a:lvl9pPr>
          </a:lstStyle>
          <a:p>
            <a:pPr hangingPunct="1">
              <a:defRPr>
                <a:latin typeface="Helvetica Neue"/>
                <a:ea typeface="Helvetica Neue"/>
                <a:cs typeface="Helvetica Neue"/>
                <a:sym typeface="Helvetica Neue"/>
              </a:defRPr>
            </a:pPr>
            <a:r>
              <a:rPr lang="zh-TW" altLang="en-US" sz="2800" dirty="0" smtClean="0">
                <a:solidFill>
                  <a:schemeClr val="accent4"/>
                </a:solidFill>
                <a:latin typeface="NSimSun" panose="02010609030101010101" pitchFamily="49" charset="-122"/>
                <a:ea typeface="NSimSun" panose="02010609030101010101" pitchFamily="49" charset="-122"/>
                <a:cs typeface="Helvetica Neue"/>
                <a:sym typeface="Helvetica Neue"/>
              </a:rPr>
              <a:t>績優事蹟</a:t>
            </a:r>
            <a:endParaRPr lang="zh-TW" altLang="en-US" sz="2800" dirty="0">
              <a:solidFill>
                <a:schemeClr val="accent4"/>
              </a:solidFill>
              <a:latin typeface="NSimSun" panose="02010609030101010101" pitchFamily="49" charset="-122"/>
              <a:ea typeface="NSimSun" panose="02010609030101010101" pitchFamily="49" charset="-122"/>
              <a:cs typeface="Helvetica Neue"/>
              <a:sym typeface="Helvetica Neue"/>
            </a:endParaRPr>
          </a:p>
        </p:txBody>
      </p:sp>
      <p:sp>
        <p:nvSpPr>
          <p:cNvPr id="9" name="線條"/>
          <p:cNvSpPr/>
          <p:nvPr/>
        </p:nvSpPr>
        <p:spPr>
          <a:xfrm>
            <a:off x="7099624" y="4151812"/>
            <a:ext cx="5334476" cy="58"/>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Tree>
    <p:extLst>
      <p:ext uri="{BB962C8B-B14F-4D97-AF65-F5344CB8AC3E}">
        <p14:creationId xmlns:p14="http://schemas.microsoft.com/office/powerpoint/2010/main" val="1786850554"/>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鄭翔徽…"/>
          <p:cNvSpPr txBox="1">
            <a:spLocks noGrp="1"/>
          </p:cNvSpPr>
          <p:nvPr>
            <p:ph type="title"/>
          </p:nvPr>
        </p:nvSpPr>
        <p:spPr>
          <a:prstGeom prst="rect">
            <a:avLst/>
          </a:prstGeom>
        </p:spPr>
        <p:txBody>
          <a:bodyPr/>
          <a:lstStyle/>
          <a:p>
            <a:r>
              <a:rPr lang="zh-TW" altLang="zh-TW" dirty="0"/>
              <a:t>林筠</a:t>
            </a:r>
            <a:r>
              <a:rPr lang="zh-TW" altLang="zh-TW" dirty="0" smtClean="0"/>
              <a:t>珊</a:t>
            </a:r>
            <a:endParaRPr dirty="0">
              <a:latin typeface="NSimSun" panose="02010609030101010101" pitchFamily="49" charset="-122"/>
              <a:ea typeface="NSimSun" panose="02010609030101010101" pitchFamily="49" charset="-122"/>
            </a:endParaRPr>
          </a:p>
          <a:p>
            <a:pPr>
              <a:defRPr>
                <a:solidFill>
                  <a:schemeClr val="accent4"/>
                </a:solidFill>
              </a:defRPr>
            </a:pPr>
            <a:r>
              <a:rPr lang="zh-TW" altLang="en-US" dirty="0" smtClean="0">
                <a:latin typeface="NSimSun" panose="02010609030101010101" pitchFamily="49" charset="-122"/>
                <a:ea typeface="NSimSun" panose="02010609030101010101" pitchFamily="49" charset="-122"/>
              </a:rPr>
              <a:t>會計處科員</a:t>
            </a:r>
            <a:endParaRPr dirty="0">
              <a:latin typeface="NSimSun" panose="02010609030101010101" pitchFamily="49" charset="-122"/>
              <a:ea typeface="NSimSun" panose="02010609030101010101" pitchFamily="49" charset="-122"/>
            </a:endParaRPr>
          </a:p>
        </p:txBody>
      </p:sp>
      <p:sp>
        <p:nvSpPr>
          <p:cNvPr id="163" name="規劃移民署境外人士線上申辦系統，改善流程提供旅居海外大陸地區人民及港澳居民線上申請來臺更便捷服務。"/>
          <p:cNvSpPr txBox="1">
            <a:spLocks noGrp="1"/>
          </p:cNvSpPr>
          <p:nvPr>
            <p:ph type="body" sz="quarter" idx="1"/>
          </p:nvPr>
        </p:nvSpPr>
        <p:spPr>
          <a:prstGeom prst="rect">
            <a:avLst/>
          </a:prstGeom>
        </p:spPr>
        <p:txBody>
          <a:bodyPr/>
          <a:lstStyle>
            <a:lvl1pPr defTabSz="304800">
              <a:defRPr>
                <a:solidFill>
                  <a:srgbClr val="000000"/>
                </a:solidFill>
                <a:uFill>
                  <a:solidFill>
                    <a:srgbClr val="000000"/>
                  </a:solidFill>
                </a:uFill>
                <a:latin typeface="Calibri"/>
                <a:ea typeface="Calibri"/>
                <a:cs typeface="Calibri"/>
                <a:sym typeface="Calibri"/>
              </a:defRPr>
            </a:lvl1pPr>
          </a:lstStyle>
          <a:p>
            <a:r>
              <a:rPr lang="zh-TW" altLang="en-US" dirty="0">
                <a:latin typeface="NSimSun" panose="02010609030101010101" pitchFamily="49" charset="-122"/>
                <a:ea typeface="NSimSun" panose="02010609030101010101" pitchFamily="49" charset="-122"/>
              </a:rPr>
              <a:t>以零經費</a:t>
            </a:r>
            <a:r>
              <a:rPr lang="zh-TW" altLang="en-US" dirty="0" smtClean="0">
                <a:latin typeface="NSimSun" panose="02010609030101010101" pitchFamily="49" charset="-122"/>
                <a:ea typeface="NSimSun" panose="02010609030101010101" pitchFamily="49" charset="-122"/>
              </a:rPr>
              <a:t>建構本部</a:t>
            </a:r>
            <a:r>
              <a:rPr lang="zh-TW" altLang="en-US" dirty="0">
                <a:latin typeface="NSimSun" panose="02010609030101010101" pitchFamily="49" charset="-122"/>
                <a:ea typeface="NSimSun" panose="02010609030101010101" pitchFamily="49" charset="-122"/>
              </a:rPr>
              <a:t>網路繳納國庫款作業機制，除了達到簡政便民外，</a:t>
            </a:r>
            <a:r>
              <a:rPr lang="zh-TW" altLang="en-US" dirty="0" smtClean="0">
                <a:latin typeface="NSimSun" panose="02010609030101010101" pitchFamily="49" charset="-122"/>
                <a:ea typeface="NSimSun" panose="02010609030101010101" pitchFamily="49" charset="-122"/>
              </a:rPr>
              <a:t>尚能有效</a:t>
            </a:r>
            <a:r>
              <a:rPr lang="zh-TW" altLang="en-US" dirty="0">
                <a:latin typeface="NSimSun" panose="02010609030101010101" pitchFamily="49" charset="-122"/>
                <a:ea typeface="NSimSun" panose="02010609030101010101" pitchFamily="49" charset="-122"/>
              </a:rPr>
              <a:t>簡化行政程序、提升行政效能、預防舞弊貪瀆及節省公帑。</a:t>
            </a:r>
            <a:endParaRPr dirty="0">
              <a:latin typeface="NSimSun" panose="02010609030101010101" pitchFamily="49" charset="-122"/>
              <a:ea typeface="NSimSun" panose="02010609030101010101" pitchFamily="49" charset="-122"/>
            </a:endParaRPr>
          </a:p>
        </p:txBody>
      </p:sp>
      <p:pic>
        <p:nvPicPr>
          <p:cNvPr id="3" name="圖片版面配置區 2"/>
          <p:cNvPicPr>
            <a:picLocks noGrp="1" noChangeAspect="1"/>
          </p:cNvPicPr>
          <p:nvPr>
            <p:ph type="pic" idx="13"/>
          </p:nvPr>
        </p:nvPicPr>
        <p:blipFill>
          <a:blip r:embed="rId2">
            <a:extLst>
              <a:ext uri="{28A0092B-C50C-407E-A947-70E740481C1C}">
                <a14:useLocalDpi xmlns:a14="http://schemas.microsoft.com/office/drawing/2010/main" val="0"/>
              </a:ext>
            </a:extLst>
          </a:blip>
          <a:srcRect l="20787" r="20787"/>
          <a:stretch>
            <a:fillRect/>
          </a:stretch>
        </p:blipFill>
        <p:spPr/>
      </p:pic>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1543</TotalTime>
  <Words>1939</Words>
  <Application>Microsoft Office PowerPoint</Application>
  <PresentationFormat>自訂</PresentationFormat>
  <Paragraphs>104</Paragraphs>
  <Slides>22</Slides>
  <Notes>0</Notes>
  <HiddenSlides>0</HiddenSlides>
  <MMClips>0</MMClips>
  <ScaleCrop>false</ScaleCrop>
  <HeadingPairs>
    <vt:vector size="4" baseType="variant">
      <vt:variant>
        <vt:lpstr>佈景主題</vt:lpstr>
      </vt:variant>
      <vt:variant>
        <vt:i4>1</vt:i4>
      </vt:variant>
      <vt:variant>
        <vt:lpstr>投影片標題</vt:lpstr>
      </vt:variant>
      <vt:variant>
        <vt:i4>22</vt:i4>
      </vt:variant>
    </vt:vector>
  </HeadingPairs>
  <TitlesOfParts>
    <vt:vector size="23" baseType="lpstr">
      <vt:lpstr>ModernPortfolio</vt:lpstr>
      <vt:lpstr>公    務    人    員</vt:lpstr>
      <vt:lpstr>序</vt:lpstr>
      <vt:lpstr>盧怡婷 戶政司辦事員</vt:lpstr>
      <vt:lpstr>績優事蹟</vt:lpstr>
      <vt:lpstr>廖天宇 地政司專員</vt:lpstr>
      <vt:lpstr>績優事蹟</vt:lpstr>
      <vt:lpstr>陳慶隆 總務司專員</vt:lpstr>
      <vt:lpstr>陳慶隆 總務司專員</vt:lpstr>
      <vt:lpstr>林筠珊 會計處科員</vt:lpstr>
      <vt:lpstr>林筠珊 會計處科員</vt:lpstr>
      <vt:lpstr>葉昭宏 合作及人民團體司 籌備處科長</vt:lpstr>
      <vt:lpstr>葉昭宏 合作及人民團體司 籌備處科長</vt:lpstr>
      <vt:lpstr>蘇素娥 營建署道路工程組 副工程司兼分隊長</vt:lpstr>
      <vt:lpstr>績優事蹟</vt:lpstr>
      <vt:lpstr>丁勤 移民署 入出國事務組專員</vt:lpstr>
      <vt:lpstr>丁勤 移民署 入出國事務組專員</vt:lpstr>
      <vt:lpstr>江元淞 消防署訓練中心專員</vt:lpstr>
      <vt:lpstr>江元淞 消防署訓練中心專員</vt:lpstr>
      <vt:lpstr>張乃修 建築研究所 綜合規劃組副研究員</vt:lpstr>
      <vt:lpstr>張乃修 建築研究所 綜合規劃組副研究員</vt:lpstr>
      <vt:lpstr>王薔斐 國土測繪中心 地籍圖重測課專員</vt:lpstr>
      <vt:lpstr>王薔斐 國土測繪中心 地籍圖重測課專員</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公    務    人    員</dc:title>
  <dc:creator>施柏宏</dc:creator>
  <cp:lastModifiedBy>moi</cp:lastModifiedBy>
  <cp:revision>88</cp:revision>
  <cp:lastPrinted>2019-07-03T02:12:52Z</cp:lastPrinted>
  <dcterms:modified xsi:type="dcterms:W3CDTF">2019-07-10T07:39:15Z</dcterms:modified>
</cp:coreProperties>
</file>