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7" r:id="rId1"/>
    <p:sldMasterId id="2147483946" r:id="rId2"/>
  </p:sldMasterIdLst>
  <p:notesMasterIdLst>
    <p:notesMasterId r:id="rId42"/>
  </p:notesMasterIdLst>
  <p:handoutMasterIdLst>
    <p:handoutMasterId r:id="rId43"/>
  </p:handoutMasterIdLst>
  <p:sldIdLst>
    <p:sldId id="256" r:id="rId3"/>
    <p:sldId id="354" r:id="rId4"/>
    <p:sldId id="363" r:id="rId5"/>
    <p:sldId id="276" r:id="rId6"/>
    <p:sldId id="309" r:id="rId7"/>
    <p:sldId id="326" r:id="rId8"/>
    <p:sldId id="357" r:id="rId9"/>
    <p:sldId id="358" r:id="rId10"/>
    <p:sldId id="365" r:id="rId11"/>
    <p:sldId id="327" r:id="rId12"/>
    <p:sldId id="328" r:id="rId13"/>
    <p:sldId id="366" r:id="rId14"/>
    <p:sldId id="329" r:id="rId15"/>
    <p:sldId id="330" r:id="rId16"/>
    <p:sldId id="368" r:id="rId17"/>
    <p:sldId id="369" r:id="rId18"/>
    <p:sldId id="371" r:id="rId19"/>
    <p:sldId id="372" r:id="rId20"/>
    <p:sldId id="370" r:id="rId21"/>
    <p:sldId id="373" r:id="rId22"/>
    <p:sldId id="374" r:id="rId23"/>
    <p:sldId id="344" r:id="rId24"/>
    <p:sldId id="346" r:id="rId25"/>
    <p:sldId id="347" r:id="rId26"/>
    <p:sldId id="348" r:id="rId27"/>
    <p:sldId id="349" r:id="rId28"/>
    <p:sldId id="350" r:id="rId29"/>
    <p:sldId id="377" r:id="rId30"/>
    <p:sldId id="351" r:id="rId31"/>
    <p:sldId id="352" r:id="rId32"/>
    <p:sldId id="355" r:id="rId33"/>
    <p:sldId id="356" r:id="rId34"/>
    <p:sldId id="360" r:id="rId35"/>
    <p:sldId id="353" r:id="rId36"/>
    <p:sldId id="375" r:id="rId37"/>
    <p:sldId id="376" r:id="rId38"/>
    <p:sldId id="361" r:id="rId39"/>
    <p:sldId id="314" r:id="rId40"/>
    <p:sldId id="279" r:id="rId41"/>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FFCC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594" y="10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9" d="100"/>
          <a:sy n="49" d="100"/>
        </p:scale>
        <p:origin x="-2256" y="-62"/>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44EAB3C4-70C5-4B04-9C76-37075BD96F28}" type="datetimeFigureOut">
              <a:rPr lang="zh-TW" altLang="en-US" smtClean="0"/>
              <a:pPr/>
              <a:t>2019/3/12</a:t>
            </a:fld>
            <a:endParaRPr lang="zh-TW" altLang="en-US"/>
          </a:p>
        </p:txBody>
      </p:sp>
      <p:sp>
        <p:nvSpPr>
          <p:cNvPr id="4" name="頁尾版面配置區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1CA033B5-B534-4FF5-96BF-E5896810C649}" type="slidenum">
              <a:rPr lang="zh-TW" altLang="en-US" smtClean="0"/>
              <a:pPr/>
              <a:t>‹#›</a:t>
            </a:fld>
            <a:endParaRPr lang="zh-TW" altLang="en-US"/>
          </a:p>
        </p:txBody>
      </p:sp>
    </p:spTree>
    <p:extLst>
      <p:ext uri="{BB962C8B-B14F-4D97-AF65-F5344CB8AC3E}">
        <p14:creationId xmlns:p14="http://schemas.microsoft.com/office/powerpoint/2010/main" val="2783861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C8F9326B-039E-4854-A888-051F6C392B42}" type="datetimeFigureOut">
              <a:rPr lang="zh-TW" altLang="en-US" smtClean="0"/>
              <a:t>2019/3/12</a:t>
            </a:fld>
            <a:endParaRPr lang="zh-TW" altLang="en-US"/>
          </a:p>
        </p:txBody>
      </p:sp>
      <p:sp>
        <p:nvSpPr>
          <p:cNvPr id="4" name="投影片圖像版面配置區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66C6ADAE-3E01-4BB1-8C03-FE56E7A90387}" type="slidenum">
              <a:rPr lang="zh-TW" altLang="en-US" smtClean="0"/>
              <a:t>‹#›</a:t>
            </a:fld>
            <a:endParaRPr lang="zh-TW" altLang="en-US"/>
          </a:p>
        </p:txBody>
      </p:sp>
    </p:spTree>
    <p:extLst>
      <p:ext uri="{BB962C8B-B14F-4D97-AF65-F5344CB8AC3E}">
        <p14:creationId xmlns:p14="http://schemas.microsoft.com/office/powerpoint/2010/main" val="3966623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altLang="zh-TW" sz="1200" b="0" i="0" u="none" strike="noStrike" kern="1200" cap="none" spc="0" normalizeH="0" baseline="0" noProof="0" smtClean="0">
                <a:ln>
                  <a:noFill/>
                </a:ln>
                <a:solidFill>
                  <a:prstClr val="black"/>
                </a:solidFill>
                <a:effectLst/>
                <a:uLnTx/>
                <a:uFillTx/>
                <a:latin typeface="細明體" panose="02020509000000000000" pitchFamily="49" charset="-120"/>
                <a:ea typeface="細明體" panose="02020509000000000000" pitchFamily="49"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zh-TW" sz="1200" b="0" i="0" u="none" strike="noStrike" kern="1200" cap="none" spc="0" normalizeH="0" baseline="0" noProof="0" dirty="0">
              <a:ln>
                <a:noFill/>
              </a:ln>
              <a:solidFill>
                <a:prstClr val="black"/>
              </a:solidFill>
              <a:effectLst/>
              <a:uLnTx/>
              <a:uFillTx/>
              <a:latin typeface="細明體" panose="02020509000000000000" pitchFamily="49" charset="-120"/>
              <a:ea typeface="細明體" panose="02020509000000000000" pitchFamily="49" charset="-120"/>
              <a:cs typeface="+mn-cs"/>
            </a:endParaRPr>
          </a:p>
        </p:txBody>
      </p:sp>
    </p:spTree>
    <p:extLst>
      <p:ext uri="{BB962C8B-B14F-4D97-AF65-F5344CB8AC3E}">
        <p14:creationId xmlns:p14="http://schemas.microsoft.com/office/powerpoint/2010/main" val="2064812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smtClean="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altLang="zh-TW" sz="1200" b="0" i="0" u="none" strike="noStrike" kern="1200" cap="none" spc="0" normalizeH="0" baseline="0" noProof="0" smtClean="0">
                <a:ln>
                  <a:noFill/>
                </a:ln>
                <a:solidFill>
                  <a:prstClr val="black"/>
                </a:solidFill>
                <a:effectLst/>
                <a:uLnTx/>
                <a:uFillTx/>
                <a:latin typeface="細明體" panose="02020509000000000000" pitchFamily="49" charset="-120"/>
                <a:ea typeface="細明體" panose="02020509000000000000" pitchFamily="49"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altLang="zh-TW" sz="1200" b="0" i="0" u="none" strike="noStrike" kern="1200" cap="none" spc="0" normalizeH="0" baseline="0" noProof="0" dirty="0">
              <a:ln>
                <a:noFill/>
              </a:ln>
              <a:solidFill>
                <a:prstClr val="black"/>
              </a:solidFill>
              <a:effectLst/>
              <a:uLnTx/>
              <a:uFillTx/>
              <a:latin typeface="細明體" panose="02020509000000000000" pitchFamily="49" charset="-120"/>
              <a:ea typeface="細明體" panose="02020509000000000000" pitchFamily="49" charset="-120"/>
              <a:cs typeface="+mn-cs"/>
            </a:endParaRPr>
          </a:p>
        </p:txBody>
      </p:sp>
    </p:spTree>
    <p:extLst>
      <p:ext uri="{BB962C8B-B14F-4D97-AF65-F5344CB8AC3E}">
        <p14:creationId xmlns:p14="http://schemas.microsoft.com/office/powerpoint/2010/main" val="946241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altLang="zh-TW" sz="1200" b="0" i="0" u="none" strike="noStrike" kern="1200" cap="none" spc="0" normalizeH="0" baseline="0" noProof="0" smtClean="0">
                <a:ln>
                  <a:noFill/>
                </a:ln>
                <a:solidFill>
                  <a:prstClr val="black"/>
                </a:solidFill>
                <a:effectLst/>
                <a:uLnTx/>
                <a:uFillTx/>
                <a:latin typeface="細明體" panose="02020509000000000000" pitchFamily="49" charset="-120"/>
                <a:ea typeface="細明體" panose="02020509000000000000" pitchFamily="49"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altLang="zh-TW" sz="1200" b="0" i="0" u="none" strike="noStrike" kern="1200" cap="none" spc="0" normalizeH="0" baseline="0" noProof="0" dirty="0">
              <a:ln>
                <a:noFill/>
              </a:ln>
              <a:solidFill>
                <a:prstClr val="black"/>
              </a:solidFill>
              <a:effectLst/>
              <a:uLnTx/>
              <a:uFillTx/>
              <a:latin typeface="細明體" panose="02020509000000000000" pitchFamily="49" charset="-120"/>
              <a:ea typeface="細明體" panose="02020509000000000000" pitchFamily="49" charset="-120"/>
              <a:cs typeface="+mn-cs"/>
            </a:endParaRPr>
          </a:p>
        </p:txBody>
      </p:sp>
    </p:spTree>
    <p:extLst>
      <p:ext uri="{BB962C8B-B14F-4D97-AF65-F5344CB8AC3E}">
        <p14:creationId xmlns:p14="http://schemas.microsoft.com/office/powerpoint/2010/main" val="3153753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r>
              <a:rPr lang="zh-TW" altLang="zh-TW" sz="1200" kern="1200" dirty="0" smtClean="0">
                <a:solidFill>
                  <a:schemeClr val="tx1"/>
                </a:solidFill>
                <a:effectLst/>
                <a:latin typeface="細明體" panose="02020509000000000000" pitchFamily="49" charset="-120"/>
                <a:ea typeface="細明體" panose="02020509000000000000" pitchFamily="49" charset="-120"/>
                <a:cs typeface="+mn-cs"/>
              </a:rPr>
              <a:t>針對前揭違失情節，考量當事人主觀上並無貪瀆意圖，未免因制度缺漏致相類案件再度發生，前經本署107年4月9日邀集內政部及主計總處等有關單位研商，並於5月22日邀請中信金融管理學院財經法律系教授劉邦繡辦理法規修正諮詢會議，研擬修法方向如下：</a:t>
            </a:r>
          </a:p>
          <a:p>
            <a:pPr lvl="0"/>
            <a:r>
              <a:rPr lang="en-US" altLang="zh-TW" sz="1200" kern="1200" dirty="0" smtClean="0">
                <a:solidFill>
                  <a:schemeClr val="tx1"/>
                </a:solidFill>
                <a:effectLst/>
                <a:latin typeface="細明體" panose="02020509000000000000" pitchFamily="49" charset="-120"/>
                <a:ea typeface="細明體" panose="02020509000000000000" pitchFamily="49" charset="-120"/>
                <a:cs typeface="+mn-cs"/>
              </a:rPr>
              <a:t>1.</a:t>
            </a:r>
            <a:r>
              <a:rPr lang="zh-TW" altLang="zh-TW" sz="1200" kern="1200" dirty="0" smtClean="0">
                <a:solidFill>
                  <a:schemeClr val="tx1"/>
                </a:solidFill>
                <a:effectLst/>
                <a:latin typeface="細明體" panose="02020509000000000000" pitchFamily="49" charset="-120"/>
                <a:ea typeface="細明體" panose="02020509000000000000" pitchFamily="49" charset="-120"/>
                <a:cs typeface="+mn-cs"/>
              </a:rPr>
              <a:t>直轄市議會議員每人得聘用公費助理人數，由六人至八人修正為至少三人；縣(市)議會議員每人得聘用公費助理人數，由二人至四人修正為至少二人，於補助費用總額不變前提下，給予議員聘用助理人數較為彈性之放寬。</a:t>
            </a:r>
          </a:p>
          <a:p>
            <a:pPr lvl="0"/>
            <a:r>
              <a:rPr lang="en-US" altLang="zh-TW" sz="1200" kern="1200" dirty="0" smtClean="0">
                <a:solidFill>
                  <a:schemeClr val="tx1"/>
                </a:solidFill>
                <a:effectLst/>
                <a:latin typeface="細明體" panose="02020509000000000000" pitchFamily="49" charset="-120"/>
                <a:ea typeface="細明體" panose="02020509000000000000" pitchFamily="49" charset="-120"/>
                <a:cs typeface="+mn-cs"/>
              </a:rPr>
              <a:t>2.</a:t>
            </a:r>
            <a:r>
              <a:rPr lang="zh-TW" altLang="zh-TW" sz="1200" kern="1200" dirty="0" smtClean="0">
                <a:solidFill>
                  <a:schemeClr val="tx1"/>
                </a:solidFill>
                <a:effectLst/>
                <a:latin typeface="細明體" panose="02020509000000000000" pitchFamily="49" charset="-120"/>
                <a:ea typeface="細明體" panose="02020509000000000000" pitchFamily="49" charset="-120"/>
                <a:cs typeface="+mn-cs"/>
              </a:rPr>
              <a:t>考量公費助理實際之聘用人為議員而非議會，為使語意明確並避免外界誤會，建議將「公費」二字刪除，逕以助理稱之。</a:t>
            </a:r>
          </a:p>
          <a:p>
            <a:pPr lvl="0"/>
            <a:r>
              <a:rPr lang="en-US" altLang="zh-TW" sz="1200" kern="1200" dirty="0" smtClean="0">
                <a:solidFill>
                  <a:schemeClr val="tx1"/>
                </a:solidFill>
                <a:effectLst/>
                <a:latin typeface="細明體" panose="02020509000000000000" pitchFamily="49" charset="-120"/>
                <a:ea typeface="細明體" panose="02020509000000000000" pitchFamily="49" charset="-120"/>
                <a:cs typeface="+mn-cs"/>
              </a:rPr>
              <a:t>3.</a:t>
            </a:r>
            <a:r>
              <a:rPr lang="zh-TW" altLang="zh-TW" sz="1200" kern="1200" dirty="0" smtClean="0">
                <a:solidFill>
                  <a:schemeClr val="tx1"/>
                </a:solidFill>
                <a:effectLst/>
                <a:latin typeface="細明體" panose="02020509000000000000" pitchFamily="49" charset="-120"/>
                <a:ea typeface="細明體" panose="02020509000000000000" pitchFamily="49" charset="-120"/>
                <a:cs typeface="+mn-cs"/>
              </a:rPr>
              <a:t>增加資訊揭露條款，助理與議會議員有配偶或三親等以內血親、姻親關係者，應揭露之。</a:t>
            </a:r>
          </a:p>
          <a:p>
            <a:pPr lvl="0"/>
            <a:r>
              <a:rPr lang="en-US" altLang="zh-TW" sz="1200" kern="1200" dirty="0" smtClean="0">
                <a:solidFill>
                  <a:schemeClr val="tx1"/>
                </a:solidFill>
                <a:effectLst/>
                <a:latin typeface="細明體" panose="02020509000000000000" pitchFamily="49" charset="-120"/>
                <a:ea typeface="細明體" panose="02020509000000000000" pitchFamily="49" charset="-120"/>
                <a:cs typeface="+mn-cs"/>
              </a:rPr>
              <a:t>4.</a:t>
            </a:r>
            <a:r>
              <a:rPr lang="zh-TW" altLang="zh-TW" sz="1200" kern="1200" dirty="0" smtClean="0">
                <a:solidFill>
                  <a:schemeClr val="tx1"/>
                </a:solidFill>
                <a:effectLst/>
                <a:latin typeface="細明體" panose="02020509000000000000" pitchFamily="49" charset="-120"/>
                <a:ea typeface="細明體" panose="02020509000000000000" pitchFamily="49" charset="-120"/>
                <a:cs typeface="+mn-cs"/>
              </a:rPr>
              <a:t>為使助理年終工作獎金與春節慰勞金之發放與實際聘用狀況相符，其金額以補助金總額為基礎計算之。</a:t>
            </a:r>
          </a:p>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altLang="zh-TW" sz="1200" b="0" i="0" u="none" strike="noStrike" kern="1200" cap="none" spc="0" normalizeH="0" baseline="0" noProof="0" smtClean="0">
                <a:ln>
                  <a:noFill/>
                </a:ln>
                <a:solidFill>
                  <a:prstClr val="black"/>
                </a:solidFill>
                <a:effectLst/>
                <a:uLnTx/>
                <a:uFillTx/>
                <a:latin typeface="細明體" panose="02020509000000000000" pitchFamily="49" charset="-120"/>
                <a:ea typeface="細明體" panose="02020509000000000000" pitchFamily="49"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altLang="zh-TW" sz="1200" b="0" i="0" u="none" strike="noStrike" kern="1200" cap="none" spc="0" normalizeH="0" baseline="0" noProof="0" dirty="0">
              <a:ln>
                <a:noFill/>
              </a:ln>
              <a:solidFill>
                <a:prstClr val="black"/>
              </a:solidFill>
              <a:effectLst/>
              <a:uLnTx/>
              <a:uFillTx/>
              <a:latin typeface="細明體" panose="02020509000000000000" pitchFamily="49" charset="-120"/>
              <a:ea typeface="細明體" panose="02020509000000000000" pitchFamily="49" charset="-120"/>
              <a:cs typeface="+mn-cs"/>
            </a:endParaRPr>
          </a:p>
        </p:txBody>
      </p:sp>
    </p:spTree>
    <p:extLst>
      <p:ext uri="{BB962C8B-B14F-4D97-AF65-F5344CB8AC3E}">
        <p14:creationId xmlns:p14="http://schemas.microsoft.com/office/powerpoint/2010/main" val="886868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95908050-4A60-4291-AD44-78B28DDDEBF1}" type="datetimeFigureOut">
              <a:rPr lang="zh-TW" altLang="en-US" smtClean="0"/>
              <a:pPr/>
              <a:t>2019/3/12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20FA30C-4077-401E-90AA-866298F91C0A}" type="slidenum">
              <a:rPr lang="zh-TW" altLang="en-US" smtClean="0"/>
              <a:pPr/>
              <a:t>‹#›</a:t>
            </a:fld>
            <a:endParaRPr lang="zh-TW" altLang="en-US"/>
          </a:p>
        </p:txBody>
      </p:sp>
    </p:spTree>
    <p:extLst>
      <p:ext uri="{BB962C8B-B14F-4D97-AF65-F5344CB8AC3E}">
        <p14:creationId xmlns:p14="http://schemas.microsoft.com/office/powerpoint/2010/main" val="2410778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95908050-4A60-4291-AD44-78B28DDDEBF1}" type="datetimeFigureOut">
              <a:rPr lang="zh-TW" altLang="en-US" smtClean="0"/>
              <a:pPr/>
              <a:t>2019/3/12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20FA30C-4077-401E-90AA-866298F91C0A}" type="slidenum">
              <a:rPr lang="zh-TW" altLang="en-US" smtClean="0"/>
              <a:pPr/>
              <a:t>‹#›</a:t>
            </a:fld>
            <a:endParaRPr lang="zh-TW" altLang="en-US"/>
          </a:p>
        </p:txBody>
      </p:sp>
    </p:spTree>
    <p:extLst>
      <p:ext uri="{BB962C8B-B14F-4D97-AF65-F5344CB8AC3E}">
        <p14:creationId xmlns:p14="http://schemas.microsoft.com/office/powerpoint/2010/main" val="1152878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95908050-4A60-4291-AD44-78B28DDDEBF1}" type="datetimeFigureOut">
              <a:rPr lang="zh-TW" altLang="en-US" smtClean="0"/>
              <a:pPr/>
              <a:t>2019/3/12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20FA30C-4077-401E-90AA-866298F91C0A}" type="slidenum">
              <a:rPr lang="zh-TW" altLang="en-US" smtClean="0"/>
              <a:pPr/>
              <a:t>‹#›</a:t>
            </a:fld>
            <a:endParaRPr lang="zh-TW" altLang="en-US"/>
          </a:p>
        </p:txBody>
      </p:sp>
    </p:spTree>
    <p:extLst>
      <p:ext uri="{BB962C8B-B14F-4D97-AF65-F5344CB8AC3E}">
        <p14:creationId xmlns:p14="http://schemas.microsoft.com/office/powerpoint/2010/main" val="2762548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95908050-4A60-4291-AD44-78B28DDDEBF1}" type="datetimeFigureOut">
              <a:rPr lang="zh-TW" altLang="en-US" smtClean="0"/>
              <a:pPr/>
              <a:t>2019/3/12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20FA30C-4077-401E-90AA-866298F91C0A}" type="slidenum">
              <a:rPr lang="zh-TW" altLang="en-US" smtClean="0"/>
              <a:pPr/>
              <a:t>‹#›</a:t>
            </a:fld>
            <a:endParaRPr lang="zh-TW" altLang="en-US"/>
          </a:p>
        </p:txBody>
      </p:sp>
    </p:spTree>
    <p:extLst>
      <p:ext uri="{BB962C8B-B14F-4D97-AF65-F5344CB8AC3E}">
        <p14:creationId xmlns:p14="http://schemas.microsoft.com/office/powerpoint/2010/main" val="1172787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95908050-4A60-4291-AD44-78B28DDDEBF1}" type="datetimeFigureOut">
              <a:rPr lang="zh-TW" altLang="en-US" smtClean="0"/>
              <a:pPr/>
              <a:t>2019/3/12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20FA30C-4077-401E-90AA-866298F91C0A}" type="slidenum">
              <a:rPr lang="zh-TW" altLang="en-US" smtClean="0"/>
              <a:pPr/>
              <a:t>‹#›</a:t>
            </a:fld>
            <a:endParaRPr lang="zh-TW" altLang="en-US"/>
          </a:p>
        </p:txBody>
      </p:sp>
    </p:spTree>
    <p:extLst>
      <p:ext uri="{BB962C8B-B14F-4D97-AF65-F5344CB8AC3E}">
        <p14:creationId xmlns:p14="http://schemas.microsoft.com/office/powerpoint/2010/main" val="3894066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95908050-4A60-4291-AD44-78B28DDDEBF1}" type="datetimeFigureOut">
              <a:rPr lang="zh-TW" altLang="en-US" smtClean="0"/>
              <a:pPr/>
              <a:t>2019/3/12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20FA30C-4077-401E-90AA-866298F91C0A}" type="slidenum">
              <a:rPr lang="zh-TW" altLang="en-US" smtClean="0"/>
              <a:pPr/>
              <a:t>‹#›</a:t>
            </a:fld>
            <a:endParaRPr lang="zh-TW" altLang="en-US"/>
          </a:p>
        </p:txBody>
      </p:sp>
    </p:spTree>
    <p:extLst>
      <p:ext uri="{BB962C8B-B14F-4D97-AF65-F5344CB8AC3E}">
        <p14:creationId xmlns:p14="http://schemas.microsoft.com/office/powerpoint/2010/main" val="2236727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zh-TW" altLang="en-US" smtClean="0"/>
              <a:t>按一下以編輯母片標題樣式</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95908050-4A60-4291-AD44-78B28DDDEBF1}" type="datetimeFigureOut">
              <a:rPr lang="zh-TW" altLang="en-US" smtClean="0"/>
              <a:pPr/>
              <a:t>2019/3/12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20FA30C-4077-401E-90AA-866298F91C0A}" type="slidenum">
              <a:rPr lang="zh-TW" altLang="en-US" smtClean="0"/>
              <a:pPr/>
              <a:t>‹#›</a:t>
            </a:fld>
            <a:endParaRPr lang="zh-TW" altLang="en-US"/>
          </a:p>
        </p:txBody>
      </p:sp>
    </p:spTree>
    <p:extLst>
      <p:ext uri="{BB962C8B-B14F-4D97-AF65-F5344CB8AC3E}">
        <p14:creationId xmlns:p14="http://schemas.microsoft.com/office/powerpoint/2010/main" val="300644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2" name="Content Placeholder 3"/>
          <p:cNvSpPr>
            <a:spLocks noGrp="1"/>
          </p:cNvSpPr>
          <p:nvPr>
            <p:ph sz="quarter" idx="13"/>
          </p:nvPr>
        </p:nvSpPr>
        <p:spPr>
          <a:xfrm>
            <a:off x="913774" y="3051012"/>
            <a:ext cx="5106027" cy="274018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3" name="Content Placeholder 5"/>
          <p:cNvSpPr>
            <a:spLocks noGrp="1"/>
          </p:cNvSpPr>
          <p:nvPr>
            <p:ph sz="quarter" idx="14"/>
          </p:nvPr>
        </p:nvSpPr>
        <p:spPr>
          <a:xfrm>
            <a:off x="6172200" y="3051012"/>
            <a:ext cx="5105401" cy="274018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95908050-4A60-4291-AD44-78B28DDDEBF1}" type="datetimeFigureOut">
              <a:rPr lang="zh-TW" altLang="en-US" smtClean="0"/>
              <a:pPr/>
              <a:t>2019/3/12</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A20FA30C-4077-401E-90AA-866298F91C0A}" type="slidenum">
              <a:rPr lang="zh-TW" altLang="en-US" smtClean="0"/>
              <a:pPr/>
              <a:t>‹#›</a:t>
            </a:fld>
            <a:endParaRPr lang="zh-TW" altLang="en-US"/>
          </a:p>
        </p:txBody>
      </p:sp>
    </p:spTree>
    <p:extLst>
      <p:ext uri="{BB962C8B-B14F-4D97-AF65-F5344CB8AC3E}">
        <p14:creationId xmlns:p14="http://schemas.microsoft.com/office/powerpoint/2010/main" val="3031325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95908050-4A60-4291-AD44-78B28DDDEBF1}" type="datetimeFigureOut">
              <a:rPr lang="zh-TW" altLang="en-US" smtClean="0"/>
              <a:pPr/>
              <a:t>2019/3/12</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A20FA30C-4077-401E-90AA-866298F91C0A}" type="slidenum">
              <a:rPr lang="zh-TW" altLang="en-US" smtClean="0"/>
              <a:pPr/>
              <a:t>‹#›</a:t>
            </a:fld>
            <a:endParaRPr lang="zh-TW" altLang="en-US"/>
          </a:p>
        </p:txBody>
      </p:sp>
    </p:spTree>
    <p:extLst>
      <p:ext uri="{BB962C8B-B14F-4D97-AF65-F5344CB8AC3E}">
        <p14:creationId xmlns:p14="http://schemas.microsoft.com/office/powerpoint/2010/main" val="3488950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95908050-4A60-4291-AD44-78B28DDDEBF1}" type="datetimeFigureOut">
              <a:rPr lang="zh-TW" altLang="en-US" smtClean="0"/>
              <a:pPr/>
              <a:t>2019/3/12</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A20FA30C-4077-401E-90AA-866298F91C0A}" type="slidenum">
              <a:rPr lang="zh-TW" altLang="en-US" smtClean="0"/>
              <a:pPr/>
              <a:t>‹#›</a:t>
            </a:fld>
            <a:endParaRPr lang="zh-TW" altLang="en-US"/>
          </a:p>
        </p:txBody>
      </p:sp>
    </p:spTree>
    <p:extLst>
      <p:ext uri="{BB962C8B-B14F-4D97-AF65-F5344CB8AC3E}">
        <p14:creationId xmlns:p14="http://schemas.microsoft.com/office/powerpoint/2010/main" val="3404431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zh-TW" altLang="en-US" smtClean="0"/>
              <a:t>按一下以編輯母片標題樣式</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95908050-4A60-4291-AD44-78B28DDDEBF1}" type="datetimeFigureOut">
              <a:rPr lang="zh-TW" altLang="en-US" smtClean="0"/>
              <a:pPr/>
              <a:t>2019/3/12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20FA30C-4077-401E-90AA-866298F91C0A}" type="slidenum">
              <a:rPr lang="zh-TW" altLang="en-US" smtClean="0"/>
              <a:pPr/>
              <a:t>‹#›</a:t>
            </a:fld>
            <a:endParaRPr lang="zh-TW" altLang="en-US"/>
          </a:p>
        </p:txBody>
      </p:sp>
    </p:spTree>
    <p:extLst>
      <p:ext uri="{BB962C8B-B14F-4D97-AF65-F5344CB8AC3E}">
        <p14:creationId xmlns:p14="http://schemas.microsoft.com/office/powerpoint/2010/main" val="3520759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95908050-4A60-4291-AD44-78B28DDDEBF1}" type="datetimeFigureOut">
              <a:rPr lang="zh-TW" altLang="en-US" smtClean="0"/>
              <a:pPr/>
              <a:t>2019/3/12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20FA30C-4077-401E-90AA-866298F91C0A}" type="slidenum">
              <a:rPr lang="zh-TW" altLang="en-US" smtClean="0"/>
              <a:pPr/>
              <a:t>‹#›</a:t>
            </a:fld>
            <a:endParaRPr lang="zh-TW" altLang="en-US"/>
          </a:p>
        </p:txBody>
      </p:sp>
    </p:spTree>
    <p:extLst>
      <p:ext uri="{BB962C8B-B14F-4D97-AF65-F5344CB8AC3E}">
        <p14:creationId xmlns:p14="http://schemas.microsoft.com/office/powerpoint/2010/main" val="3594089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95908050-4A60-4291-AD44-78B28DDDEBF1}" type="datetimeFigureOut">
              <a:rPr lang="zh-TW" altLang="en-US" smtClean="0"/>
              <a:pPr/>
              <a:t>2019/3/12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20FA30C-4077-401E-90AA-866298F91C0A}" type="slidenum">
              <a:rPr lang="zh-TW" altLang="en-US" smtClean="0"/>
              <a:pPr/>
              <a:t>‹#›</a:t>
            </a:fld>
            <a:endParaRPr lang="zh-TW" altLang="en-US"/>
          </a:p>
        </p:txBody>
      </p:sp>
    </p:spTree>
    <p:extLst>
      <p:ext uri="{BB962C8B-B14F-4D97-AF65-F5344CB8AC3E}">
        <p14:creationId xmlns:p14="http://schemas.microsoft.com/office/powerpoint/2010/main" val="2564460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95908050-4A60-4291-AD44-78B28DDDEBF1}" type="datetimeFigureOut">
              <a:rPr lang="zh-TW" altLang="en-US" smtClean="0"/>
              <a:pPr/>
              <a:t>2019/3/12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20FA30C-4077-401E-90AA-866298F91C0A}" type="slidenum">
              <a:rPr lang="zh-TW" altLang="en-US" smtClean="0"/>
              <a:pPr/>
              <a:t>‹#›</a:t>
            </a:fld>
            <a:endParaRPr lang="zh-TW" altLang="en-US"/>
          </a:p>
        </p:txBody>
      </p:sp>
    </p:spTree>
    <p:extLst>
      <p:ext uri="{BB962C8B-B14F-4D97-AF65-F5344CB8AC3E}">
        <p14:creationId xmlns:p14="http://schemas.microsoft.com/office/powerpoint/2010/main" val="14206095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95908050-4A60-4291-AD44-78B28DDDEBF1}" type="datetimeFigureOut">
              <a:rPr lang="zh-TW" altLang="en-US" smtClean="0"/>
              <a:pPr/>
              <a:t>2019/3/12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20FA30C-4077-401E-90AA-866298F91C0A}" type="slidenum">
              <a:rPr lang="zh-TW" altLang="en-US" smtClean="0"/>
              <a:pPr/>
              <a:t>‹#›</a:t>
            </a:fld>
            <a:endParaRPr lang="zh-TW" altLang="en-US"/>
          </a:p>
        </p:txBody>
      </p:sp>
    </p:spTree>
    <p:extLst>
      <p:ext uri="{BB962C8B-B14F-4D97-AF65-F5344CB8AC3E}">
        <p14:creationId xmlns:p14="http://schemas.microsoft.com/office/powerpoint/2010/main" val="6215000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zh-TW" altLang="en-US" smtClean="0"/>
              <a:t>按一下以編輯母片標題樣式</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95908050-4A60-4291-AD44-78B28DDDEBF1}" type="datetimeFigureOut">
              <a:rPr lang="zh-TW" altLang="en-US" smtClean="0"/>
              <a:pPr/>
              <a:t>2019/3/12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20FA30C-4077-401E-90AA-866298F91C0A}" type="slidenum">
              <a:rPr lang="zh-TW" altLang="en-US" smtClean="0"/>
              <a:pPr/>
              <a:t>‹#›</a:t>
            </a:fld>
            <a:endParaRPr lang="zh-TW" alt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65634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95908050-4A60-4291-AD44-78B28DDDEBF1}" type="datetimeFigureOut">
              <a:rPr lang="zh-TW" altLang="en-US" smtClean="0"/>
              <a:pPr/>
              <a:t>2019/3/12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20FA30C-4077-401E-90AA-866298F91C0A}" type="slidenum">
              <a:rPr lang="zh-TW" altLang="en-US" smtClean="0"/>
              <a:pPr/>
              <a:t>‹#›</a:t>
            </a:fld>
            <a:endParaRPr lang="zh-TW" altLang="en-US"/>
          </a:p>
        </p:txBody>
      </p:sp>
    </p:spTree>
    <p:extLst>
      <p:ext uri="{BB962C8B-B14F-4D97-AF65-F5344CB8AC3E}">
        <p14:creationId xmlns:p14="http://schemas.microsoft.com/office/powerpoint/2010/main" val="534553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zh-TW" altLang="en-US" smtClean="0"/>
              <a:t>按一下以編輯母片標題樣式</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fld id="{95908050-4A60-4291-AD44-78B28DDDEBF1}" type="datetimeFigureOut">
              <a:rPr lang="zh-TW" altLang="en-US" smtClean="0"/>
              <a:pPr/>
              <a:t>2019/3/12</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A20FA30C-4077-401E-90AA-866298F91C0A}" type="slidenum">
              <a:rPr lang="zh-TW" altLang="en-US" smtClean="0"/>
              <a:pPr/>
              <a:t>‹#›</a:t>
            </a:fld>
            <a:endParaRPr lang="zh-TW" altLang="en-US"/>
          </a:p>
        </p:txBody>
      </p:sp>
    </p:spTree>
    <p:extLst>
      <p:ext uri="{BB962C8B-B14F-4D97-AF65-F5344CB8AC3E}">
        <p14:creationId xmlns:p14="http://schemas.microsoft.com/office/powerpoint/2010/main" val="15128164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zh-TW" altLang="en-US" smtClean="0"/>
              <a:t>按一下以編輯母片標題樣式</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fld id="{95908050-4A60-4291-AD44-78B28DDDEBF1}" type="datetimeFigureOut">
              <a:rPr lang="zh-TW" altLang="en-US" smtClean="0"/>
              <a:pPr/>
              <a:t>2019/3/12</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A20FA30C-4077-401E-90AA-866298F91C0A}" type="slidenum">
              <a:rPr lang="zh-TW" altLang="en-US" smtClean="0"/>
              <a:pPr/>
              <a:t>‹#›</a:t>
            </a:fld>
            <a:endParaRPr lang="zh-TW" altLang="en-US"/>
          </a:p>
        </p:txBody>
      </p:sp>
    </p:spTree>
    <p:extLst>
      <p:ext uri="{BB962C8B-B14F-4D97-AF65-F5344CB8AC3E}">
        <p14:creationId xmlns:p14="http://schemas.microsoft.com/office/powerpoint/2010/main" val="16256297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95908050-4A60-4291-AD44-78B28DDDEBF1}" type="datetimeFigureOut">
              <a:rPr lang="zh-TW" altLang="en-US" smtClean="0"/>
              <a:pPr/>
              <a:t>2019/3/12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20FA30C-4077-401E-90AA-866298F91C0A}" type="slidenum">
              <a:rPr lang="zh-TW" altLang="en-US" smtClean="0"/>
              <a:pPr/>
              <a:t>‹#›</a:t>
            </a:fld>
            <a:endParaRPr lang="zh-TW" altLang="en-US"/>
          </a:p>
        </p:txBody>
      </p:sp>
    </p:spTree>
    <p:extLst>
      <p:ext uri="{BB962C8B-B14F-4D97-AF65-F5344CB8AC3E}">
        <p14:creationId xmlns:p14="http://schemas.microsoft.com/office/powerpoint/2010/main" val="38479428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zh-TW" altLang="en-US" smtClean="0"/>
              <a:t>按一下以編輯母片標題樣式</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95908050-4A60-4291-AD44-78B28DDDEBF1}" type="datetimeFigureOut">
              <a:rPr lang="zh-TW" altLang="en-US" smtClean="0"/>
              <a:pPr/>
              <a:t>2019/3/12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20FA30C-4077-401E-90AA-866298F91C0A}" type="slidenum">
              <a:rPr lang="zh-TW" altLang="en-US" smtClean="0"/>
              <a:pPr/>
              <a:t>‹#›</a:t>
            </a:fld>
            <a:endParaRPr lang="zh-TW" altLang="en-US"/>
          </a:p>
        </p:txBody>
      </p:sp>
    </p:spTree>
    <p:extLst>
      <p:ext uri="{BB962C8B-B14F-4D97-AF65-F5344CB8AC3E}">
        <p14:creationId xmlns:p14="http://schemas.microsoft.com/office/powerpoint/2010/main" val="35884188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95908050-4A60-4291-AD44-78B28DDDEBF1}" type="datetimeFigureOut">
              <a:rPr lang="zh-TW" altLang="en-US" smtClean="0"/>
              <a:pPr/>
              <a:t>2019/3/12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20FA30C-4077-401E-90AA-866298F91C0A}" type="slidenum">
              <a:rPr lang="zh-TW" altLang="en-US" smtClean="0"/>
              <a:pPr/>
              <a:t>‹#›</a:t>
            </a:fld>
            <a:endParaRPr lang="zh-TW" altLang="en-US"/>
          </a:p>
        </p:txBody>
      </p:sp>
    </p:spTree>
    <p:extLst>
      <p:ext uri="{BB962C8B-B14F-4D97-AF65-F5344CB8AC3E}">
        <p14:creationId xmlns:p14="http://schemas.microsoft.com/office/powerpoint/2010/main" val="2316296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95908050-4A60-4291-AD44-78B28DDDEBF1}" type="datetimeFigureOut">
              <a:rPr lang="zh-TW" altLang="en-US" smtClean="0"/>
              <a:pPr/>
              <a:t>2019/3/12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20FA30C-4077-401E-90AA-866298F91C0A}" type="slidenum">
              <a:rPr lang="zh-TW" altLang="en-US" smtClean="0"/>
              <a:pPr/>
              <a:t>‹#›</a:t>
            </a:fld>
            <a:endParaRPr lang="zh-TW" altLang="en-US"/>
          </a:p>
        </p:txBody>
      </p:sp>
    </p:spTree>
    <p:extLst>
      <p:ext uri="{BB962C8B-B14F-4D97-AF65-F5344CB8AC3E}">
        <p14:creationId xmlns:p14="http://schemas.microsoft.com/office/powerpoint/2010/main" val="1707874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95908050-4A60-4291-AD44-78B28DDDEBF1}" type="datetimeFigureOut">
              <a:rPr lang="zh-TW" altLang="en-US" smtClean="0"/>
              <a:pPr/>
              <a:t>2019/3/12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20FA30C-4077-401E-90AA-866298F91C0A}" type="slidenum">
              <a:rPr lang="zh-TW" altLang="en-US" smtClean="0"/>
              <a:pPr/>
              <a:t>‹#›</a:t>
            </a:fld>
            <a:endParaRPr lang="zh-TW" altLang="en-US"/>
          </a:p>
        </p:txBody>
      </p:sp>
    </p:spTree>
    <p:extLst>
      <p:ext uri="{BB962C8B-B14F-4D97-AF65-F5344CB8AC3E}">
        <p14:creationId xmlns:p14="http://schemas.microsoft.com/office/powerpoint/2010/main" val="3255821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845127" y="2507550"/>
            <a:ext cx="5156200" cy="3680525"/>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6172200" y="2507550"/>
            <a:ext cx="5181601" cy="3680525"/>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Date Placeholder 6"/>
          <p:cNvSpPr>
            <a:spLocks noGrp="1"/>
          </p:cNvSpPr>
          <p:nvPr>
            <p:ph type="dt" sz="half" idx="10"/>
          </p:nvPr>
        </p:nvSpPr>
        <p:spPr/>
        <p:txBody>
          <a:bodyPr/>
          <a:lstStyle/>
          <a:p>
            <a:fld id="{95908050-4A60-4291-AD44-78B28DDDEBF1}" type="datetimeFigureOut">
              <a:rPr lang="zh-TW" altLang="en-US" smtClean="0"/>
              <a:pPr/>
              <a:t>2019/3/12</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A20FA30C-4077-401E-90AA-866298F91C0A}" type="slidenum">
              <a:rPr lang="zh-TW" altLang="en-US" smtClean="0"/>
              <a:pPr/>
              <a:t>‹#›</a:t>
            </a:fld>
            <a:endParaRPr lang="zh-TW" altLang="en-US"/>
          </a:p>
        </p:txBody>
      </p:sp>
      <p:sp>
        <p:nvSpPr>
          <p:cNvPr id="10" name="Title 9"/>
          <p:cNvSpPr>
            <a:spLocks noGrp="1"/>
          </p:cNvSpPr>
          <p:nvPr>
            <p:ph type="title"/>
          </p:nvPr>
        </p:nvSpPr>
        <p:spPr/>
        <p:txBody>
          <a:bodyPr/>
          <a:lstStyle/>
          <a:p>
            <a:r>
              <a:rPr lang="zh-TW" altLang="en-US" smtClean="0"/>
              <a:t>按一下以編輯母片標題樣式</a:t>
            </a:r>
            <a:endParaRPr lang="en-US" dirty="0"/>
          </a:p>
        </p:txBody>
      </p:sp>
    </p:spTree>
    <p:extLst>
      <p:ext uri="{BB962C8B-B14F-4D97-AF65-F5344CB8AC3E}">
        <p14:creationId xmlns:p14="http://schemas.microsoft.com/office/powerpoint/2010/main" val="2373970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只有標題">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5908050-4A60-4291-AD44-78B28DDDEBF1}" type="datetimeFigureOut">
              <a:rPr lang="zh-TW" altLang="en-US" smtClean="0"/>
              <a:pPr/>
              <a:t>2019/3/12</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A20FA30C-4077-401E-90AA-866298F91C0A}" type="slidenum">
              <a:rPr lang="zh-TW" altLang="en-US" smtClean="0"/>
              <a:pPr/>
              <a:t>‹#›</a:t>
            </a:fld>
            <a:endParaRPr lang="zh-TW" altLang="en-US"/>
          </a:p>
        </p:txBody>
      </p:sp>
      <p:sp>
        <p:nvSpPr>
          <p:cNvPr id="6" name="Title 5"/>
          <p:cNvSpPr>
            <a:spLocks noGrp="1"/>
          </p:cNvSpPr>
          <p:nvPr>
            <p:ph type="title"/>
          </p:nvPr>
        </p:nvSpPr>
        <p:spPr/>
        <p:txBody>
          <a:bodyPr/>
          <a:lstStyle/>
          <a:p>
            <a:r>
              <a:rPr lang="zh-TW" altLang="en-US" smtClean="0"/>
              <a:t>按一下以編輯母片標題樣式</a:t>
            </a:r>
            <a:endParaRPr lang="en-US"/>
          </a:p>
        </p:txBody>
      </p:sp>
    </p:spTree>
    <p:extLst>
      <p:ext uri="{BB962C8B-B14F-4D97-AF65-F5344CB8AC3E}">
        <p14:creationId xmlns:p14="http://schemas.microsoft.com/office/powerpoint/2010/main" val="3274288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908050-4A60-4291-AD44-78B28DDDEBF1}" type="datetimeFigureOut">
              <a:rPr lang="zh-TW" altLang="en-US" smtClean="0"/>
              <a:pPr/>
              <a:t>2019/3/12</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A20FA30C-4077-401E-90AA-866298F91C0A}" type="slidenum">
              <a:rPr lang="zh-TW" altLang="en-US" smtClean="0"/>
              <a:pPr/>
              <a:t>‹#›</a:t>
            </a:fld>
            <a:endParaRPr lang="zh-TW" altLang="en-US"/>
          </a:p>
        </p:txBody>
      </p:sp>
    </p:spTree>
    <p:extLst>
      <p:ext uri="{BB962C8B-B14F-4D97-AF65-F5344CB8AC3E}">
        <p14:creationId xmlns:p14="http://schemas.microsoft.com/office/powerpoint/2010/main" val="735496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95908050-4A60-4291-AD44-78B28DDDEBF1}" type="datetimeFigureOut">
              <a:rPr lang="zh-TW" altLang="en-US" smtClean="0"/>
              <a:pPr/>
              <a:t>2019/3/12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20FA30C-4077-401E-90AA-866298F91C0A}" type="slidenum">
              <a:rPr lang="zh-TW" altLang="en-US" smtClean="0"/>
              <a:pPr/>
              <a:t>‹#›</a:t>
            </a:fld>
            <a:endParaRPr lang="zh-TW" altLang="en-US"/>
          </a:p>
        </p:txBody>
      </p:sp>
    </p:spTree>
    <p:extLst>
      <p:ext uri="{BB962C8B-B14F-4D97-AF65-F5344CB8AC3E}">
        <p14:creationId xmlns:p14="http://schemas.microsoft.com/office/powerpoint/2010/main" val="1970912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95908050-4A60-4291-AD44-78B28DDDEBF1}" type="datetimeFigureOut">
              <a:rPr lang="zh-TW" altLang="en-US" smtClean="0"/>
              <a:pPr/>
              <a:t>2019/3/12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20FA30C-4077-401E-90AA-866298F91C0A}" type="slidenum">
              <a:rPr lang="zh-TW" altLang="en-US" smtClean="0"/>
              <a:pPr/>
              <a:t>‹#›</a:t>
            </a:fld>
            <a:endParaRPr lang="zh-TW" altLang="en-US"/>
          </a:p>
        </p:txBody>
      </p:sp>
    </p:spTree>
    <p:extLst>
      <p:ext uri="{BB962C8B-B14F-4D97-AF65-F5344CB8AC3E}">
        <p14:creationId xmlns:p14="http://schemas.microsoft.com/office/powerpoint/2010/main" val="1068085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95908050-4A60-4291-AD44-78B28DDDEBF1}" type="datetimeFigureOut">
              <a:rPr lang="zh-TW" altLang="en-US" smtClean="0"/>
              <a:pPr/>
              <a:t>2019/3/12</a:t>
            </a:fld>
            <a:endParaRPr lang="zh-TW"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zh-TW" alt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A20FA30C-4077-401E-90AA-866298F91C0A}" type="slidenum">
              <a:rPr lang="zh-TW" altLang="en-US" smtClean="0"/>
              <a:pPr/>
              <a:t>‹#›</a:t>
            </a:fld>
            <a:endParaRPr lang="zh-TW" altLang="en-US"/>
          </a:p>
        </p:txBody>
      </p:sp>
    </p:spTree>
    <p:extLst>
      <p:ext uri="{BB962C8B-B14F-4D97-AF65-F5344CB8AC3E}">
        <p14:creationId xmlns:p14="http://schemas.microsoft.com/office/powerpoint/2010/main" val="3959740901"/>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95908050-4A60-4291-AD44-78B28DDDEBF1}" type="datetimeFigureOut">
              <a:rPr lang="zh-TW" altLang="en-US" smtClean="0"/>
              <a:pPr/>
              <a:t>2019/3/12</a:t>
            </a:fld>
            <a:endParaRPr lang="zh-TW" alt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zh-TW" alt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A20FA30C-4077-401E-90AA-866298F91C0A}" type="slidenum">
              <a:rPr lang="zh-TW" altLang="en-US" smtClean="0"/>
              <a:pPr/>
              <a:t>‹#›</a:t>
            </a:fld>
            <a:endParaRPr lang="zh-TW" altLang="en-US"/>
          </a:p>
        </p:txBody>
      </p:sp>
    </p:spTree>
    <p:extLst>
      <p:ext uri="{BB962C8B-B14F-4D97-AF65-F5344CB8AC3E}">
        <p14:creationId xmlns:p14="http://schemas.microsoft.com/office/powerpoint/2010/main" val="3890219894"/>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 id="2147483959" r:id="rId13"/>
    <p:sldLayoutId id="2147483960" r:id="rId14"/>
    <p:sldLayoutId id="2147483961" r:id="rId15"/>
    <p:sldLayoutId id="2147483962" r:id="rId16"/>
    <p:sldLayoutId id="2147483963" r:id="rId17"/>
    <p:sldLayoutId id="2147483964"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723902" y="1981622"/>
            <a:ext cx="7116514" cy="339159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ctrTitle"/>
          </p:nvPr>
        </p:nvSpPr>
        <p:spPr>
          <a:xfrm>
            <a:off x="2423592" y="2348883"/>
            <a:ext cx="7772400" cy="1829761"/>
          </a:xfrm>
        </p:spPr>
        <p:txBody>
          <a:bodyPr>
            <a:noAutofit/>
          </a:bodyPr>
          <a:lstStyle/>
          <a:p>
            <a:r>
              <a:rPr lang="zh-TW" altLang="en-US" sz="5600" b="1" dirty="0" smtClean="0">
                <a:solidFill>
                  <a:schemeClr val="accent4">
                    <a:lumMod val="75000"/>
                  </a:schemeClr>
                </a:solidFill>
                <a:latin typeface="微軟正黑體" pitchFamily="34" charset="-120"/>
                <a:ea typeface="微軟正黑體" pitchFamily="34" charset="-120"/>
              </a:rPr>
              <a:t>從</a:t>
            </a:r>
            <a:r>
              <a:rPr lang="zh-TW" altLang="en-US" sz="5600" b="1" dirty="0">
                <a:solidFill>
                  <a:schemeClr val="accent4">
                    <a:lumMod val="75000"/>
                  </a:schemeClr>
                </a:solidFill>
                <a:latin typeface="微軟正黑體" pitchFamily="34" charset="-120"/>
                <a:ea typeface="微軟正黑體" pitchFamily="34" charset="-120"/>
              </a:rPr>
              <a:t>廉政</a:t>
            </a:r>
            <a:r>
              <a:rPr lang="zh-TW" altLang="en-US" sz="5600" b="1" dirty="0" smtClean="0">
                <a:solidFill>
                  <a:schemeClr val="accent4">
                    <a:lumMod val="75000"/>
                  </a:schemeClr>
                </a:solidFill>
                <a:latin typeface="微軟正黑體" pitchFamily="34" charset="-120"/>
                <a:ea typeface="微軟正黑體" pitchFamily="34" charset="-120"/>
              </a:rPr>
              <a:t>觀點</a:t>
            </a:r>
            <a:r>
              <a:rPr lang="zh-TW" altLang="en-US" sz="5600" b="1" dirty="0">
                <a:solidFill>
                  <a:schemeClr val="accent4">
                    <a:lumMod val="75000"/>
                  </a:schemeClr>
                </a:solidFill>
                <a:latin typeface="微軟正黑體" pitchFamily="34" charset="-120"/>
                <a:ea typeface="微軟正黑體" pitchFamily="34" charset="-120"/>
              </a:rPr>
              <a:t>看地方議員助理費核銷問題</a:t>
            </a:r>
          </a:p>
        </p:txBody>
      </p:sp>
      <p:sp>
        <p:nvSpPr>
          <p:cNvPr id="3" name="副標題 2"/>
          <p:cNvSpPr>
            <a:spLocks noGrp="1"/>
          </p:cNvSpPr>
          <p:nvPr>
            <p:ph type="subTitle" idx="1"/>
          </p:nvPr>
        </p:nvSpPr>
        <p:spPr>
          <a:xfrm>
            <a:off x="2279576" y="4509120"/>
            <a:ext cx="7772400" cy="720080"/>
          </a:xfrm>
        </p:spPr>
        <p:txBody>
          <a:bodyPr/>
          <a:lstStyle/>
          <a:p>
            <a:pPr algn="ctr"/>
            <a:r>
              <a:rPr lang="zh-TW" altLang="en-US" b="1" dirty="0" smtClean="0">
                <a:solidFill>
                  <a:schemeClr val="tx1">
                    <a:lumMod val="65000"/>
                    <a:lumOff val="35000"/>
                  </a:schemeClr>
                </a:solidFill>
                <a:latin typeface="微軟正黑體" pitchFamily="34" charset="-120"/>
                <a:ea typeface="微軟正黑體" pitchFamily="34" charset="-120"/>
              </a:rPr>
              <a:t>法務部廉政署防貪組</a:t>
            </a:r>
            <a:endParaRPr lang="zh-TW" altLang="en-US" b="1" dirty="0">
              <a:solidFill>
                <a:schemeClr val="tx1">
                  <a:lumMod val="65000"/>
                  <a:lumOff val="35000"/>
                </a:schemeClr>
              </a:solidFill>
              <a:latin typeface="微軟正黑體" pitchFamily="34" charset="-120"/>
              <a:ea typeface="微軟正黑體" pitchFamily="34" charset="-120"/>
            </a:endParaRPr>
          </a:p>
        </p:txBody>
      </p:sp>
      <p:pic>
        <p:nvPicPr>
          <p:cNvPr id="4" name="圖片 4" descr="pic.gif"/>
          <p:cNvPicPr>
            <a:picLocks noChangeAspect="1"/>
          </p:cNvPicPr>
          <p:nvPr/>
        </p:nvPicPr>
        <p:blipFill>
          <a:blip r:embed="rId2" cstate="print"/>
          <a:srcRect/>
          <a:stretch>
            <a:fillRect/>
          </a:stretch>
        </p:blipFill>
        <p:spPr bwMode="auto">
          <a:xfrm>
            <a:off x="1055440" y="476672"/>
            <a:ext cx="1668462" cy="1504950"/>
          </a:xfrm>
          <a:prstGeom prst="rect">
            <a:avLst/>
          </a:prstGeom>
          <a:noFill/>
          <a:ln w="9525">
            <a:noFill/>
            <a:miter lim="800000"/>
            <a:headEnd/>
            <a:tailEnd/>
          </a:ln>
        </p:spPr>
      </p:pic>
      <p:sp>
        <p:nvSpPr>
          <p:cNvPr id="6" name="矩形 5"/>
          <p:cNvSpPr/>
          <p:nvPr/>
        </p:nvSpPr>
        <p:spPr>
          <a:xfrm>
            <a:off x="2639616" y="1916832"/>
            <a:ext cx="7272808" cy="3528392"/>
          </a:xfrm>
          <a:prstGeom prst="rect">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流程圖: 替代程序 6"/>
          <p:cNvSpPr/>
          <p:nvPr/>
        </p:nvSpPr>
        <p:spPr>
          <a:xfrm>
            <a:off x="3015491" y="-459432"/>
            <a:ext cx="1152128" cy="2088232"/>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內容版面配置區 2"/>
          <p:cNvSpPr>
            <a:spLocks noGrp="1"/>
          </p:cNvSpPr>
          <p:nvPr>
            <p:ph idx="1"/>
          </p:nvPr>
        </p:nvSpPr>
        <p:spPr>
          <a:xfrm>
            <a:off x="335360" y="1196752"/>
            <a:ext cx="11449272" cy="5256583"/>
          </a:xfrm>
        </p:spPr>
        <p:txBody>
          <a:bodyPr>
            <a:normAutofit/>
          </a:bodyPr>
          <a:lstStyle/>
          <a:p>
            <a:pPr marL="0" indent="0">
              <a:buNone/>
            </a:pPr>
            <a:r>
              <a:rPr lang="zh-TW" altLang="en-US" sz="3400" b="1" dirty="0">
                <a:solidFill>
                  <a:srgbClr val="FF0000"/>
                </a:solidFill>
                <a:latin typeface="微軟正黑體" panose="020B0604030504040204" pitchFamily="34" charset="-120"/>
                <a:ea typeface="微軟正黑體" panose="020B0604030504040204" pitchFamily="34" charset="-120"/>
              </a:rPr>
              <a:t>二</a:t>
            </a:r>
            <a:r>
              <a:rPr lang="zh-TW" altLang="en-US" sz="3400" b="1" dirty="0" smtClean="0">
                <a:solidFill>
                  <a:srgbClr val="FF0000"/>
                </a:solidFill>
                <a:latin typeface="微軟正黑體" panose="020B0604030504040204" pitchFamily="34" charset="-120"/>
                <a:ea typeface="微軟正黑體" panose="020B0604030504040204" pitchFamily="34" charset="-120"/>
              </a:rPr>
              <a:t>、核銷流程</a:t>
            </a:r>
            <a:endParaRPr lang="en-US" altLang="zh-TW" sz="3400" b="1" dirty="0" smtClean="0">
              <a:solidFill>
                <a:srgbClr val="FF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ja-JP" altLang="en-US" sz="2400" b="1" dirty="0" smtClean="0">
                <a:solidFill>
                  <a:srgbClr val="FF0000"/>
                </a:solidFill>
                <a:latin typeface="微軟正黑體" panose="020B0604030504040204" pitchFamily="34" charset="-120"/>
                <a:ea typeface="微軟正黑體" panose="020B0604030504040204" pitchFamily="34" charset="-120"/>
              </a:rPr>
              <a:t>議員</a:t>
            </a:r>
            <a:r>
              <a:rPr lang="ja-JP" altLang="en-US" sz="2400" b="1" dirty="0">
                <a:solidFill>
                  <a:srgbClr val="FF0000"/>
                </a:solidFill>
                <a:latin typeface="微軟正黑體" panose="020B0604030504040204" pitchFamily="34" charset="-120"/>
                <a:ea typeface="微軟正黑體" panose="020B0604030504040204" pitchFamily="34" charset="-120"/>
              </a:rPr>
              <a:t>提供助理名單、 每位助理薪資額度、 助理本人</a:t>
            </a:r>
            <a:r>
              <a:rPr lang="ja-JP" altLang="en-US" sz="2400" b="1" dirty="0" smtClean="0">
                <a:solidFill>
                  <a:srgbClr val="FF0000"/>
                </a:solidFill>
                <a:latin typeface="微軟正黑體" panose="020B0604030504040204" pitchFamily="34" charset="-120"/>
                <a:ea typeface="微軟正黑體" panose="020B0604030504040204" pitchFamily="34" charset="-120"/>
              </a:rPr>
              <a:t>帳號</a:t>
            </a:r>
            <a:endParaRPr lang="en-US" altLang="ja-JP" sz="2400" b="1" dirty="0" smtClean="0">
              <a:solidFill>
                <a:srgbClr val="FF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TW" altLang="en-US" sz="2400" b="1" dirty="0">
                <a:solidFill>
                  <a:srgbClr val="FF0000"/>
                </a:solidFill>
                <a:latin typeface="微軟正黑體" panose="020B0604030504040204" pitchFamily="34" charset="-120"/>
                <a:ea typeface="微軟正黑體" panose="020B0604030504040204" pitchFamily="34" charset="-120"/>
              </a:rPr>
              <a:t>議會按月撥款至助理帳戶</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marL="0" indent="0" algn="just">
              <a:buNone/>
            </a:pPr>
            <a:r>
              <a:rPr lang="zh-TW" altLang="en-US" sz="2400" b="1" dirty="0">
                <a:latin typeface="微軟正黑體" panose="020B0604030504040204" pitchFamily="34" charset="-120"/>
                <a:ea typeface="微軟正黑體" panose="020B0604030504040204" pitchFamily="34" charset="-120"/>
              </a:rPr>
              <a:t>Ｑ： 可以不要聘用這麼</a:t>
            </a:r>
            <a:r>
              <a:rPr lang="zh-TW" altLang="en-US" sz="2400" b="1" dirty="0" smtClean="0">
                <a:latin typeface="微軟正黑體" panose="020B0604030504040204" pitchFamily="34" charset="-120"/>
                <a:ea typeface="微軟正黑體" panose="020B0604030504040204" pitchFamily="34" charset="-120"/>
              </a:rPr>
              <a:t>多助理</a:t>
            </a:r>
            <a:r>
              <a:rPr lang="zh-TW" altLang="en-US" sz="2400" b="1" dirty="0">
                <a:latin typeface="微軟正黑體" panose="020B0604030504040204" pitchFamily="34" charset="-120"/>
                <a:ea typeface="微軟正黑體" panose="020B0604030504040204" pitchFamily="34" charset="-120"/>
              </a:rPr>
              <a:t>嗎？（ 聘用人數未</a:t>
            </a:r>
            <a:r>
              <a:rPr lang="zh-TW" altLang="en-US" sz="2400" b="1" dirty="0" smtClean="0">
                <a:latin typeface="微軟正黑體" panose="020B0604030504040204" pitchFamily="34" charset="-120"/>
                <a:ea typeface="微軟正黑體" panose="020B0604030504040204" pitchFamily="34" charset="-120"/>
              </a:rPr>
              <a:t>達下限</a:t>
            </a:r>
            <a:r>
              <a:rPr lang="zh-TW" altLang="en-US" sz="2400" b="1" dirty="0">
                <a:latin typeface="微軟正黑體" panose="020B0604030504040204" pitchFamily="34" charset="-120"/>
                <a:ea typeface="微軟正黑體" panose="020B0604030504040204" pitchFamily="34" charset="-120"/>
              </a:rPr>
              <a:t>）</a:t>
            </a:r>
            <a:endParaRPr lang="en-US" altLang="zh-TW" sz="2400" b="1" dirty="0">
              <a:latin typeface="微軟正黑體" panose="020B0604030504040204" pitchFamily="34" charset="-120"/>
              <a:ea typeface="微軟正黑體" panose="020B0604030504040204" pitchFamily="34" charset="-120"/>
            </a:endParaRPr>
          </a:p>
          <a:p>
            <a:pPr marL="0" indent="0" algn="just">
              <a:buNone/>
            </a:pPr>
            <a:r>
              <a:rPr lang="zh-TW" altLang="en-US" sz="2400" b="1" dirty="0">
                <a:latin typeface="微軟正黑體" panose="020B0604030504040204" pitchFamily="34" charset="-120"/>
                <a:ea typeface="微軟正黑體" panose="020B0604030504040204" pitchFamily="34" charset="-120"/>
              </a:rPr>
              <a:t>Ａ： 議員可自行決定</a:t>
            </a:r>
            <a:r>
              <a:rPr lang="zh-TW" altLang="en-US" sz="2400" b="1" dirty="0" smtClean="0">
                <a:latin typeface="微軟正黑體" panose="020B0604030504040204" pitchFamily="34" charset="-120"/>
                <a:ea typeface="微軟正黑體" panose="020B0604030504040204" pitchFamily="34" charset="-120"/>
              </a:rPr>
              <a:t>聘用人數</a:t>
            </a:r>
            <a:r>
              <a:rPr lang="zh-TW" altLang="en-US" sz="2400" b="1" dirty="0">
                <a:latin typeface="微軟正黑體" panose="020B0604030504040204" pitchFamily="34" charset="-120"/>
                <a:ea typeface="微軟正黑體" panose="020B0604030504040204" pitchFamily="34" charset="-120"/>
              </a:rPr>
              <a:t>， 但人數不足下限</a:t>
            </a:r>
            <a:r>
              <a:rPr lang="zh-TW" altLang="en-US" sz="2400" b="1" dirty="0" smtClean="0">
                <a:latin typeface="微軟正黑體" panose="020B0604030504040204" pitchFamily="34" charset="-120"/>
                <a:ea typeface="微軟正黑體" panose="020B0604030504040204" pitchFamily="34" charset="-120"/>
              </a:rPr>
              <a:t>時， </a:t>
            </a:r>
            <a:r>
              <a:rPr lang="zh-TW" altLang="en-US" sz="2400" b="1" dirty="0">
                <a:latin typeface="微軟正黑體" panose="020B0604030504040204" pitchFamily="34" charset="-120"/>
                <a:ea typeface="微軟正黑體" panose="020B0604030504040204" pitchFamily="34" charset="-120"/>
              </a:rPr>
              <a:t>每少 </a:t>
            </a:r>
            <a:r>
              <a:rPr lang="en-US" altLang="zh-TW" sz="2400" b="1" dirty="0">
                <a:latin typeface="微軟正黑體" panose="020B0604030504040204" pitchFamily="34" charset="-120"/>
                <a:ea typeface="微軟正黑體" panose="020B0604030504040204" pitchFamily="34" charset="-120"/>
              </a:rPr>
              <a:t>1 </a:t>
            </a:r>
            <a:r>
              <a:rPr lang="zh-TW" altLang="en-US" sz="2400" b="1" dirty="0">
                <a:latin typeface="微軟正黑體" panose="020B0604030504040204" pitchFamily="34" charset="-120"/>
                <a:ea typeface="微軟正黑體" panose="020B0604030504040204" pitchFamily="34" charset="-120"/>
              </a:rPr>
              <a:t>人， 將減付 </a:t>
            </a:r>
            <a:r>
              <a:rPr lang="en-US" altLang="zh-TW" sz="2400" b="1" dirty="0">
                <a:latin typeface="微軟正黑體" panose="020B0604030504040204" pitchFamily="34" charset="-120"/>
                <a:ea typeface="微軟正黑體" panose="020B0604030504040204" pitchFamily="34" charset="-120"/>
              </a:rPr>
              <a:t>1 </a:t>
            </a:r>
            <a:r>
              <a:rPr lang="zh-TW" altLang="en-US" sz="2400" b="1" dirty="0" smtClean="0">
                <a:latin typeface="微軟正黑體" panose="020B0604030504040204" pitchFamily="34" charset="-120"/>
                <a:ea typeface="微軟正黑體" panose="020B0604030504040204" pitchFamily="34" charset="-120"/>
              </a:rPr>
              <a:t>個最低</a:t>
            </a:r>
            <a:r>
              <a:rPr lang="zh-TW" altLang="en-US" sz="2400" b="1" dirty="0">
                <a:latin typeface="微軟正黑體" panose="020B0604030504040204" pitchFamily="34" charset="-120"/>
                <a:ea typeface="微軟正黑體" panose="020B0604030504040204" pitchFamily="34" charset="-120"/>
              </a:rPr>
              <a:t>基本工資。</a:t>
            </a:r>
            <a:endParaRPr lang="en-US" altLang="zh-TW" sz="2400" b="1" dirty="0">
              <a:latin typeface="微軟正黑體" panose="020B0604030504040204" pitchFamily="34" charset="-120"/>
              <a:ea typeface="微軟正黑體" panose="020B0604030504040204" pitchFamily="34" charset="-120"/>
            </a:endParaRPr>
          </a:p>
          <a:p>
            <a:pPr marL="0" indent="0" algn="just">
              <a:buNone/>
            </a:pPr>
            <a:r>
              <a:rPr lang="zh-TW" altLang="en-US" sz="2400" b="1" dirty="0">
                <a:latin typeface="微軟正黑體" panose="020B0604030504040204" pitchFamily="34" charset="-120"/>
                <a:ea typeface="微軟正黑體" panose="020B0604030504040204" pitchFamily="34" charset="-120"/>
              </a:rPr>
              <a:t>Ｑ： 聘用人數超過規定</a:t>
            </a:r>
            <a:r>
              <a:rPr lang="zh-TW" altLang="en-US" sz="2400" b="1" dirty="0" smtClean="0">
                <a:latin typeface="微軟正黑體" panose="020B0604030504040204" pitchFamily="34" charset="-120"/>
                <a:ea typeface="微軟正黑體" panose="020B0604030504040204" pitchFamily="34" charset="-120"/>
              </a:rPr>
              <a:t>，但</a:t>
            </a:r>
            <a:r>
              <a:rPr lang="zh-TW" altLang="en-US" sz="2400" b="1" dirty="0">
                <a:latin typeface="微軟正黑體" panose="020B0604030504040204" pitchFamily="34" charset="-120"/>
                <a:ea typeface="微軟正黑體" panose="020B0604030504040204" pitchFamily="34" charset="-120"/>
              </a:rPr>
              <a:t>申請費用在補助費</a:t>
            </a:r>
            <a:r>
              <a:rPr lang="zh-TW" altLang="en-US" sz="2400" b="1" dirty="0" smtClean="0">
                <a:latin typeface="微軟正黑體" panose="020B0604030504040204" pitchFamily="34" charset="-120"/>
                <a:ea typeface="微軟正黑體" panose="020B0604030504040204" pitchFamily="34" charset="-120"/>
              </a:rPr>
              <a:t>總額之內</a:t>
            </a:r>
            <a:r>
              <a:rPr lang="zh-TW" altLang="en-US" sz="2400" b="1" dirty="0">
                <a:latin typeface="微軟正黑體" panose="020B0604030504040204" pitchFamily="34" charset="-120"/>
                <a:ea typeface="微軟正黑體" panose="020B0604030504040204" pitchFamily="34" charset="-120"/>
              </a:rPr>
              <a:t>， 可以嗎？（ 聘用</a:t>
            </a:r>
            <a:r>
              <a:rPr lang="zh-TW" altLang="en-US" sz="2400" b="1" dirty="0" smtClean="0">
                <a:latin typeface="微軟正黑體" panose="020B0604030504040204" pitchFamily="34" charset="-120"/>
                <a:ea typeface="微軟正黑體" panose="020B0604030504040204" pitchFamily="34" charset="-120"/>
              </a:rPr>
              <a:t>人數</a:t>
            </a:r>
            <a:r>
              <a:rPr lang="zh-TW" altLang="en-US" sz="2400" b="1" dirty="0">
                <a:latin typeface="微軟正黑體" panose="020B0604030504040204" pitchFamily="34" charset="-120"/>
                <a:ea typeface="微軟正黑體" panose="020B0604030504040204" pitchFamily="34" charset="-120"/>
              </a:rPr>
              <a:t>超過上限）</a:t>
            </a:r>
            <a:endParaRPr lang="en-US" altLang="zh-TW" sz="2400" b="1" dirty="0">
              <a:latin typeface="微軟正黑體" panose="020B0604030504040204" pitchFamily="34" charset="-120"/>
              <a:ea typeface="微軟正黑體" panose="020B0604030504040204" pitchFamily="34" charset="-120"/>
            </a:endParaRPr>
          </a:p>
          <a:p>
            <a:pPr marL="0" indent="0" algn="just">
              <a:buNone/>
            </a:pPr>
            <a:r>
              <a:rPr lang="zh-TW" altLang="en-US" sz="2400" b="1" dirty="0">
                <a:latin typeface="微軟正黑體" panose="020B0604030504040204" pitchFamily="34" charset="-120"/>
                <a:ea typeface="微軟正黑體" panose="020B0604030504040204" pitchFamily="34" charset="-120"/>
              </a:rPr>
              <a:t>Ａ： 補助費發給以</a:t>
            </a:r>
            <a:r>
              <a:rPr lang="zh-TW" altLang="en-US" sz="2400" b="1" dirty="0" smtClean="0">
                <a:latin typeface="微軟正黑體" panose="020B0604030504040204" pitchFamily="34" charset="-120"/>
                <a:ea typeface="微軟正黑體" panose="020B0604030504040204" pitchFamily="34" charset="-120"/>
              </a:rPr>
              <a:t>法定人數</a:t>
            </a:r>
            <a:r>
              <a:rPr lang="zh-TW" altLang="en-US" sz="2400" b="1" dirty="0">
                <a:latin typeface="微軟正黑體" panose="020B0604030504040204" pitchFamily="34" charset="-120"/>
                <a:ea typeface="微軟正黑體" panose="020B0604030504040204" pitchFamily="34" charset="-120"/>
              </a:rPr>
              <a:t>計算， 超過人數部分</a:t>
            </a:r>
            <a:r>
              <a:rPr lang="zh-TW" altLang="en-US" sz="2400" b="1" dirty="0" smtClean="0">
                <a:latin typeface="微軟正黑體" panose="020B0604030504040204" pitchFamily="34" charset="-120"/>
                <a:ea typeface="微軟正黑體" panose="020B0604030504040204" pitchFamily="34" charset="-120"/>
              </a:rPr>
              <a:t>不得</a:t>
            </a:r>
            <a:r>
              <a:rPr lang="zh-TW" altLang="en-US" sz="2400" b="1" dirty="0">
                <a:latin typeface="微軟正黑體" panose="020B0604030504040204" pitchFamily="34" charset="-120"/>
                <a:ea typeface="微軟正黑體" panose="020B0604030504040204" pitchFamily="34" charset="-120"/>
              </a:rPr>
              <a:t>請領。</a:t>
            </a:r>
            <a:endParaRPr lang="en-US" altLang="zh-TW" sz="2400" b="1" dirty="0">
              <a:latin typeface="微軟正黑體" panose="020B0604030504040204" pitchFamily="34" charset="-120"/>
              <a:ea typeface="微軟正黑體" panose="020B0604030504040204" pitchFamily="34" charset="-120"/>
            </a:endParaRPr>
          </a:p>
          <a:p>
            <a:endParaRPr lang="zh-TW" altLang="zh-TW" sz="2400" dirty="0"/>
          </a:p>
          <a:p>
            <a:pPr algn="just">
              <a:buNone/>
            </a:pPr>
            <a:endParaRPr lang="zh-TW" altLang="en-US" sz="2200" dirty="0">
              <a:solidFill>
                <a:srgbClr val="00B0F0"/>
              </a:solidFill>
              <a:latin typeface="微軟正黑體" panose="020B0604030504040204" pitchFamily="34" charset="-120"/>
              <a:ea typeface="微軟正黑體" panose="020B0604030504040204" pitchFamily="34" charset="-120"/>
            </a:endParaRPr>
          </a:p>
        </p:txBody>
      </p:sp>
      <p:sp>
        <p:nvSpPr>
          <p:cNvPr id="9" name="矩形 8"/>
          <p:cNvSpPr/>
          <p:nvPr/>
        </p:nvSpPr>
        <p:spPr>
          <a:xfrm>
            <a:off x="-3531" y="0"/>
            <a:ext cx="1635035" cy="1196752"/>
          </a:xfrm>
          <a:prstGeom prst="rect">
            <a:avLst/>
          </a:prstGeom>
          <a:solidFill>
            <a:schemeClr val="tx2">
              <a:lumMod val="7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流程圖: 替代程序 10"/>
          <p:cNvSpPr/>
          <p:nvPr/>
        </p:nvSpPr>
        <p:spPr>
          <a:xfrm>
            <a:off x="4281783" y="-1440780"/>
            <a:ext cx="1152128" cy="3069580"/>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流程圖: 替代程序 11"/>
          <p:cNvSpPr/>
          <p:nvPr/>
        </p:nvSpPr>
        <p:spPr>
          <a:xfrm>
            <a:off x="5548075" y="-1235062"/>
            <a:ext cx="1152128" cy="3069580"/>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標題 1"/>
          <p:cNvSpPr txBox="1">
            <a:spLocks/>
          </p:cNvSpPr>
          <p:nvPr/>
        </p:nvSpPr>
        <p:spPr>
          <a:xfrm>
            <a:off x="335360" y="-13424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200" dirty="0" smtClean="0">
                <a:latin typeface="微軟正黑體" pitchFamily="34" charset="-120"/>
                <a:ea typeface="微軟正黑體" pitchFamily="34" charset="-120"/>
              </a:rPr>
              <a:t/>
            </a:r>
            <a:br>
              <a:rPr lang="en-US" altLang="zh-TW" sz="3200" dirty="0" smtClean="0">
                <a:latin typeface="微軟正黑體" pitchFamily="34" charset="-120"/>
                <a:ea typeface="微軟正黑體" pitchFamily="34" charset="-120"/>
              </a:rPr>
            </a:br>
            <a:r>
              <a:rPr lang="zh-TW" altLang="en-US" b="1" dirty="0">
                <a:solidFill>
                  <a:schemeClr val="accent1">
                    <a:lumMod val="40000"/>
                    <a:lumOff val="60000"/>
                  </a:schemeClr>
                </a:solidFill>
                <a:latin typeface="微軟正黑體" pitchFamily="34" charset="-120"/>
                <a:ea typeface="微軟正黑體" pitchFamily="34" charset="-120"/>
              </a:rPr>
              <a:t>參、</a:t>
            </a:r>
            <a:r>
              <a:rPr lang="en-US" altLang="en-US" b="1" dirty="0">
                <a:solidFill>
                  <a:schemeClr val="accent1">
                    <a:lumMod val="40000"/>
                    <a:lumOff val="60000"/>
                  </a:schemeClr>
                </a:solidFill>
                <a:latin typeface="微軟正黑體" pitchFamily="34" charset="-120"/>
                <a:ea typeface="微軟正黑體" pitchFamily="34" charset="-120"/>
              </a:rPr>
              <a:t> </a:t>
            </a:r>
            <a:r>
              <a:rPr lang="zh-TW" altLang="en-US" b="1" dirty="0">
                <a:solidFill>
                  <a:schemeClr val="accent1">
                    <a:lumMod val="50000"/>
                  </a:schemeClr>
                </a:solidFill>
                <a:latin typeface="微軟正黑體" pitchFamily="34" charset="-120"/>
                <a:ea typeface="微軟正黑體" pitchFamily="34" charset="-120"/>
              </a:rPr>
              <a:t>現行規定及核銷</a:t>
            </a:r>
            <a:r>
              <a:rPr lang="zh-TW" altLang="en-US" b="1" dirty="0" smtClean="0">
                <a:solidFill>
                  <a:schemeClr val="accent1">
                    <a:lumMod val="50000"/>
                  </a:schemeClr>
                </a:solidFill>
                <a:latin typeface="微軟正黑體" pitchFamily="34" charset="-120"/>
                <a:ea typeface="微軟正黑體" pitchFamily="34" charset="-120"/>
              </a:rPr>
              <a:t>流程</a:t>
            </a:r>
            <a:endParaRPr lang="zh-TW" altLang="en-US" b="1" dirty="0">
              <a:solidFill>
                <a:schemeClr val="accent1">
                  <a:lumMod val="50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3605253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流程圖: 替代程序 12"/>
          <p:cNvSpPr/>
          <p:nvPr/>
        </p:nvSpPr>
        <p:spPr>
          <a:xfrm>
            <a:off x="119336" y="2590383"/>
            <a:ext cx="10081120" cy="3069580"/>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流程圖: 替代程序 5"/>
          <p:cNvSpPr/>
          <p:nvPr/>
        </p:nvSpPr>
        <p:spPr>
          <a:xfrm>
            <a:off x="3015491" y="-459432"/>
            <a:ext cx="1152128" cy="2088232"/>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3531" y="0"/>
            <a:ext cx="1635035" cy="1196752"/>
          </a:xfrm>
          <a:prstGeom prst="rect">
            <a:avLst/>
          </a:prstGeom>
          <a:solidFill>
            <a:schemeClr val="tx2">
              <a:lumMod val="7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流程圖: 替代程序 8"/>
          <p:cNvSpPr/>
          <p:nvPr/>
        </p:nvSpPr>
        <p:spPr>
          <a:xfrm>
            <a:off x="1749199" y="-1029344"/>
            <a:ext cx="1152128" cy="2658144"/>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流程圖: 替代程序 9"/>
          <p:cNvSpPr/>
          <p:nvPr/>
        </p:nvSpPr>
        <p:spPr>
          <a:xfrm>
            <a:off x="4281783" y="-1440780"/>
            <a:ext cx="1152128" cy="3069580"/>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流程圖: 替代程序 10"/>
          <p:cNvSpPr/>
          <p:nvPr/>
        </p:nvSpPr>
        <p:spPr>
          <a:xfrm>
            <a:off x="5548075" y="-1235062"/>
            <a:ext cx="1152128" cy="3069580"/>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標題 1"/>
          <p:cNvSpPr txBox="1">
            <a:spLocks/>
          </p:cNvSpPr>
          <p:nvPr/>
        </p:nvSpPr>
        <p:spPr>
          <a:xfrm>
            <a:off x="335360" y="-13424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200" dirty="0" smtClean="0">
                <a:latin typeface="微軟正黑體" pitchFamily="34" charset="-120"/>
                <a:ea typeface="微軟正黑體" pitchFamily="34" charset="-120"/>
              </a:rPr>
              <a:t/>
            </a:r>
            <a:br>
              <a:rPr lang="en-US" altLang="zh-TW" sz="3200" dirty="0" smtClean="0">
                <a:latin typeface="微軟正黑體" pitchFamily="34" charset="-120"/>
                <a:ea typeface="微軟正黑體" pitchFamily="34" charset="-120"/>
              </a:rPr>
            </a:br>
            <a:r>
              <a:rPr lang="zh-TW" altLang="en-US" b="1" dirty="0">
                <a:solidFill>
                  <a:schemeClr val="accent1">
                    <a:lumMod val="40000"/>
                    <a:lumOff val="60000"/>
                  </a:schemeClr>
                </a:solidFill>
                <a:latin typeface="微軟正黑體" pitchFamily="34" charset="-120"/>
                <a:ea typeface="微軟正黑體" pitchFamily="34" charset="-120"/>
              </a:rPr>
              <a:t>肆</a:t>
            </a:r>
            <a:r>
              <a:rPr lang="zh-TW" altLang="en-US" b="1" dirty="0" smtClean="0">
                <a:solidFill>
                  <a:schemeClr val="accent1">
                    <a:lumMod val="40000"/>
                    <a:lumOff val="60000"/>
                  </a:schemeClr>
                </a:solidFill>
                <a:latin typeface="微軟正黑體" pitchFamily="34" charset="-120"/>
                <a:ea typeface="微軟正黑體" pitchFamily="34" charset="-120"/>
              </a:rPr>
              <a:t>、</a:t>
            </a:r>
            <a:r>
              <a:rPr lang="en-US" altLang="en-US" b="1" dirty="0" smtClean="0">
                <a:solidFill>
                  <a:schemeClr val="accent1">
                    <a:lumMod val="40000"/>
                    <a:lumOff val="60000"/>
                  </a:schemeClr>
                </a:solidFill>
                <a:latin typeface="微軟正黑體" pitchFamily="34" charset="-120"/>
                <a:ea typeface="微軟正黑體" pitchFamily="34" charset="-120"/>
              </a:rPr>
              <a:t> </a:t>
            </a:r>
            <a:r>
              <a:rPr lang="zh-TW" altLang="en-US" b="1" dirty="0" smtClean="0">
                <a:solidFill>
                  <a:schemeClr val="accent1">
                    <a:lumMod val="50000"/>
                  </a:schemeClr>
                </a:solidFill>
                <a:latin typeface="微軟正黑體" pitchFamily="34" charset="-120"/>
                <a:ea typeface="微軟正黑體" pitchFamily="34" charset="-120"/>
              </a:rPr>
              <a:t>近期</a:t>
            </a:r>
            <a:r>
              <a:rPr lang="zh-TW" altLang="en-US" b="1" dirty="0">
                <a:solidFill>
                  <a:schemeClr val="accent1">
                    <a:lumMod val="50000"/>
                  </a:schemeClr>
                </a:solidFill>
                <a:latin typeface="微軟正黑體" pitchFamily="34" charset="-120"/>
                <a:ea typeface="微軟正黑體" pitchFamily="34" charset="-120"/>
              </a:rPr>
              <a:t>實務</a:t>
            </a:r>
            <a:r>
              <a:rPr lang="zh-TW" altLang="en-US" b="1" dirty="0" smtClean="0">
                <a:solidFill>
                  <a:schemeClr val="accent1">
                    <a:lumMod val="50000"/>
                  </a:schemeClr>
                </a:solidFill>
                <a:latin typeface="微軟正黑體" pitchFamily="34" charset="-120"/>
                <a:ea typeface="微軟正黑體" pitchFamily="34" charset="-120"/>
              </a:rPr>
              <a:t>案例</a:t>
            </a:r>
            <a:endParaRPr lang="zh-TW" altLang="en-US" b="1" dirty="0">
              <a:solidFill>
                <a:schemeClr val="accent1">
                  <a:lumMod val="50000"/>
                </a:schemeClr>
              </a:solidFill>
              <a:latin typeface="微軟正黑體" pitchFamily="34" charset="-120"/>
              <a:ea typeface="微軟正黑體" pitchFamily="34" charset="-120"/>
            </a:endParaRPr>
          </a:p>
        </p:txBody>
      </p:sp>
      <p:sp>
        <p:nvSpPr>
          <p:cNvPr id="3" name="內容版面配置區 2"/>
          <p:cNvSpPr>
            <a:spLocks noGrp="1"/>
          </p:cNvSpPr>
          <p:nvPr>
            <p:ph idx="1"/>
          </p:nvPr>
        </p:nvSpPr>
        <p:spPr>
          <a:xfrm>
            <a:off x="249418" y="1412776"/>
            <a:ext cx="11679230" cy="5184576"/>
          </a:xfrm>
        </p:spPr>
        <p:txBody>
          <a:bodyPr>
            <a:normAutofit fontScale="92500" lnSpcReduction="20000"/>
          </a:bodyPr>
          <a:lstStyle/>
          <a:p>
            <a:pPr marL="0" indent="0" algn="just">
              <a:buNone/>
            </a:pPr>
            <a:r>
              <a:rPr lang="zh-TW" altLang="en-US" sz="2600" b="1" dirty="0" smtClean="0">
                <a:latin typeface="微軟正黑體" panose="020B0604030504040204" pitchFamily="34" charset="-120"/>
                <a:ea typeface="微軟正黑體" panose="020B0604030504040204" pitchFamily="34" charset="-120"/>
              </a:rPr>
              <a:t>一、免費提供</a:t>
            </a:r>
            <a:r>
              <a:rPr lang="zh-TW" altLang="en-US" sz="2600" b="1" dirty="0">
                <a:latin typeface="微軟正黑體" panose="020B0604030504040204" pitchFamily="34" charset="-120"/>
                <a:ea typeface="微軟正黑體" panose="020B0604030504040204" pitchFamily="34" charset="-120"/>
              </a:rPr>
              <a:t>勞健保佯</a:t>
            </a:r>
            <a:r>
              <a:rPr lang="zh-TW" altLang="en-US" sz="2600" b="1" dirty="0" smtClean="0">
                <a:latin typeface="微軟正黑體" panose="020B0604030504040204" pitchFamily="34" charset="-120"/>
                <a:ea typeface="微軟正黑體" panose="020B0604030504040204" pitchFamily="34" charset="-120"/>
              </a:rPr>
              <a:t>稱公費</a:t>
            </a:r>
            <a:r>
              <a:rPr lang="zh-TW" altLang="en-US" sz="2600" b="1" dirty="0">
                <a:latin typeface="微軟正黑體" panose="020B0604030504040204" pitchFamily="34" charset="-120"/>
                <a:ea typeface="微軟正黑體" panose="020B0604030504040204" pitchFamily="34" charset="-120"/>
              </a:rPr>
              <a:t>助理</a:t>
            </a:r>
            <a:endParaRPr lang="en-US" altLang="zh-TW" sz="2600" b="1" dirty="0" smtClean="0">
              <a:latin typeface="微軟正黑體" panose="020B0604030504040204" pitchFamily="34" charset="-120"/>
              <a:ea typeface="微軟正黑體" panose="020B0604030504040204" pitchFamily="34" charset="-120"/>
            </a:endParaRPr>
          </a:p>
          <a:p>
            <a:pPr marL="0" indent="0" algn="just">
              <a:buNone/>
            </a:pPr>
            <a:r>
              <a:rPr lang="zh-TW" altLang="en-US" sz="2400" b="1" dirty="0" smtClean="0">
                <a:solidFill>
                  <a:srgbClr val="FF0000"/>
                </a:solidFill>
                <a:latin typeface="微軟正黑體" panose="020B0604030504040204" pitchFamily="34" charset="-120"/>
                <a:ea typeface="微軟正黑體" panose="020B0604030504040204" pitchFamily="34" charset="-120"/>
              </a:rPr>
              <a:t>    法務部</a:t>
            </a:r>
            <a:r>
              <a:rPr lang="zh-TW" altLang="en-US" sz="2400" b="1" dirty="0">
                <a:solidFill>
                  <a:srgbClr val="FF0000"/>
                </a:solidFill>
                <a:latin typeface="微軟正黑體" panose="020B0604030504040204" pitchFamily="34" charset="-120"/>
                <a:ea typeface="微軟正黑體" panose="020B0604030504040204" pitchFamily="34" charset="-120"/>
              </a:rPr>
              <a:t>廉政署肅貪組偵辦桃園市議員邱○○等人利用職務上機會詐領議員助理費案，業經臺灣桃園地方法院判決有罪</a:t>
            </a:r>
            <a:r>
              <a:rPr lang="zh-TW" altLang="en-US" sz="2400" b="1" dirty="0" smtClean="0">
                <a:solidFill>
                  <a:srgbClr val="FF0000"/>
                </a:solidFill>
                <a:latin typeface="微軟正黑體" panose="020B0604030504040204" pitchFamily="34" charset="-120"/>
                <a:ea typeface="微軟正黑體" panose="020B0604030504040204" pitchFamily="34" charset="-120"/>
              </a:rPr>
              <a:t>。</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發稿日期：</a:t>
            </a:r>
            <a:r>
              <a:rPr lang="en-US" altLang="zh-TW" sz="2400" b="1" dirty="0">
                <a:solidFill>
                  <a:srgbClr val="FF0000"/>
                </a:solidFill>
                <a:latin typeface="微軟正黑體" panose="020B0604030504040204" pitchFamily="34" charset="-120"/>
                <a:ea typeface="微軟正黑體" panose="020B0604030504040204" pitchFamily="34" charset="-120"/>
              </a:rPr>
              <a:t>107</a:t>
            </a:r>
            <a:r>
              <a:rPr lang="zh-TW" altLang="en-US" sz="2400" b="1" dirty="0">
                <a:solidFill>
                  <a:srgbClr val="FF0000"/>
                </a:solidFill>
                <a:latin typeface="微軟正黑體" panose="020B0604030504040204" pitchFamily="34" charset="-120"/>
                <a:ea typeface="微軟正黑體" panose="020B0604030504040204" pitchFamily="34" charset="-120"/>
              </a:rPr>
              <a:t>年</a:t>
            </a:r>
            <a:r>
              <a:rPr lang="en-US" altLang="zh-TW" sz="2400" b="1" dirty="0">
                <a:solidFill>
                  <a:srgbClr val="FF0000"/>
                </a:solidFill>
                <a:latin typeface="微軟正黑體" panose="020B0604030504040204" pitchFamily="34" charset="-120"/>
                <a:ea typeface="微軟正黑體" panose="020B0604030504040204" pitchFamily="34" charset="-120"/>
              </a:rPr>
              <a:t>7</a:t>
            </a:r>
            <a:r>
              <a:rPr lang="zh-TW" altLang="en-US" sz="2400" b="1" dirty="0">
                <a:solidFill>
                  <a:srgbClr val="FF0000"/>
                </a:solidFill>
                <a:latin typeface="微軟正黑體" panose="020B0604030504040204" pitchFamily="34" charset="-120"/>
                <a:ea typeface="微軟正黑體" panose="020B0604030504040204" pitchFamily="34" charset="-120"/>
              </a:rPr>
              <a:t>月</a:t>
            </a:r>
            <a:r>
              <a:rPr lang="en-US" altLang="zh-TW" sz="2400" b="1" dirty="0">
                <a:solidFill>
                  <a:srgbClr val="FF0000"/>
                </a:solidFill>
                <a:latin typeface="微軟正黑體" panose="020B0604030504040204" pitchFamily="34" charset="-120"/>
                <a:ea typeface="微軟正黑體" panose="020B0604030504040204" pitchFamily="34" charset="-120"/>
              </a:rPr>
              <a:t>20</a:t>
            </a:r>
            <a:r>
              <a:rPr lang="zh-TW" altLang="en-US" sz="2400" b="1" dirty="0">
                <a:solidFill>
                  <a:srgbClr val="FF0000"/>
                </a:solidFill>
                <a:latin typeface="微軟正黑體" panose="020B0604030504040204" pitchFamily="34" charset="-120"/>
                <a:ea typeface="微軟正黑體" panose="020B0604030504040204" pitchFamily="34" charset="-120"/>
              </a:rPr>
              <a:t>日</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marL="0" indent="0" algn="just">
              <a:buNone/>
            </a:pPr>
            <a:r>
              <a:rPr lang="zh-TW" altLang="en-US" sz="2400" dirty="0" smtClean="0">
                <a:latin typeface="微軟正黑體" panose="020B0604030504040204" pitchFamily="34" charset="-120"/>
                <a:ea typeface="微軟正黑體" panose="020B0604030504040204" pitchFamily="34" charset="-120"/>
              </a:rPr>
              <a:t>    </a:t>
            </a:r>
            <a:r>
              <a:rPr lang="zh-TW" altLang="zh-TW" sz="2400" dirty="0" smtClean="0">
                <a:latin typeface="微軟正黑體" panose="020B0604030504040204" pitchFamily="34" charset="-120"/>
                <a:ea typeface="微軟正黑體" panose="020B0604030504040204" pitchFamily="34" charset="-120"/>
              </a:rPr>
              <a:t>邱</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自</a:t>
            </a:r>
            <a:r>
              <a:rPr lang="en-US" altLang="zh-TW" sz="2400" dirty="0">
                <a:latin typeface="微軟正黑體" panose="020B0604030504040204" pitchFamily="34" charset="-120"/>
                <a:ea typeface="微軟正黑體" panose="020B0604030504040204" pitchFamily="34" charset="-120"/>
              </a:rPr>
              <a:t>99</a:t>
            </a:r>
            <a:r>
              <a:rPr lang="zh-TW" altLang="zh-TW" sz="2400" dirty="0">
                <a:latin typeface="微軟正黑體" panose="020B0604030504040204" pitchFamily="34" charset="-120"/>
                <a:ea typeface="微軟正黑體" panose="020B0604030504040204" pitchFamily="34" charset="-120"/>
              </a:rPr>
              <a:t>年</a:t>
            </a:r>
            <a:r>
              <a:rPr lang="en-US" altLang="zh-TW" sz="2400" dirty="0">
                <a:latin typeface="微軟正黑體" panose="020B0604030504040204" pitchFamily="34" charset="-120"/>
                <a:ea typeface="微軟正黑體" panose="020B0604030504040204" pitchFamily="34" charset="-120"/>
              </a:rPr>
              <a:t>3</a:t>
            </a:r>
            <a:r>
              <a:rPr lang="zh-TW" altLang="zh-TW" sz="2400" dirty="0">
                <a:latin typeface="微軟正黑體" panose="020B0604030504040204" pitchFamily="34" charset="-120"/>
                <a:ea typeface="微軟正黑體" panose="020B0604030504040204" pitchFamily="34" charset="-120"/>
              </a:rPr>
              <a:t>月</a:t>
            </a:r>
            <a:r>
              <a:rPr lang="en-US" altLang="zh-TW" sz="2400" dirty="0">
                <a:latin typeface="微軟正黑體" panose="020B0604030504040204" pitchFamily="34" charset="-120"/>
                <a:ea typeface="微軟正黑體" panose="020B0604030504040204" pitchFamily="34" charset="-120"/>
              </a:rPr>
              <a:t>1</a:t>
            </a:r>
            <a:r>
              <a:rPr lang="zh-TW" altLang="zh-TW" sz="2400" dirty="0">
                <a:latin typeface="微軟正黑體" panose="020B0604030504040204" pitchFamily="34" charset="-120"/>
                <a:ea typeface="微軟正黑體" panose="020B0604030504040204" pitchFamily="34" charset="-120"/>
              </a:rPr>
              <a:t>日起擔任桃園縣議會</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現改制為桃園市議會</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議員迄今，明知依地方民意代表支給及村里長事務補助費補助條例，議員之公費助理補助費均由桃園市議會編列預算支付，並非議員實質薪資範圍，必須議員遴選助理有案，且實際從事選民服務等議員助理事務者，始得依上開規定支給助理費用</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0" indent="0" algn="just">
              <a:buNone/>
            </a:pPr>
            <a:r>
              <a:rPr lang="zh-TW" altLang="zh-TW" sz="2400" dirty="0" smtClean="0">
                <a:latin typeface="微軟正黑體" panose="020B0604030504040204" pitchFamily="34" charset="-120"/>
                <a:ea typeface="微軟正黑體" panose="020B0604030504040204" pitchFamily="34" charset="-120"/>
              </a:rPr>
              <a:t>詎</a:t>
            </a:r>
            <a:r>
              <a:rPr lang="zh-TW" altLang="zh-TW" sz="2400" dirty="0">
                <a:latin typeface="微軟正黑體" panose="020B0604030504040204" pitchFamily="34" charset="-120"/>
                <a:ea typeface="微軟正黑體" panose="020B0604030504040204" pitchFamily="34" charset="-120"/>
              </a:rPr>
              <a:t>邱</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利用民意代表身分，以實際僱用甘</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等</a:t>
            </a:r>
            <a:r>
              <a:rPr lang="en-US" altLang="zh-TW" sz="2400" dirty="0">
                <a:latin typeface="微軟正黑體" panose="020B0604030504040204" pitchFamily="34" charset="-120"/>
                <a:ea typeface="微軟正黑體" panose="020B0604030504040204" pitchFamily="34" charset="-120"/>
              </a:rPr>
              <a:t>2</a:t>
            </a:r>
            <a:r>
              <a:rPr lang="zh-TW" altLang="zh-TW" sz="2400" dirty="0">
                <a:latin typeface="微軟正黑體" panose="020B0604030504040204" pitchFamily="34" charset="-120"/>
                <a:ea typeface="微軟正黑體" panose="020B0604030504040204" pitchFamily="34" charset="-120"/>
              </a:rPr>
              <a:t>人為土地代書助理並僅約定支付土地代書助理薪資，另免費提供徐</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勞健保方式，佯稱該</a:t>
            </a:r>
            <a:r>
              <a:rPr lang="en-US" altLang="zh-TW" sz="2400" dirty="0">
                <a:latin typeface="微軟正黑體" panose="020B0604030504040204" pitchFamily="34" charset="-120"/>
                <a:ea typeface="微軟正黑體" panose="020B0604030504040204" pitchFamily="34" charset="-120"/>
              </a:rPr>
              <a:t>3</a:t>
            </a:r>
            <a:r>
              <a:rPr lang="zh-TW" altLang="zh-TW" sz="2400" dirty="0">
                <a:latin typeface="微軟正黑體" panose="020B0604030504040204" pitchFamily="34" charset="-120"/>
                <a:ea typeface="微軟正黑體" panose="020B0604030504040204" pitchFamily="34" charset="-120"/>
              </a:rPr>
              <a:t>人為公費助理而向市議會虛偽申報公費助理費用並據為己用</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0" indent="0" algn="just">
              <a:buNone/>
            </a:pPr>
            <a:r>
              <a:rPr lang="zh-TW" altLang="en-US" sz="2400" dirty="0" smtClean="0">
                <a:latin typeface="微軟正黑體" panose="020B0604030504040204" pitchFamily="34" charset="-120"/>
                <a:ea typeface="微軟正黑體" panose="020B0604030504040204" pitchFamily="34" charset="-120"/>
              </a:rPr>
              <a:t>    </a:t>
            </a:r>
            <a:r>
              <a:rPr lang="zh-TW" altLang="zh-TW" sz="2400" dirty="0" smtClean="0">
                <a:latin typeface="微軟正黑體" panose="020B0604030504040204" pitchFamily="34" charset="-120"/>
                <a:ea typeface="微軟正黑體" panose="020B0604030504040204" pitchFamily="34" charset="-120"/>
              </a:rPr>
              <a:t>全</a:t>
            </a:r>
            <a:r>
              <a:rPr lang="zh-TW" altLang="zh-TW" sz="2400" dirty="0">
                <a:latin typeface="微軟正黑體" panose="020B0604030504040204" pitchFamily="34" charset="-120"/>
                <a:ea typeface="微軟正黑體" panose="020B0604030504040204" pitchFamily="34" charset="-120"/>
              </a:rPr>
              <a:t>案經本署調查後移送臺灣桃園地方檢察署檢察官偵查終結，並經臺灣桃園地方法院審理後，判決邱</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公務員共同犯利用職務上機會詐取財物罪，共</a:t>
            </a:r>
            <a:r>
              <a:rPr lang="en-US" altLang="zh-TW" sz="2400" dirty="0">
                <a:latin typeface="微軟正黑體" panose="020B0604030504040204" pitchFamily="34" charset="-120"/>
                <a:ea typeface="微軟正黑體" panose="020B0604030504040204" pitchFamily="34" charset="-120"/>
              </a:rPr>
              <a:t>4</a:t>
            </a:r>
            <a:r>
              <a:rPr lang="zh-TW" altLang="zh-TW" sz="2400" dirty="0">
                <a:latin typeface="微軟正黑體" panose="020B0604030504040204" pitchFamily="34" charset="-120"/>
                <a:ea typeface="微軟正黑體" panose="020B0604030504040204" pitchFamily="34" charset="-120"/>
              </a:rPr>
              <a:t>罪，分別處有期徒刑</a:t>
            </a:r>
            <a:r>
              <a:rPr lang="en-US" altLang="zh-TW" sz="2400" dirty="0">
                <a:latin typeface="微軟正黑體" panose="020B0604030504040204" pitchFamily="34" charset="-120"/>
                <a:ea typeface="微軟正黑體" panose="020B0604030504040204" pitchFamily="34" charset="-120"/>
              </a:rPr>
              <a:t>1</a:t>
            </a:r>
            <a:r>
              <a:rPr lang="zh-TW" altLang="zh-TW" sz="2400" dirty="0">
                <a:latin typeface="微軟正黑體" panose="020B0604030504040204" pitchFamily="34" charset="-120"/>
                <a:ea typeface="微軟正黑體" panose="020B0604030504040204" pitchFamily="34" charset="-120"/>
              </a:rPr>
              <a:t>年</a:t>
            </a:r>
            <a:r>
              <a:rPr lang="en-US" altLang="zh-TW" sz="2400" dirty="0">
                <a:latin typeface="微軟正黑體" panose="020B0604030504040204" pitchFamily="34" charset="-120"/>
                <a:ea typeface="微軟正黑體" panose="020B0604030504040204" pitchFamily="34" charset="-120"/>
              </a:rPr>
              <a:t>10</a:t>
            </a:r>
            <a:r>
              <a:rPr lang="zh-TW" altLang="zh-TW" sz="2400" dirty="0">
                <a:latin typeface="微軟正黑體" panose="020B0604030504040204" pitchFamily="34" charset="-120"/>
                <a:ea typeface="微軟正黑體" panose="020B0604030504040204" pitchFamily="34" charset="-120"/>
              </a:rPr>
              <a:t>月至</a:t>
            </a:r>
            <a:r>
              <a:rPr lang="en-US" altLang="zh-TW" sz="2400" dirty="0">
                <a:latin typeface="微軟正黑體" panose="020B0604030504040204" pitchFamily="34" charset="-120"/>
                <a:ea typeface="微軟正黑體" panose="020B0604030504040204" pitchFamily="34" charset="-120"/>
              </a:rPr>
              <a:t>8</a:t>
            </a:r>
            <a:r>
              <a:rPr lang="zh-TW" altLang="zh-TW" sz="2400" dirty="0">
                <a:latin typeface="微軟正黑體" panose="020B0604030504040204" pitchFamily="34" charset="-120"/>
                <a:ea typeface="微軟正黑體" panose="020B0604030504040204" pitchFamily="34" charset="-120"/>
              </a:rPr>
              <a:t>年</a:t>
            </a:r>
            <a:r>
              <a:rPr lang="en-US" altLang="zh-TW" sz="2400" dirty="0">
                <a:latin typeface="微軟正黑體" panose="020B0604030504040204" pitchFamily="34" charset="-120"/>
                <a:ea typeface="微軟正黑體" panose="020B0604030504040204" pitchFamily="34" charset="-120"/>
              </a:rPr>
              <a:t>2</a:t>
            </a:r>
            <a:r>
              <a:rPr lang="zh-TW" altLang="zh-TW" sz="2400" dirty="0">
                <a:latin typeface="微軟正黑體" panose="020B0604030504040204" pitchFamily="34" charset="-120"/>
                <a:ea typeface="微軟正黑體" panose="020B0604030504040204" pitchFamily="34" charset="-120"/>
              </a:rPr>
              <a:t>月不等，沒收犯罪所得新臺幣</a:t>
            </a:r>
            <a:r>
              <a:rPr lang="en-US" altLang="zh-TW" sz="2400" dirty="0">
                <a:latin typeface="微軟正黑體" panose="020B0604030504040204" pitchFamily="34" charset="-120"/>
                <a:ea typeface="微軟正黑體" panose="020B0604030504040204" pitchFamily="34" charset="-120"/>
              </a:rPr>
              <a:t>822</a:t>
            </a:r>
            <a:r>
              <a:rPr lang="zh-TW" altLang="zh-TW" sz="2400" dirty="0">
                <a:latin typeface="微軟正黑體" panose="020B0604030504040204" pitchFamily="34" charset="-120"/>
                <a:ea typeface="微軟正黑體" panose="020B0604030504040204" pitchFamily="34" charset="-120"/>
              </a:rPr>
              <a:t>萬</a:t>
            </a:r>
            <a:r>
              <a:rPr lang="en-US" altLang="zh-TW" sz="2400" dirty="0">
                <a:latin typeface="微軟正黑體" panose="020B0604030504040204" pitchFamily="34" charset="-120"/>
                <a:ea typeface="微軟正黑體" panose="020B0604030504040204" pitchFamily="34" charset="-120"/>
              </a:rPr>
              <a:t>5617</a:t>
            </a:r>
            <a:r>
              <a:rPr lang="zh-TW" altLang="zh-TW" sz="2400" dirty="0">
                <a:latin typeface="微軟正黑體" panose="020B0604030504040204" pitchFamily="34" charset="-120"/>
                <a:ea typeface="微軟正黑體" panose="020B0604030504040204" pitchFamily="34" charset="-120"/>
              </a:rPr>
              <a:t>元。</a:t>
            </a:r>
          </a:p>
          <a:p>
            <a:pPr marL="0" indent="0">
              <a:buNone/>
            </a:pPr>
            <a:endParaRPr lang="en-US" altLang="zh-TW" sz="2400" dirty="0"/>
          </a:p>
          <a:p>
            <a:endParaRPr lang="zh-TW" altLang="zh-TW" sz="2400" dirty="0"/>
          </a:p>
          <a:p>
            <a:pPr algn="just">
              <a:buNone/>
            </a:pPr>
            <a:endParaRPr lang="zh-TW" altLang="en-US" sz="2400" dirty="0">
              <a:solidFill>
                <a:srgbClr val="00B0F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673224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流程圖: 替代程序 12"/>
          <p:cNvSpPr/>
          <p:nvPr/>
        </p:nvSpPr>
        <p:spPr>
          <a:xfrm>
            <a:off x="119336" y="2590383"/>
            <a:ext cx="10081120" cy="3069580"/>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流程圖: 替代程序 5"/>
          <p:cNvSpPr/>
          <p:nvPr/>
        </p:nvSpPr>
        <p:spPr>
          <a:xfrm>
            <a:off x="3015491" y="-459432"/>
            <a:ext cx="1152128" cy="2088232"/>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3531" y="0"/>
            <a:ext cx="1635035" cy="1196752"/>
          </a:xfrm>
          <a:prstGeom prst="rect">
            <a:avLst/>
          </a:prstGeom>
          <a:solidFill>
            <a:schemeClr val="tx2">
              <a:lumMod val="7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流程圖: 替代程序 8"/>
          <p:cNvSpPr/>
          <p:nvPr/>
        </p:nvSpPr>
        <p:spPr>
          <a:xfrm>
            <a:off x="1749199" y="-1029344"/>
            <a:ext cx="1152128" cy="2658144"/>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流程圖: 替代程序 9"/>
          <p:cNvSpPr/>
          <p:nvPr/>
        </p:nvSpPr>
        <p:spPr>
          <a:xfrm>
            <a:off x="4281783" y="-1440780"/>
            <a:ext cx="1152128" cy="3069580"/>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流程圖: 替代程序 10"/>
          <p:cNvSpPr/>
          <p:nvPr/>
        </p:nvSpPr>
        <p:spPr>
          <a:xfrm>
            <a:off x="5548075" y="-1235062"/>
            <a:ext cx="1152128" cy="3069580"/>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標題 1"/>
          <p:cNvSpPr txBox="1">
            <a:spLocks/>
          </p:cNvSpPr>
          <p:nvPr/>
        </p:nvSpPr>
        <p:spPr>
          <a:xfrm>
            <a:off x="335360" y="-13424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200" dirty="0" smtClean="0">
                <a:latin typeface="微軟正黑體" pitchFamily="34" charset="-120"/>
                <a:ea typeface="微軟正黑體" pitchFamily="34" charset="-120"/>
              </a:rPr>
              <a:t/>
            </a:r>
            <a:br>
              <a:rPr lang="en-US" altLang="zh-TW" sz="3200" dirty="0" smtClean="0">
                <a:latin typeface="微軟正黑體" pitchFamily="34" charset="-120"/>
                <a:ea typeface="微軟正黑體" pitchFamily="34" charset="-120"/>
              </a:rPr>
            </a:br>
            <a:r>
              <a:rPr lang="zh-TW" altLang="en-US" b="1" dirty="0">
                <a:solidFill>
                  <a:schemeClr val="accent1">
                    <a:lumMod val="40000"/>
                    <a:lumOff val="60000"/>
                  </a:schemeClr>
                </a:solidFill>
                <a:latin typeface="微軟正黑體" pitchFamily="34" charset="-120"/>
                <a:ea typeface="微軟正黑體" pitchFamily="34" charset="-120"/>
              </a:rPr>
              <a:t>肆</a:t>
            </a:r>
            <a:r>
              <a:rPr lang="zh-TW" altLang="en-US" b="1" dirty="0" smtClean="0">
                <a:solidFill>
                  <a:schemeClr val="accent1">
                    <a:lumMod val="40000"/>
                    <a:lumOff val="60000"/>
                  </a:schemeClr>
                </a:solidFill>
                <a:latin typeface="微軟正黑體" pitchFamily="34" charset="-120"/>
                <a:ea typeface="微軟正黑體" pitchFamily="34" charset="-120"/>
              </a:rPr>
              <a:t>、</a:t>
            </a:r>
            <a:r>
              <a:rPr lang="en-US" altLang="en-US" b="1" dirty="0" smtClean="0">
                <a:solidFill>
                  <a:schemeClr val="accent1">
                    <a:lumMod val="40000"/>
                    <a:lumOff val="60000"/>
                  </a:schemeClr>
                </a:solidFill>
                <a:latin typeface="微軟正黑體" pitchFamily="34" charset="-120"/>
                <a:ea typeface="微軟正黑體" pitchFamily="34" charset="-120"/>
              </a:rPr>
              <a:t> </a:t>
            </a:r>
            <a:r>
              <a:rPr lang="zh-TW" altLang="en-US" b="1" dirty="0" smtClean="0">
                <a:solidFill>
                  <a:schemeClr val="accent1">
                    <a:lumMod val="50000"/>
                  </a:schemeClr>
                </a:solidFill>
                <a:latin typeface="微軟正黑體" pitchFamily="34" charset="-120"/>
                <a:ea typeface="微軟正黑體" pitchFamily="34" charset="-120"/>
              </a:rPr>
              <a:t>近期</a:t>
            </a:r>
            <a:r>
              <a:rPr lang="zh-TW" altLang="en-US" b="1" dirty="0">
                <a:solidFill>
                  <a:schemeClr val="accent1">
                    <a:lumMod val="50000"/>
                  </a:schemeClr>
                </a:solidFill>
                <a:latin typeface="微軟正黑體" pitchFamily="34" charset="-120"/>
                <a:ea typeface="微軟正黑體" pitchFamily="34" charset="-120"/>
              </a:rPr>
              <a:t>實務</a:t>
            </a:r>
            <a:r>
              <a:rPr lang="zh-TW" altLang="en-US" b="1" dirty="0" smtClean="0">
                <a:solidFill>
                  <a:schemeClr val="accent1">
                    <a:lumMod val="50000"/>
                  </a:schemeClr>
                </a:solidFill>
                <a:latin typeface="微軟正黑體" pitchFamily="34" charset="-120"/>
                <a:ea typeface="微軟正黑體" pitchFamily="34" charset="-120"/>
              </a:rPr>
              <a:t>案例</a:t>
            </a:r>
            <a:endParaRPr lang="zh-TW" altLang="en-US" b="1" dirty="0">
              <a:solidFill>
                <a:schemeClr val="accent1">
                  <a:lumMod val="50000"/>
                </a:schemeClr>
              </a:solidFill>
              <a:latin typeface="微軟正黑體" pitchFamily="34" charset="-120"/>
              <a:ea typeface="微軟正黑體" pitchFamily="34" charset="-120"/>
            </a:endParaRPr>
          </a:p>
        </p:txBody>
      </p:sp>
      <p:sp>
        <p:nvSpPr>
          <p:cNvPr id="3" name="內容版面配置區 2"/>
          <p:cNvSpPr>
            <a:spLocks noGrp="1"/>
          </p:cNvSpPr>
          <p:nvPr>
            <p:ph idx="1"/>
          </p:nvPr>
        </p:nvSpPr>
        <p:spPr>
          <a:xfrm>
            <a:off x="249418" y="1516508"/>
            <a:ext cx="11679230" cy="5080843"/>
          </a:xfrm>
        </p:spPr>
        <p:txBody>
          <a:bodyPr>
            <a:normAutofit/>
          </a:bodyPr>
          <a:lstStyle/>
          <a:p>
            <a:pPr marL="0" indent="0">
              <a:buNone/>
            </a:pPr>
            <a:r>
              <a:rPr lang="zh-TW" altLang="en-US" sz="2400" b="1" dirty="0" smtClean="0">
                <a:latin typeface="微軟正黑體" panose="020B0604030504040204" pitchFamily="34" charset="-120"/>
                <a:ea typeface="微軟正黑體" panose="020B0604030504040204" pitchFamily="34" charset="-120"/>
              </a:rPr>
              <a:t>二、聘用未實際從事助理工作之人員</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人頭助理</a:t>
            </a:r>
            <a:r>
              <a:rPr lang="en-US" altLang="zh-TW" sz="2400" b="1" dirty="0" smtClean="0">
                <a:latin typeface="微軟正黑體" panose="020B0604030504040204" pitchFamily="34" charset="-120"/>
                <a:ea typeface="微軟正黑體" panose="020B0604030504040204" pitchFamily="34" charset="-120"/>
              </a:rPr>
              <a:t>)</a:t>
            </a:r>
            <a:endParaRPr lang="en-US" altLang="zh-TW" sz="2400" b="1" dirty="0">
              <a:latin typeface="微軟正黑體" panose="020B0604030504040204" pitchFamily="34" charset="-120"/>
              <a:ea typeface="微軟正黑體" panose="020B0604030504040204" pitchFamily="34" charset="-120"/>
            </a:endParaRPr>
          </a:p>
          <a:p>
            <a:pPr marL="0" indent="0">
              <a:buNone/>
            </a:pPr>
            <a:r>
              <a:rPr lang="zh-TW" altLang="en-US" sz="2400" dirty="0" smtClean="0">
                <a:latin typeface="微軟正黑體" panose="020B0604030504040204" pitchFamily="34" charset="-120"/>
                <a:ea typeface="微軟正黑體" panose="020B0604030504040204" pitchFamily="34" charset="-120"/>
              </a:rPr>
              <a:t>    被告</a:t>
            </a:r>
            <a:r>
              <a:rPr lang="zh-TW" altLang="en-US" sz="2400" dirty="0">
                <a:latin typeface="微軟正黑體" panose="020B0604030504040204" pitchFamily="34" charset="-120"/>
                <a:ea typeface="微軟正黑體" panose="020B0604030504040204" pitchFamily="34" charset="-120"/>
              </a:rPr>
              <a:t>為花蓮縣議員，明知議員為無給職，公費助理補助費及比照軍公教人員年終工作獎金</a:t>
            </a:r>
            <a:r>
              <a:rPr lang="zh-TW" altLang="en-US" sz="2400" dirty="0" smtClean="0">
                <a:latin typeface="微軟正黑體" panose="020B0604030504040204" pitchFamily="34" charset="-120"/>
                <a:ea typeface="微軟正黑體" panose="020B0604030504040204" pitchFamily="34" charset="-120"/>
              </a:rPr>
              <a:t>酌給</a:t>
            </a:r>
            <a:r>
              <a:rPr lang="zh-TW" altLang="en-US" sz="2400" dirty="0">
                <a:latin typeface="微軟正黑體" panose="020B0604030504040204" pitchFamily="34" charset="-120"/>
                <a:ea typeface="微軟正黑體" panose="020B0604030504040204" pitchFamily="34" charset="-120"/>
              </a:rPr>
              <a:t>之春節慰問金為「必要費用」，由花蓮縣議會編列經費支應，其性質屬因職務關係受領之「費用」，並非「薪資」，且係議員「公費助理」在職務上取得之「報酬」，自始非屬議員實質薪資範圍，亦無實質補貼性質，必須有實際聘用助理之事實，始得提報該助理，由該公費助理核實受領公費助理補助款及春節慰問金，竟因婚喪喜慶的禮金、奠儀（俗稱紅白帖）花費甚鉅，為補貼家計、紅白帖及交際費之支出，</a:t>
            </a:r>
            <a:r>
              <a:rPr lang="zh-TW" altLang="en-US" sz="2400" dirty="0">
                <a:solidFill>
                  <a:srgbClr val="FF0000"/>
                </a:solidFill>
                <a:latin typeface="微軟正黑體" panose="020B0604030504040204" pitchFamily="34" charset="-120"/>
                <a:ea typeface="微軟正黑體" panose="020B0604030504040204" pitchFamily="34" charset="-120"/>
              </a:rPr>
              <a:t>明知其實際上並未聘用其女兒甲為公費助理等事實，卻利用職務上機會詐取財物及使公務員登載不實文書</a:t>
            </a:r>
            <a:r>
              <a:rPr lang="zh-TW" altLang="en-US" sz="2400" dirty="0" smtClean="0">
                <a:solidFill>
                  <a:srgbClr val="FF0000"/>
                </a:solidFill>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endParaRPr lang="en-US" altLang="zh-TW" sz="2400" dirty="0"/>
          </a:p>
          <a:p>
            <a:endParaRPr lang="zh-TW" altLang="zh-TW" sz="2400" dirty="0"/>
          </a:p>
          <a:p>
            <a:pPr algn="just">
              <a:buNone/>
            </a:pPr>
            <a:endParaRPr lang="zh-TW" altLang="en-US" sz="2400" dirty="0">
              <a:solidFill>
                <a:srgbClr val="00B0F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83426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35360" y="1340768"/>
            <a:ext cx="11305256" cy="5184576"/>
          </a:xfrm>
        </p:spPr>
        <p:txBody>
          <a:bodyPr>
            <a:normAutofit/>
          </a:bodyPr>
          <a:lstStyle/>
          <a:p>
            <a:pPr marL="0" indent="0">
              <a:buNone/>
            </a:pPr>
            <a:r>
              <a:rPr lang="zh-TW" altLang="en-US" sz="2400" b="1" dirty="0" smtClean="0">
                <a:latin typeface="微軟正黑體" panose="020B0604030504040204" pitchFamily="34" charset="-120"/>
                <a:ea typeface="微軟正黑體" panose="020B0604030504040204" pitchFamily="34" charset="-120"/>
              </a:rPr>
              <a:t>三、申報</a:t>
            </a:r>
            <a:r>
              <a:rPr lang="zh-TW" altLang="en-US" sz="2400" b="1" dirty="0">
                <a:latin typeface="微軟正黑體" panose="020B0604030504040204" pitchFamily="34" charset="-120"/>
                <a:ea typeface="微軟正黑體" panose="020B0604030504040204" pitchFamily="34" charset="-120"/>
              </a:rPr>
              <a:t>之助理</a:t>
            </a:r>
            <a:r>
              <a:rPr lang="zh-TW" altLang="en-US" sz="2400" b="1" dirty="0" smtClean="0">
                <a:latin typeface="微軟正黑體" panose="020B0604030504040204" pitchFamily="34" charset="-120"/>
                <a:ea typeface="微軟正黑體" panose="020B0604030504040204" pitchFamily="34" charset="-120"/>
              </a:rPr>
              <a:t>薪資與實際薪資不符</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多報少付</a:t>
            </a:r>
            <a:r>
              <a:rPr lang="en-US" altLang="zh-TW" sz="2400" b="1" dirty="0" smtClean="0">
                <a:latin typeface="微軟正黑體" panose="020B0604030504040204" pitchFamily="34" charset="-120"/>
                <a:ea typeface="微軟正黑體" panose="020B0604030504040204" pitchFamily="34" charset="-120"/>
              </a:rPr>
              <a:t>)</a:t>
            </a:r>
            <a:endParaRPr lang="en-US" altLang="zh-TW" sz="2400" b="1" dirty="0">
              <a:latin typeface="微軟正黑體" panose="020B0604030504040204" pitchFamily="34" charset="-120"/>
              <a:ea typeface="微軟正黑體" panose="020B0604030504040204" pitchFamily="34" charset="-120"/>
            </a:endParaRPr>
          </a:p>
          <a:p>
            <a:pPr marL="0" indent="0" algn="just">
              <a:buNone/>
            </a:pPr>
            <a:r>
              <a:rPr lang="zh-TW" altLang="en-US" sz="2400" dirty="0" smtClean="0">
                <a:latin typeface="微軟正黑體" panose="020B0604030504040204" pitchFamily="34" charset="-120"/>
                <a:ea typeface="微軟正黑體" panose="020B0604030504040204" pitchFamily="34" charset="-120"/>
              </a:rPr>
              <a:t>    被告</a:t>
            </a:r>
            <a:r>
              <a:rPr lang="zh-TW" altLang="en-US" sz="2400" dirty="0">
                <a:latin typeface="微軟正黑體" panose="020B0604030504040204" pitchFamily="34" charset="-120"/>
                <a:ea typeface="微軟正黑體" panose="020B0604030504040204" pitchFamily="34" charset="-120"/>
              </a:rPr>
              <a:t>為高雄縣議會議員，明知乙雖擔任其議員助理，惟薪水僅為新臺幣</a:t>
            </a:r>
            <a:r>
              <a:rPr lang="en-US" altLang="zh-TW" sz="2400" dirty="0">
                <a:latin typeface="微軟正黑體" panose="020B0604030504040204" pitchFamily="34" charset="-120"/>
                <a:ea typeface="微軟正黑體" panose="020B0604030504040204" pitchFamily="34" charset="-120"/>
              </a:rPr>
              <a:t>23,000</a:t>
            </a:r>
            <a:r>
              <a:rPr lang="zh-TW" altLang="en-US" sz="2400" dirty="0">
                <a:latin typeface="微軟正黑體" panose="020B0604030504040204" pitchFamily="34" charset="-120"/>
                <a:ea typeface="微軟正黑體" panose="020B0604030504040204" pitchFamily="34" charset="-120"/>
              </a:rPr>
              <a:t>元，而非高雄縣議會依地方民意代表費用支給及村里長事務補助費補助條例第</a:t>
            </a:r>
            <a:r>
              <a:rPr lang="en-US" altLang="zh-TW" sz="2400" dirty="0">
                <a:latin typeface="微軟正黑體" panose="020B0604030504040204" pitchFamily="34" charset="-120"/>
                <a:ea typeface="微軟正黑體" panose="020B0604030504040204" pitchFamily="34" charset="-120"/>
              </a:rPr>
              <a:t>6 </a:t>
            </a:r>
            <a:r>
              <a:rPr lang="zh-TW" altLang="en-US" sz="2400" dirty="0">
                <a:latin typeface="微軟正黑體" panose="020B0604030504040204" pitchFamily="34" charset="-120"/>
                <a:ea typeface="微軟正黑體" panose="020B0604030504040204" pitchFamily="34" charset="-120"/>
              </a:rPr>
              <a:t>條規定慣例給予每位議員</a:t>
            </a:r>
            <a:r>
              <a:rPr lang="en-US" altLang="zh-TW" sz="2400" dirty="0">
                <a:latin typeface="微軟正黑體" panose="020B0604030504040204" pitchFamily="34" charset="-120"/>
                <a:ea typeface="微軟正黑體" panose="020B0604030504040204" pitchFamily="34" charset="-120"/>
              </a:rPr>
              <a:t>2</a:t>
            </a:r>
            <a:r>
              <a:rPr lang="zh-TW" altLang="en-US" sz="2400" dirty="0">
                <a:latin typeface="微軟正黑體" panose="020B0604030504040204" pitchFamily="34" charset="-120"/>
                <a:ea typeface="微軟正黑體" panose="020B0604030504040204" pitchFamily="34" charset="-120"/>
              </a:rPr>
              <a:t>名助理各</a:t>
            </a:r>
            <a:r>
              <a:rPr lang="en-US" altLang="zh-TW" sz="2400" dirty="0">
                <a:latin typeface="微軟正黑體" panose="020B0604030504040204" pitchFamily="34" charset="-120"/>
                <a:ea typeface="微軟正黑體" panose="020B0604030504040204" pitchFamily="34" charset="-120"/>
              </a:rPr>
              <a:t>40,000</a:t>
            </a:r>
            <a:r>
              <a:rPr lang="zh-TW" altLang="en-US" sz="2400" dirty="0">
                <a:latin typeface="微軟正黑體" panose="020B0604030504040204" pitchFamily="34" charset="-120"/>
                <a:ea typeface="微軟正黑體" panose="020B0604030504040204" pitchFamily="34" charset="-120"/>
              </a:rPr>
              <a:t>元之薪資，竟</a:t>
            </a:r>
            <a:r>
              <a:rPr lang="zh-TW" altLang="en-US" sz="2400" dirty="0">
                <a:solidFill>
                  <a:srgbClr val="FF0000"/>
                </a:solidFill>
                <a:latin typeface="微軟正黑體" panose="020B0604030504040204" pitchFamily="34" charset="-120"/>
                <a:ea typeface="微軟正黑體" panose="020B0604030504040204" pitchFamily="34" charset="-120"/>
              </a:rPr>
              <a:t>與乙議定由被告向高雄</a:t>
            </a:r>
            <a:r>
              <a:rPr lang="zh-TW" altLang="en-US" sz="2400" dirty="0" smtClean="0">
                <a:solidFill>
                  <a:srgbClr val="FF0000"/>
                </a:solidFill>
                <a:latin typeface="微軟正黑體" panose="020B0604030504040204" pitchFamily="34" charset="-120"/>
                <a:ea typeface="微軟正黑體" panose="020B0604030504040204" pitchFamily="34" charset="-120"/>
              </a:rPr>
              <a:t>縣議會申報</a:t>
            </a:r>
            <a:r>
              <a:rPr lang="zh-TW" altLang="en-US" sz="2400" dirty="0">
                <a:solidFill>
                  <a:srgbClr val="FF0000"/>
                </a:solidFill>
                <a:latin typeface="微軟正黑體" panose="020B0604030504040204" pitchFamily="34" charset="-120"/>
                <a:ea typeface="微軟正黑體" panose="020B0604030504040204" pitchFamily="34" charset="-120"/>
              </a:rPr>
              <a:t>助理費每月</a:t>
            </a:r>
            <a:r>
              <a:rPr lang="en-US" altLang="zh-TW" sz="2400" dirty="0">
                <a:solidFill>
                  <a:srgbClr val="FF0000"/>
                </a:solidFill>
                <a:latin typeface="微軟正黑體" panose="020B0604030504040204" pitchFamily="34" charset="-120"/>
                <a:ea typeface="微軟正黑體" panose="020B0604030504040204" pitchFamily="34" charset="-120"/>
              </a:rPr>
              <a:t>40,000</a:t>
            </a:r>
            <a:r>
              <a:rPr lang="zh-TW" altLang="en-US" sz="2400" dirty="0">
                <a:solidFill>
                  <a:srgbClr val="FF0000"/>
                </a:solidFill>
                <a:latin typeface="微軟正黑體" panose="020B0604030504040204" pitchFamily="34" charset="-120"/>
                <a:ea typeface="微軟正黑體" panose="020B0604030504040204" pitchFamily="34" charset="-120"/>
              </a:rPr>
              <a:t>元，乙需按月將超過其實際薪資</a:t>
            </a:r>
            <a:r>
              <a:rPr lang="en-US" altLang="zh-TW" sz="2400" dirty="0">
                <a:solidFill>
                  <a:srgbClr val="FF0000"/>
                </a:solidFill>
                <a:latin typeface="微軟正黑體" panose="020B0604030504040204" pitchFamily="34" charset="-120"/>
                <a:ea typeface="微軟正黑體" panose="020B0604030504040204" pitchFamily="34" charset="-120"/>
              </a:rPr>
              <a:t>23,000</a:t>
            </a:r>
            <a:r>
              <a:rPr lang="zh-TW" altLang="en-US" sz="2400" dirty="0">
                <a:solidFill>
                  <a:srgbClr val="FF0000"/>
                </a:solidFill>
                <a:latin typeface="微軟正黑體" panose="020B0604030504040204" pitchFamily="34" charset="-120"/>
                <a:ea typeface="微軟正黑體" panose="020B0604030504040204" pitchFamily="34" charset="-120"/>
              </a:rPr>
              <a:t>元以外之</a:t>
            </a:r>
            <a:r>
              <a:rPr lang="en-US" altLang="zh-TW" sz="2400" dirty="0">
                <a:solidFill>
                  <a:srgbClr val="FF0000"/>
                </a:solidFill>
                <a:latin typeface="微軟正黑體" panose="020B0604030504040204" pitchFamily="34" charset="-120"/>
                <a:ea typeface="微軟正黑體" panose="020B0604030504040204" pitchFamily="34" charset="-120"/>
              </a:rPr>
              <a:t>17,000</a:t>
            </a:r>
            <a:r>
              <a:rPr lang="zh-TW" altLang="en-US" sz="2400" dirty="0">
                <a:solidFill>
                  <a:srgbClr val="FF0000"/>
                </a:solidFill>
                <a:latin typeface="微軟正黑體" panose="020B0604030504040204" pitchFamily="34" charset="-120"/>
                <a:ea typeface="微軟正黑體" panose="020B0604030504040204" pitchFamily="34" charset="-120"/>
              </a:rPr>
              <a:t>元交予被告</a:t>
            </a:r>
            <a:r>
              <a:rPr lang="zh-TW" altLang="en-US" sz="2400" dirty="0">
                <a:latin typeface="微軟正黑體" panose="020B0604030504040204" pitchFamily="34" charset="-120"/>
                <a:ea typeface="微軟正黑體" panose="020B0604030504040204" pitchFamily="34" charset="-120"/>
              </a:rPr>
              <a:t>，而與乙共同基於使公務員登載不實之犯意聯絡，於</a:t>
            </a:r>
            <a:r>
              <a:rPr lang="en-US" altLang="zh-TW" sz="2400" dirty="0">
                <a:latin typeface="微軟正黑體" panose="020B0604030504040204" pitchFamily="34" charset="-120"/>
                <a:ea typeface="微軟正黑體" panose="020B0604030504040204" pitchFamily="34" charset="-120"/>
              </a:rPr>
              <a:t>97</a:t>
            </a:r>
            <a:r>
              <a:rPr lang="zh-TW" altLang="en-US" sz="2400" dirty="0">
                <a:latin typeface="微軟正黑體" panose="020B0604030504040204" pitchFamily="34" charset="-120"/>
                <a:ea typeface="微軟正黑體" panose="020B0604030504040204" pitchFamily="34" charset="-120"/>
              </a:rPr>
              <a:t>年底某日由乙提供身分證影本</a:t>
            </a:r>
            <a:r>
              <a:rPr lang="zh-TW" altLang="en-US" sz="2400" dirty="0" smtClean="0">
                <a:latin typeface="微軟正黑體" panose="020B0604030504040204" pitchFamily="34" charset="-120"/>
                <a:ea typeface="微軟正黑體" panose="020B0604030504040204" pitchFamily="34" charset="-120"/>
              </a:rPr>
              <a:t>及郵局</a:t>
            </a:r>
            <a:r>
              <a:rPr lang="zh-TW" altLang="en-US" sz="2400" dirty="0">
                <a:latin typeface="微軟正黑體" panose="020B0604030504040204" pitchFamily="34" charset="-120"/>
                <a:ea typeface="微軟正黑體" panose="020B0604030504040204" pitchFamily="34" charset="-120"/>
              </a:rPr>
              <a:t>之存摺封面影本等資料，嗣由高雄縣議會總務組</a:t>
            </a:r>
            <a:r>
              <a:rPr lang="zh-TW" altLang="en-US" sz="2400" dirty="0" smtClean="0">
                <a:latin typeface="微軟正黑體" panose="020B0604030504040204" pitchFamily="34" charset="-120"/>
                <a:ea typeface="微軟正黑體" panose="020B0604030504040204" pitchFamily="34" charset="-120"/>
              </a:rPr>
              <a:t>出納按照</a:t>
            </a:r>
            <a:r>
              <a:rPr lang="zh-TW" altLang="en-US" sz="2400" dirty="0">
                <a:latin typeface="微軟正黑體" panose="020B0604030504040204" pitchFamily="34" charset="-120"/>
                <a:ea typeface="微軟正黑體" panose="020B0604030504040204" pitchFamily="34" charset="-120"/>
              </a:rPr>
              <a:t>助理費印領清冊及助理春節慰勞金印領清冊，</a:t>
            </a:r>
            <a:r>
              <a:rPr lang="zh-TW" altLang="en-US" sz="2400" dirty="0" smtClean="0">
                <a:latin typeface="微軟正黑體" panose="020B0604030504040204" pitchFamily="34" charset="-120"/>
                <a:ea typeface="微軟正黑體" panose="020B0604030504040204" pitchFamily="34" charset="-120"/>
              </a:rPr>
              <a:t>將助理</a:t>
            </a:r>
            <a:r>
              <a:rPr lang="zh-TW" altLang="en-US" sz="2400" dirty="0">
                <a:latin typeface="微軟正黑體" panose="020B0604030504040204" pitchFamily="34" charset="-120"/>
                <a:ea typeface="微軟正黑體" panose="020B0604030504040204" pitchFamily="34" charset="-120"/>
              </a:rPr>
              <a:t>薪資、春節慰勞</a:t>
            </a:r>
            <a:r>
              <a:rPr lang="zh-TW" altLang="en-US" sz="2400" dirty="0" smtClean="0">
                <a:latin typeface="微軟正黑體" panose="020B0604030504040204" pitchFamily="34" charset="-120"/>
                <a:ea typeface="微軟正黑體" panose="020B0604030504040204" pitchFamily="34" charset="-120"/>
              </a:rPr>
              <a:t>金撥付至乙郵局</a:t>
            </a:r>
            <a:r>
              <a:rPr lang="zh-TW" altLang="en-US" sz="2400" dirty="0">
                <a:latin typeface="微軟正黑體" panose="020B0604030504040204" pitchFamily="34" charset="-120"/>
                <a:ea typeface="微軟正黑體" panose="020B0604030504040204" pitchFamily="34" charset="-120"/>
              </a:rPr>
              <a:t>帳戶內，共計新臺幣</a:t>
            </a:r>
            <a:r>
              <a:rPr lang="en-US" altLang="zh-TW" sz="2400" dirty="0">
                <a:latin typeface="微軟正黑體" panose="020B0604030504040204" pitchFamily="34" charset="-120"/>
                <a:ea typeface="微軟正黑體" panose="020B0604030504040204" pitchFamily="34" charset="-120"/>
              </a:rPr>
              <a:t>1,064,368 </a:t>
            </a:r>
            <a:r>
              <a:rPr lang="zh-TW" altLang="en-US" sz="2400" dirty="0">
                <a:latin typeface="微軟正黑體" panose="020B0604030504040204" pitchFamily="34" charset="-120"/>
                <a:ea typeface="微軟正黑體" panose="020B0604030504040204" pitchFamily="34" charset="-120"/>
              </a:rPr>
              <a:t>元。</a:t>
            </a:r>
          </a:p>
          <a:p>
            <a:pPr marL="0" indent="0">
              <a:buNone/>
            </a:pPr>
            <a:endParaRPr lang="en-US" altLang="zh-TW" sz="2800" b="1" dirty="0">
              <a:latin typeface="微軟正黑體" panose="020B0604030504040204" pitchFamily="34" charset="-120"/>
              <a:ea typeface="微軟正黑體" panose="020B0604030504040204" pitchFamily="34" charset="-120"/>
            </a:endParaRPr>
          </a:p>
          <a:p>
            <a:endParaRPr lang="en-US" altLang="zh-TW" sz="1800" b="1" dirty="0"/>
          </a:p>
          <a:p>
            <a:endParaRPr lang="en-US" altLang="zh-TW" b="1" dirty="0"/>
          </a:p>
          <a:p>
            <a:endParaRPr lang="en-US" altLang="zh-TW" b="1" dirty="0"/>
          </a:p>
          <a:p>
            <a:endParaRPr lang="en-US" altLang="zh-TW" sz="2600" dirty="0"/>
          </a:p>
          <a:p>
            <a:endParaRPr lang="en-US" altLang="zh-TW" sz="2400" dirty="0"/>
          </a:p>
          <a:p>
            <a:endParaRPr lang="zh-TW" altLang="zh-TW" sz="2400" dirty="0"/>
          </a:p>
          <a:p>
            <a:pPr algn="just">
              <a:buNone/>
            </a:pPr>
            <a:endParaRPr lang="zh-TW" altLang="en-US" sz="2200" dirty="0">
              <a:solidFill>
                <a:srgbClr val="00B0F0"/>
              </a:solidFill>
              <a:latin typeface="微軟正黑體" panose="020B0604030504040204" pitchFamily="34" charset="-120"/>
              <a:ea typeface="微軟正黑體" panose="020B0604030504040204" pitchFamily="34" charset="-120"/>
            </a:endParaRPr>
          </a:p>
        </p:txBody>
      </p:sp>
      <p:sp>
        <p:nvSpPr>
          <p:cNvPr id="16" name="矩形 15"/>
          <p:cNvSpPr/>
          <p:nvPr/>
        </p:nvSpPr>
        <p:spPr>
          <a:xfrm>
            <a:off x="-3531" y="0"/>
            <a:ext cx="1635035" cy="1196752"/>
          </a:xfrm>
          <a:prstGeom prst="rect">
            <a:avLst/>
          </a:prstGeom>
          <a:solidFill>
            <a:schemeClr val="tx2">
              <a:lumMod val="7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標題 1"/>
          <p:cNvSpPr txBox="1">
            <a:spLocks/>
          </p:cNvSpPr>
          <p:nvPr/>
        </p:nvSpPr>
        <p:spPr>
          <a:xfrm>
            <a:off x="335360" y="-13424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200" dirty="0" smtClean="0">
                <a:latin typeface="微軟正黑體" pitchFamily="34" charset="-120"/>
                <a:ea typeface="微軟正黑體" pitchFamily="34" charset="-120"/>
              </a:rPr>
              <a:t/>
            </a:r>
            <a:br>
              <a:rPr lang="en-US" altLang="zh-TW" sz="3200" dirty="0" smtClean="0">
                <a:latin typeface="微軟正黑體" pitchFamily="34" charset="-120"/>
                <a:ea typeface="微軟正黑體" pitchFamily="34" charset="-120"/>
              </a:rPr>
            </a:br>
            <a:r>
              <a:rPr lang="zh-TW" altLang="en-US" b="1" dirty="0">
                <a:solidFill>
                  <a:schemeClr val="accent1">
                    <a:lumMod val="40000"/>
                    <a:lumOff val="60000"/>
                  </a:schemeClr>
                </a:solidFill>
                <a:latin typeface="微軟正黑體" pitchFamily="34" charset="-120"/>
                <a:ea typeface="微軟正黑體" pitchFamily="34" charset="-120"/>
              </a:rPr>
              <a:t>肆、</a:t>
            </a:r>
            <a:r>
              <a:rPr lang="en-US" altLang="en-US" b="1" dirty="0">
                <a:solidFill>
                  <a:schemeClr val="accent1">
                    <a:lumMod val="40000"/>
                    <a:lumOff val="60000"/>
                  </a:schemeClr>
                </a:solidFill>
                <a:latin typeface="微軟正黑體" pitchFamily="34" charset="-120"/>
                <a:ea typeface="微軟正黑體" pitchFamily="34" charset="-120"/>
              </a:rPr>
              <a:t> </a:t>
            </a:r>
            <a:r>
              <a:rPr lang="zh-TW" altLang="en-US" b="1" dirty="0">
                <a:solidFill>
                  <a:schemeClr val="accent1">
                    <a:lumMod val="50000"/>
                  </a:schemeClr>
                </a:solidFill>
                <a:latin typeface="微軟正黑體" pitchFamily="34" charset="-120"/>
                <a:ea typeface="微軟正黑體" pitchFamily="34" charset="-120"/>
              </a:rPr>
              <a:t>近期實務案例</a:t>
            </a:r>
          </a:p>
        </p:txBody>
      </p:sp>
    </p:spTree>
    <p:extLst>
      <p:ext uri="{BB962C8B-B14F-4D97-AF65-F5344CB8AC3E}">
        <p14:creationId xmlns:p14="http://schemas.microsoft.com/office/powerpoint/2010/main" val="3731492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圖: 替代程序 7"/>
          <p:cNvSpPr/>
          <p:nvPr/>
        </p:nvSpPr>
        <p:spPr>
          <a:xfrm>
            <a:off x="3015491" y="-459432"/>
            <a:ext cx="1152128" cy="2088232"/>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3531" y="0"/>
            <a:ext cx="1635035" cy="1196752"/>
          </a:xfrm>
          <a:prstGeom prst="rect">
            <a:avLst/>
          </a:prstGeom>
          <a:solidFill>
            <a:schemeClr val="tx2">
              <a:lumMod val="7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流程圖: 替代程序 11"/>
          <p:cNvSpPr/>
          <p:nvPr/>
        </p:nvSpPr>
        <p:spPr>
          <a:xfrm>
            <a:off x="4281783" y="-1440780"/>
            <a:ext cx="1152128" cy="3069580"/>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流程圖: 替代程序 12"/>
          <p:cNvSpPr/>
          <p:nvPr/>
        </p:nvSpPr>
        <p:spPr>
          <a:xfrm>
            <a:off x="5548075" y="-1235062"/>
            <a:ext cx="1152128" cy="3069580"/>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標題 1"/>
          <p:cNvSpPr txBox="1">
            <a:spLocks/>
          </p:cNvSpPr>
          <p:nvPr/>
        </p:nvSpPr>
        <p:spPr>
          <a:xfrm>
            <a:off x="335360" y="-13424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200" dirty="0" smtClean="0">
                <a:latin typeface="微軟正黑體" pitchFamily="34" charset="-120"/>
                <a:ea typeface="微軟正黑體" pitchFamily="34" charset="-120"/>
              </a:rPr>
              <a:t/>
            </a:r>
            <a:br>
              <a:rPr lang="en-US" altLang="zh-TW" sz="3200" dirty="0" smtClean="0">
                <a:latin typeface="微軟正黑體" pitchFamily="34" charset="-120"/>
                <a:ea typeface="微軟正黑體" pitchFamily="34" charset="-120"/>
              </a:rPr>
            </a:br>
            <a:r>
              <a:rPr lang="zh-TW" altLang="en-US" b="1" dirty="0">
                <a:solidFill>
                  <a:schemeClr val="accent1">
                    <a:lumMod val="40000"/>
                    <a:lumOff val="60000"/>
                  </a:schemeClr>
                </a:solidFill>
                <a:latin typeface="微軟正黑體" pitchFamily="34" charset="-120"/>
                <a:ea typeface="微軟正黑體" pitchFamily="34" charset="-120"/>
              </a:rPr>
              <a:t>肆、</a:t>
            </a:r>
            <a:r>
              <a:rPr lang="en-US" altLang="en-US" b="1" dirty="0">
                <a:solidFill>
                  <a:schemeClr val="accent1">
                    <a:lumMod val="40000"/>
                    <a:lumOff val="60000"/>
                  </a:schemeClr>
                </a:solidFill>
                <a:latin typeface="微軟正黑體" pitchFamily="34" charset="-120"/>
                <a:ea typeface="微軟正黑體" pitchFamily="34" charset="-120"/>
              </a:rPr>
              <a:t> </a:t>
            </a:r>
            <a:r>
              <a:rPr lang="zh-TW" altLang="en-US" b="1" dirty="0">
                <a:solidFill>
                  <a:schemeClr val="accent1">
                    <a:lumMod val="50000"/>
                  </a:schemeClr>
                </a:solidFill>
                <a:latin typeface="微軟正黑體" pitchFamily="34" charset="-120"/>
                <a:ea typeface="微軟正黑體" pitchFamily="34" charset="-120"/>
              </a:rPr>
              <a:t>近期實務案例</a:t>
            </a:r>
          </a:p>
        </p:txBody>
      </p:sp>
      <p:sp>
        <p:nvSpPr>
          <p:cNvPr id="2" name="內容版面配置區 1"/>
          <p:cNvSpPr>
            <a:spLocks noGrp="1"/>
          </p:cNvSpPr>
          <p:nvPr>
            <p:ph idx="1"/>
          </p:nvPr>
        </p:nvSpPr>
        <p:spPr>
          <a:xfrm>
            <a:off x="263352" y="1340768"/>
            <a:ext cx="11449272" cy="5040559"/>
          </a:xfrm>
        </p:spPr>
        <p:txBody>
          <a:bodyPr>
            <a:normAutofit/>
          </a:bodyPr>
          <a:lstStyle/>
          <a:p>
            <a:pPr marL="0" indent="0">
              <a:buNone/>
            </a:pPr>
            <a:r>
              <a:rPr lang="zh-TW" altLang="en-US" sz="2600" b="1" dirty="0" smtClean="0">
                <a:latin typeface="微軟正黑體" panose="020B0604030504040204" pitchFamily="34" charset="-120"/>
                <a:ea typeface="微軟正黑體" panose="020B0604030504040204" pitchFamily="34" charset="-120"/>
              </a:rPr>
              <a:t>四、擅用他人名義申報助理名冊</a:t>
            </a:r>
            <a:r>
              <a:rPr lang="en-US" altLang="zh-TW" sz="2600" b="1" dirty="0" smtClean="0">
                <a:latin typeface="微軟正黑體" panose="020B0604030504040204" pitchFamily="34" charset="-120"/>
                <a:ea typeface="微軟正黑體" panose="020B0604030504040204" pitchFamily="34" charset="-120"/>
              </a:rPr>
              <a:t>(</a:t>
            </a:r>
            <a:r>
              <a:rPr lang="zh-TW" altLang="en-US" sz="2600" b="1" dirty="0" smtClean="0">
                <a:latin typeface="微軟正黑體" panose="020B0604030504040204" pitchFamily="34" charset="-120"/>
                <a:ea typeface="微軟正黑體" panose="020B0604030504040204" pitchFamily="34" charset="-120"/>
              </a:rPr>
              <a:t>偽造印文</a:t>
            </a:r>
            <a:r>
              <a:rPr lang="en-US" altLang="zh-TW" sz="2600" b="1" dirty="0" smtClean="0">
                <a:latin typeface="微軟正黑體" panose="020B0604030504040204" pitchFamily="34" charset="-120"/>
                <a:ea typeface="微軟正黑體" panose="020B0604030504040204" pitchFamily="34" charset="-120"/>
              </a:rPr>
              <a:t>)</a:t>
            </a:r>
            <a:endParaRPr lang="en-US" altLang="zh-TW" sz="2600" b="1" dirty="0">
              <a:latin typeface="微軟正黑體" panose="020B0604030504040204" pitchFamily="34" charset="-120"/>
              <a:ea typeface="微軟正黑體" panose="020B0604030504040204" pitchFamily="34" charset="-120"/>
            </a:endParaRPr>
          </a:p>
          <a:p>
            <a:pPr marL="0" indent="0" algn="just">
              <a:buNone/>
            </a:pPr>
            <a:r>
              <a:rPr lang="zh-TW" altLang="en-US" sz="2600" dirty="0" smtClean="0">
                <a:latin typeface="微軟正黑體" panose="020B0604030504040204" pitchFamily="34" charset="-120"/>
                <a:ea typeface="微軟正黑體" panose="020B0604030504040204" pitchFamily="34" charset="-120"/>
              </a:rPr>
              <a:t>    </a:t>
            </a:r>
            <a:r>
              <a:rPr lang="zh-TW" altLang="en-US" sz="2400" dirty="0" smtClean="0">
                <a:latin typeface="微軟正黑體" panose="020B0604030504040204" pitchFamily="34" charset="-120"/>
                <a:ea typeface="微軟正黑體" panose="020B0604030504040204" pitchFamily="34" charset="-120"/>
              </a:rPr>
              <a:t>被告</a:t>
            </a:r>
            <a:r>
              <a:rPr lang="zh-TW" altLang="en-US" sz="2400" dirty="0">
                <a:latin typeface="微軟正黑體" panose="020B0604030504040204" pitchFamily="34" charset="-120"/>
                <a:ea typeface="微軟正黑體" panose="020B0604030504040204" pitchFamily="34" charset="-120"/>
              </a:rPr>
              <a:t>臺中縣議會議員，其於民國</a:t>
            </a:r>
            <a:r>
              <a:rPr lang="en-US" altLang="zh-TW" sz="2400" dirty="0">
                <a:latin typeface="微軟正黑體" panose="020B0604030504040204" pitchFamily="34" charset="-120"/>
                <a:ea typeface="微軟正黑體" panose="020B0604030504040204" pitchFamily="34" charset="-120"/>
              </a:rPr>
              <a:t>95</a:t>
            </a:r>
            <a:r>
              <a:rPr lang="zh-TW" altLang="en-US" sz="2400" dirty="0">
                <a:latin typeface="微軟正黑體" panose="020B0604030504040204" pitchFamily="34" charset="-120"/>
                <a:ea typeface="微軟正黑體" panose="020B0604030504040204" pitchFamily="34" charset="-120"/>
              </a:rPr>
              <a:t>年間實際遴用之助理為乙、丙、丁，另於</a:t>
            </a:r>
            <a:r>
              <a:rPr lang="en-US" altLang="zh-TW" sz="2400" dirty="0">
                <a:latin typeface="微軟正黑體" panose="020B0604030504040204" pitchFamily="34" charset="-120"/>
                <a:ea typeface="微軟正黑體" panose="020B0604030504040204" pitchFamily="34" charset="-120"/>
              </a:rPr>
              <a:t>95</a:t>
            </a:r>
            <a:r>
              <a:rPr lang="zh-TW" altLang="en-US" sz="2400" dirty="0">
                <a:latin typeface="微軟正黑體" panose="020B0604030504040204" pitchFamily="34" charset="-120"/>
                <a:ea typeface="微軟正黑體" panose="020B0604030504040204" pitchFamily="34" charset="-120"/>
              </a:rPr>
              <a:t>年</a:t>
            </a:r>
            <a:r>
              <a:rPr lang="en-US" altLang="zh-TW" sz="2400" dirty="0">
                <a:latin typeface="微軟正黑體" panose="020B0604030504040204" pitchFamily="34" charset="-120"/>
                <a:ea typeface="微軟正黑體" panose="020B0604030504040204" pitchFamily="34" charset="-120"/>
              </a:rPr>
              <a:t>7</a:t>
            </a:r>
            <a:r>
              <a:rPr lang="zh-TW" altLang="en-US" sz="2400" dirty="0">
                <a:latin typeface="微軟正黑體" panose="020B0604030504040204" pitchFamily="34" charset="-120"/>
                <a:ea typeface="微軟正黑體" panose="020B0604030504040204" pitchFamily="34" charset="-120"/>
              </a:rPr>
              <a:t>月</a:t>
            </a:r>
            <a:r>
              <a:rPr lang="en-US" altLang="zh-TW" sz="2400" dirty="0">
                <a:latin typeface="微軟正黑體" panose="020B0604030504040204" pitchFamily="34" charset="-120"/>
                <a:ea typeface="微軟正黑體" panose="020B0604030504040204" pitchFamily="34" charset="-120"/>
              </a:rPr>
              <a:t>1</a:t>
            </a:r>
            <a:r>
              <a:rPr lang="zh-TW" altLang="en-US" sz="2400" dirty="0">
                <a:latin typeface="微軟正黑體" panose="020B0604030504040204" pitchFamily="34" charset="-120"/>
                <a:ea typeface="微軟正黑體" panose="020B0604030504040204" pitchFamily="34" charset="-120"/>
              </a:rPr>
              <a:t>日至</a:t>
            </a:r>
            <a:r>
              <a:rPr lang="en-US" altLang="zh-TW" sz="2400" dirty="0">
                <a:latin typeface="微軟正黑體" panose="020B0604030504040204" pitchFamily="34" charset="-120"/>
                <a:ea typeface="微軟正黑體" panose="020B0604030504040204" pitchFamily="34" charset="-120"/>
              </a:rPr>
              <a:t>31</a:t>
            </a:r>
            <a:r>
              <a:rPr lang="zh-TW" altLang="en-US" sz="2400" dirty="0">
                <a:latin typeface="微軟正黑體" panose="020B0604030504040204" pitchFamily="34" charset="-120"/>
                <a:ea typeface="微軟正黑體" panose="020B0604030504040204" pitchFamily="34" charset="-120"/>
              </a:rPr>
              <a:t>日聘任戊為暑期工讀生。詎被告及庚明知乙等</a:t>
            </a:r>
            <a:r>
              <a:rPr lang="en-US" altLang="zh-TW" sz="2400" dirty="0">
                <a:latin typeface="微軟正黑體" panose="020B0604030504040204" pitchFamily="34" charset="-120"/>
                <a:ea typeface="微軟正黑體" panose="020B0604030504040204" pitchFamily="34" charset="-120"/>
              </a:rPr>
              <a:t>4</a:t>
            </a:r>
            <a:r>
              <a:rPr lang="zh-TW" altLang="en-US" sz="2400" dirty="0">
                <a:latin typeface="微軟正黑體" panose="020B0604030504040204" pitchFamily="34" charset="-120"/>
                <a:ea typeface="微軟正黑體" panose="020B0604030504040204" pitchFamily="34" charset="-120"/>
              </a:rPr>
              <a:t>人於</a:t>
            </a:r>
            <a:r>
              <a:rPr lang="en-US" altLang="zh-TW" sz="2400" dirty="0">
                <a:latin typeface="微軟正黑體" panose="020B0604030504040204" pitchFamily="34" charset="-120"/>
                <a:ea typeface="微軟正黑體" panose="020B0604030504040204" pitchFamily="34" charset="-120"/>
              </a:rPr>
              <a:t>95</a:t>
            </a:r>
            <a:r>
              <a:rPr lang="zh-TW" altLang="en-US" sz="2400" dirty="0">
                <a:latin typeface="微軟正黑體" panose="020B0604030504040204" pitchFamily="34" charset="-120"/>
                <a:ea typeface="微軟正黑體" panose="020B0604030504040204" pitchFamily="34" charset="-120"/>
              </a:rPr>
              <a:t>年間皆未實際擔任被告之助理並支領薪資，庚復明知其持有之乙等印章，僅得蓋用在代辦入黨申請事件上，不得為逾越授權目的之使用，其</a:t>
            </a:r>
            <a:r>
              <a:rPr lang="en-US" altLang="zh-TW" sz="2400" dirty="0">
                <a:latin typeface="微軟正黑體" panose="020B0604030504040204" pitchFamily="34" charset="-120"/>
                <a:ea typeface="微軟正黑體" panose="020B0604030504040204" pitchFamily="34" charset="-120"/>
              </a:rPr>
              <a:t>2</a:t>
            </a:r>
            <a:r>
              <a:rPr lang="zh-TW" altLang="en-US" sz="2400" dirty="0">
                <a:latin typeface="微軟正黑體" panose="020B0604030504040204" pitchFamily="34" charset="-120"/>
                <a:ea typeface="微軟正黑體" panose="020B0604030504040204" pitchFamily="34" charset="-120"/>
              </a:rPr>
              <a:t>人竟共同基於行使偽造私文書、盜用印章、偽造署押、使公務員登載不實之犯意聯絡，庚由依據被告之指示，於</a:t>
            </a:r>
            <a:r>
              <a:rPr lang="en-US" altLang="zh-TW" sz="2400" dirty="0">
                <a:latin typeface="微軟正黑體" panose="020B0604030504040204" pitchFamily="34" charset="-120"/>
                <a:ea typeface="微軟正黑體" panose="020B0604030504040204" pitchFamily="34" charset="-120"/>
              </a:rPr>
              <a:t>95</a:t>
            </a:r>
            <a:r>
              <a:rPr lang="zh-TW" altLang="en-US" sz="2400" dirty="0">
                <a:latin typeface="微軟正黑體" panose="020B0604030504040204" pitchFamily="34" charset="-120"/>
                <a:ea typeface="微軟正黑體" panose="020B0604030504040204" pitchFamily="34" charset="-120"/>
              </a:rPr>
              <a:t>年</a:t>
            </a:r>
            <a:r>
              <a:rPr lang="en-US" altLang="zh-TW" sz="2400" dirty="0">
                <a:latin typeface="微軟正黑體" panose="020B0604030504040204" pitchFamily="34" charset="-120"/>
                <a:ea typeface="微軟正黑體" panose="020B0604030504040204" pitchFamily="34" charset="-120"/>
              </a:rPr>
              <a:t>12</a:t>
            </a:r>
            <a:r>
              <a:rPr lang="zh-TW" altLang="en-US" sz="2400" dirty="0">
                <a:latin typeface="微軟正黑體" panose="020B0604030504040204" pitchFamily="34" charset="-120"/>
                <a:ea typeface="微軟正黑體" panose="020B0604030504040204" pitchFamily="34" charset="-120"/>
              </a:rPr>
              <a:t>月</a:t>
            </a:r>
            <a:r>
              <a:rPr lang="en-US" altLang="zh-TW" sz="2400" dirty="0">
                <a:latin typeface="微軟正黑體" panose="020B0604030504040204" pitchFamily="34" charset="-120"/>
                <a:ea typeface="微軟正黑體" panose="020B0604030504040204" pitchFamily="34" charset="-120"/>
              </a:rPr>
              <a:t>26</a:t>
            </a:r>
            <a:r>
              <a:rPr lang="zh-TW" altLang="en-US" sz="2400" dirty="0">
                <a:latin typeface="微軟正黑體" panose="020B0604030504040204" pitchFamily="34" charset="-120"/>
                <a:ea typeface="微軟正黑體" panose="020B0604030504040204" pitchFamily="34" charset="-120"/>
              </a:rPr>
              <a:t>日在被告位於臺中縣之服務處，未經乙等</a:t>
            </a:r>
            <a:r>
              <a:rPr lang="en-US" altLang="zh-TW" sz="2400" dirty="0">
                <a:latin typeface="微軟正黑體" panose="020B0604030504040204" pitchFamily="34" charset="-120"/>
                <a:ea typeface="微軟正黑體" panose="020B0604030504040204" pitchFamily="34" charset="-120"/>
              </a:rPr>
              <a:t>4</a:t>
            </a:r>
            <a:r>
              <a:rPr lang="zh-TW" altLang="en-US" sz="2400" dirty="0">
                <a:latin typeface="微軟正黑體" panose="020B0604030504040204" pitchFamily="34" charset="-120"/>
                <a:ea typeface="微軟正黑體" panose="020B0604030504040204" pitchFamily="34" charset="-120"/>
              </a:rPr>
              <a:t>人之授權同意，即</a:t>
            </a:r>
            <a:r>
              <a:rPr lang="zh-TW" altLang="en-US" sz="2400" dirty="0">
                <a:solidFill>
                  <a:srgbClr val="FF0000"/>
                </a:solidFill>
                <a:latin typeface="微軟正黑體" panose="020B0604030504040204" pitchFamily="34" charset="-120"/>
                <a:ea typeface="微軟正黑體" panose="020B0604030504040204" pitchFamily="34" charset="-120"/>
              </a:rPr>
              <a:t>擅自以乙等</a:t>
            </a:r>
            <a:r>
              <a:rPr lang="en-US" altLang="zh-TW" sz="2400" dirty="0">
                <a:solidFill>
                  <a:srgbClr val="FF0000"/>
                </a:solidFill>
                <a:latin typeface="微軟正黑體" panose="020B0604030504040204" pitchFamily="34" charset="-120"/>
                <a:ea typeface="微軟正黑體" panose="020B0604030504040204" pitchFamily="34" charset="-120"/>
              </a:rPr>
              <a:t>4</a:t>
            </a:r>
            <a:r>
              <a:rPr lang="zh-TW" altLang="en-US" sz="2400" dirty="0">
                <a:solidFill>
                  <a:srgbClr val="FF0000"/>
                </a:solidFill>
                <a:latin typeface="微軟正黑體" panose="020B0604030504040204" pitchFamily="34" charset="-120"/>
                <a:ea typeface="微軟正黑體" panose="020B0604030504040204" pitchFamily="34" charset="-120"/>
              </a:rPr>
              <a:t>人名義，製作內容略為「茲委託議員○○代領委託人○○○擔任議員助理每月之助理費用新臺幣四萬元整」</a:t>
            </a:r>
            <a:r>
              <a:rPr lang="zh-TW" altLang="en-US" sz="2400" dirty="0">
                <a:latin typeface="微軟正黑體" panose="020B0604030504040204" pitchFamily="34" charset="-120"/>
                <a:ea typeface="微軟正黑體" panose="020B0604030504040204" pitchFamily="34" charset="-120"/>
              </a:rPr>
              <a:t>等語之委託書各</a:t>
            </a:r>
            <a:r>
              <a:rPr lang="en-US" altLang="zh-TW" sz="2400" dirty="0">
                <a:latin typeface="微軟正黑體" panose="020B0604030504040204" pitchFamily="34" charset="-120"/>
                <a:ea typeface="微軟正黑體" panose="020B0604030504040204" pitchFamily="34" charset="-120"/>
              </a:rPr>
              <a:t>1 </a:t>
            </a:r>
            <a:r>
              <a:rPr lang="zh-TW" altLang="en-US" sz="2400" dirty="0">
                <a:latin typeface="微軟正黑體" panose="020B0604030504040204" pitchFamily="34" charset="-120"/>
                <a:ea typeface="微軟正黑體" panose="020B0604030504040204" pitchFamily="34" charset="-120"/>
              </a:rPr>
              <a:t>張，在各該委託書之委託人欄，分別盜蓋乙等之印鑑章並偽造簽名，以此方式詐取相關助理費用。</a:t>
            </a:r>
          </a:p>
          <a:p>
            <a:pPr marL="0" indent="0">
              <a:buNone/>
            </a:pPr>
            <a:endParaRPr lang="zh-TW" altLang="en-US" dirty="0"/>
          </a:p>
        </p:txBody>
      </p:sp>
    </p:spTree>
    <p:extLst>
      <p:ext uri="{BB962C8B-B14F-4D97-AF65-F5344CB8AC3E}">
        <p14:creationId xmlns:p14="http://schemas.microsoft.com/office/powerpoint/2010/main" val="3283911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圖: 替代程序 7"/>
          <p:cNvSpPr/>
          <p:nvPr/>
        </p:nvSpPr>
        <p:spPr>
          <a:xfrm>
            <a:off x="3015491" y="-459432"/>
            <a:ext cx="1152128" cy="2088232"/>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3531" y="0"/>
            <a:ext cx="1635035" cy="1196752"/>
          </a:xfrm>
          <a:prstGeom prst="rect">
            <a:avLst/>
          </a:prstGeom>
          <a:solidFill>
            <a:schemeClr val="tx2">
              <a:lumMod val="7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流程圖: 替代程序 11"/>
          <p:cNvSpPr/>
          <p:nvPr/>
        </p:nvSpPr>
        <p:spPr>
          <a:xfrm>
            <a:off x="4281783" y="-1440780"/>
            <a:ext cx="1152128" cy="3069580"/>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流程圖: 替代程序 12"/>
          <p:cNvSpPr/>
          <p:nvPr/>
        </p:nvSpPr>
        <p:spPr>
          <a:xfrm>
            <a:off x="5548075" y="-1235062"/>
            <a:ext cx="1152128" cy="3069580"/>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標題 1"/>
          <p:cNvSpPr txBox="1">
            <a:spLocks/>
          </p:cNvSpPr>
          <p:nvPr/>
        </p:nvSpPr>
        <p:spPr>
          <a:xfrm>
            <a:off x="335360" y="-13424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200" dirty="0" smtClean="0">
                <a:latin typeface="微軟正黑體" pitchFamily="34" charset="-120"/>
                <a:ea typeface="微軟正黑體" pitchFamily="34" charset="-120"/>
              </a:rPr>
              <a:t/>
            </a:r>
            <a:br>
              <a:rPr lang="en-US" altLang="zh-TW" sz="3200" dirty="0" smtClean="0">
                <a:latin typeface="微軟正黑體" pitchFamily="34" charset="-120"/>
                <a:ea typeface="微軟正黑體" pitchFamily="34" charset="-120"/>
              </a:rPr>
            </a:br>
            <a:r>
              <a:rPr lang="zh-TW" altLang="en-US" b="1" dirty="0">
                <a:solidFill>
                  <a:schemeClr val="accent1">
                    <a:lumMod val="40000"/>
                    <a:lumOff val="60000"/>
                  </a:schemeClr>
                </a:solidFill>
                <a:latin typeface="微軟正黑體" pitchFamily="34" charset="-120"/>
                <a:ea typeface="微軟正黑體" pitchFamily="34" charset="-120"/>
              </a:rPr>
              <a:t>肆、</a:t>
            </a:r>
            <a:r>
              <a:rPr lang="en-US" altLang="en-US" b="1" dirty="0">
                <a:solidFill>
                  <a:schemeClr val="accent1">
                    <a:lumMod val="40000"/>
                    <a:lumOff val="60000"/>
                  </a:schemeClr>
                </a:solidFill>
                <a:latin typeface="微軟正黑體" pitchFamily="34" charset="-120"/>
                <a:ea typeface="微軟正黑體" pitchFamily="34" charset="-120"/>
              </a:rPr>
              <a:t> </a:t>
            </a:r>
            <a:r>
              <a:rPr lang="zh-TW" altLang="en-US" b="1" dirty="0">
                <a:solidFill>
                  <a:schemeClr val="accent1">
                    <a:lumMod val="50000"/>
                  </a:schemeClr>
                </a:solidFill>
                <a:latin typeface="微軟正黑體" pitchFamily="34" charset="-120"/>
                <a:ea typeface="微軟正黑體" pitchFamily="34" charset="-120"/>
              </a:rPr>
              <a:t>近期實務案例</a:t>
            </a:r>
          </a:p>
        </p:txBody>
      </p:sp>
      <p:sp>
        <p:nvSpPr>
          <p:cNvPr id="2" name="內容版面配置區 1"/>
          <p:cNvSpPr>
            <a:spLocks noGrp="1"/>
          </p:cNvSpPr>
          <p:nvPr>
            <p:ph idx="1"/>
          </p:nvPr>
        </p:nvSpPr>
        <p:spPr>
          <a:xfrm>
            <a:off x="263352" y="1340768"/>
            <a:ext cx="11449272" cy="5040559"/>
          </a:xfrm>
        </p:spPr>
        <p:txBody>
          <a:bodyPr>
            <a:normAutofit/>
          </a:bodyPr>
          <a:lstStyle/>
          <a:p>
            <a:pPr marL="0" indent="0">
              <a:buNone/>
            </a:pPr>
            <a:r>
              <a:rPr lang="zh-TW" altLang="en-US" sz="2400" b="1" dirty="0" smtClean="0">
                <a:latin typeface="微軟正黑體" panose="020B0604030504040204" pitchFamily="34" charset="-120"/>
                <a:ea typeface="微軟正黑體" panose="020B0604030504040204" pitchFamily="34" charset="-120"/>
              </a:rPr>
              <a:t>五、近二十年判決分析</a:t>
            </a:r>
            <a:endParaRPr lang="en-US" altLang="zh-TW" sz="2400" b="1" dirty="0" smtClean="0">
              <a:latin typeface="微軟正黑體" panose="020B0604030504040204" pitchFamily="34" charset="-120"/>
              <a:ea typeface="微軟正黑體" panose="020B0604030504040204" pitchFamily="34" charset="-120"/>
            </a:endParaRPr>
          </a:p>
          <a:p>
            <a:pPr marL="0" indent="0">
              <a:buNone/>
            </a:pPr>
            <a:r>
              <a:rPr lang="zh-TW" altLang="en-US" sz="2400" b="1" dirty="0" smtClean="0">
                <a:latin typeface="微軟正黑體" panose="020B0604030504040204" pitchFamily="34" charset="-120"/>
                <a:ea typeface="微軟正黑體" panose="020B0604030504040204" pitchFamily="34" charset="-120"/>
              </a:rPr>
              <a:t>本</a:t>
            </a:r>
            <a:r>
              <a:rPr lang="zh-TW" altLang="en-US" sz="2400" b="1" dirty="0">
                <a:latin typeface="微軟正黑體" panose="020B0604030504040204" pitchFamily="34" charset="-120"/>
                <a:ea typeface="微軟正黑體" panose="020B0604030504040204" pitchFamily="34" charset="-120"/>
              </a:rPr>
              <a:t>署</a:t>
            </a:r>
            <a:r>
              <a:rPr lang="zh-TW" altLang="en-US" sz="2400" b="1" dirty="0" smtClean="0">
                <a:latin typeface="微軟正黑體" panose="020B0604030504040204" pitchFamily="34" charset="-120"/>
                <a:ea typeface="微軟正黑體" panose="020B0604030504040204" pitchFamily="34" charset="-120"/>
              </a:rPr>
              <a:t>另</a:t>
            </a:r>
            <a:r>
              <a:rPr lang="zh-TW" altLang="en-US" sz="2400" b="1" dirty="0">
                <a:latin typeface="微軟正黑體" panose="020B0604030504040204" pitchFamily="34" charset="-120"/>
                <a:ea typeface="微軟正黑體" panose="020B0604030504040204" pitchFamily="34" charset="-120"/>
              </a:rPr>
              <a:t>彙整近</a:t>
            </a:r>
            <a:r>
              <a:rPr lang="en-US" altLang="zh-TW" sz="2400" b="1" dirty="0">
                <a:latin typeface="微軟正黑體" panose="020B0604030504040204" pitchFamily="34" charset="-120"/>
                <a:ea typeface="微軟正黑體" panose="020B0604030504040204" pitchFamily="34" charset="-120"/>
              </a:rPr>
              <a:t>20</a:t>
            </a:r>
            <a:r>
              <a:rPr lang="zh-TW" altLang="en-US" sz="2400" b="1" dirty="0">
                <a:latin typeface="微軟正黑體" panose="020B0604030504040204" pitchFamily="34" charset="-120"/>
                <a:ea typeface="微軟正黑體" panose="020B0604030504040204" pitchFamily="34" charset="-120"/>
              </a:rPr>
              <a:t>年高等法院及最高法院相關司法判決</a:t>
            </a:r>
            <a:r>
              <a:rPr lang="en-US" altLang="zh-TW" sz="2400" b="1" dirty="0" smtClean="0">
                <a:latin typeface="微軟正黑體" panose="020B0604030504040204" pitchFamily="34" charset="-120"/>
                <a:ea typeface="微軟正黑體" panose="020B0604030504040204" pitchFamily="34" charset="-120"/>
              </a:rPr>
              <a:t>10</a:t>
            </a:r>
            <a:r>
              <a:rPr lang="zh-TW" altLang="en-US" sz="2400" b="1" dirty="0" smtClean="0">
                <a:latin typeface="微軟正黑體" panose="020B0604030504040204" pitchFamily="34" charset="-120"/>
                <a:ea typeface="微軟正黑體" panose="020B0604030504040204" pitchFamily="34" charset="-120"/>
              </a:rPr>
              <a:t>案：</a:t>
            </a:r>
            <a:endParaRPr lang="en-US" altLang="zh-TW" sz="2400" b="1"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TW" altLang="en-US" sz="2400" dirty="0" smtClean="0">
                <a:latin typeface="微軟正黑體" panose="020B0604030504040204" pitchFamily="34" charset="-120"/>
                <a:ea typeface="微軟正黑體" panose="020B0604030504040204" pitchFamily="34" charset="-120"/>
              </a:rPr>
              <a:t>依</a:t>
            </a:r>
            <a:r>
              <a:rPr lang="zh-TW" altLang="en-US" sz="2400" dirty="0">
                <a:latin typeface="微軟正黑體" panose="020B0604030504040204" pitchFamily="34" charset="-120"/>
                <a:ea typeface="微軟正黑體" panose="020B0604030504040204" pitchFamily="34" charset="-120"/>
              </a:rPr>
              <a:t>判決結果區分，經判決確定者</a:t>
            </a:r>
            <a:r>
              <a:rPr lang="zh-TW" altLang="en-US" sz="2400" dirty="0" smtClean="0">
                <a:latin typeface="微軟正黑體" panose="020B0604030504040204" pitchFamily="34" charset="-120"/>
                <a:ea typeface="微軟正黑體" panose="020B0604030504040204" pitchFamily="34" charset="-120"/>
              </a:rPr>
              <a:t>計</a:t>
            </a:r>
            <a:r>
              <a:rPr lang="en-US" altLang="zh-TW" sz="2400" dirty="0" smtClean="0">
                <a:latin typeface="微軟正黑體" panose="020B0604030504040204" pitchFamily="34" charset="-120"/>
                <a:ea typeface="微軟正黑體" panose="020B0604030504040204" pitchFamily="34" charset="-120"/>
              </a:rPr>
              <a:t>6</a:t>
            </a:r>
            <a:r>
              <a:rPr lang="zh-TW" altLang="en-US" sz="2400" dirty="0" smtClean="0">
                <a:latin typeface="微軟正黑體" panose="020B0604030504040204" pitchFamily="34" charset="-120"/>
                <a:ea typeface="微軟正黑體" panose="020B0604030504040204" pitchFamily="34" charset="-120"/>
              </a:rPr>
              <a:t>案</a:t>
            </a:r>
            <a:r>
              <a:rPr lang="zh-TW" altLang="en-US" sz="2400" dirty="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該</a:t>
            </a:r>
            <a:r>
              <a:rPr lang="en-US" altLang="zh-TW" sz="2400" dirty="0" smtClean="0">
                <a:latin typeface="微軟正黑體" panose="020B0604030504040204" pitchFamily="34" charset="-120"/>
                <a:ea typeface="微軟正黑體" panose="020B0604030504040204" pitchFamily="34" charset="-120"/>
              </a:rPr>
              <a:t>6</a:t>
            </a:r>
            <a:r>
              <a:rPr lang="zh-TW" altLang="en-US" sz="2400" dirty="0" smtClean="0">
                <a:latin typeface="微軟正黑體" panose="020B0604030504040204" pitchFamily="34" charset="-120"/>
                <a:ea typeface="微軟正黑體" panose="020B0604030504040204" pitchFamily="34" charset="-120"/>
              </a:rPr>
              <a:t>案</a:t>
            </a:r>
            <a:r>
              <a:rPr lang="zh-TW" altLang="en-US" sz="2400" dirty="0">
                <a:latin typeface="微軟正黑體" panose="020B0604030504040204" pitchFamily="34" charset="-120"/>
                <a:ea typeface="微軟正黑體" panose="020B0604030504040204" pitchFamily="34" charset="-120"/>
              </a:rPr>
              <a:t>皆為有罪判決；另有</a:t>
            </a:r>
            <a:r>
              <a:rPr lang="en-US" altLang="zh-TW" sz="2400" dirty="0">
                <a:latin typeface="微軟正黑體" panose="020B0604030504040204" pitchFamily="34" charset="-120"/>
                <a:ea typeface="微軟正黑體" panose="020B0604030504040204" pitchFamily="34" charset="-120"/>
              </a:rPr>
              <a:t>4</a:t>
            </a:r>
            <a:r>
              <a:rPr lang="zh-TW" altLang="en-US" sz="2400" dirty="0">
                <a:latin typeface="微軟正黑體" panose="020B0604030504040204" pitchFamily="34" charset="-120"/>
                <a:ea typeface="微軟正黑體" panose="020B0604030504040204" pitchFamily="34" charset="-120"/>
              </a:rPr>
              <a:t>案判決尚未確定，其中</a:t>
            </a:r>
            <a:r>
              <a:rPr lang="en-US" altLang="zh-TW" sz="2400" dirty="0">
                <a:latin typeface="微軟正黑體" panose="020B0604030504040204" pitchFamily="34" charset="-120"/>
                <a:ea typeface="微軟正黑體" panose="020B0604030504040204" pitchFamily="34" charset="-120"/>
              </a:rPr>
              <a:t>2</a:t>
            </a:r>
            <a:r>
              <a:rPr lang="zh-TW" altLang="en-US" sz="2400" dirty="0">
                <a:latin typeface="微軟正黑體" panose="020B0604030504040204" pitchFamily="34" charset="-120"/>
                <a:ea typeface="微軟正黑體" panose="020B0604030504040204" pitchFamily="34" charset="-120"/>
              </a:rPr>
              <a:t>案於高等法院經無罪判決</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TW" altLang="en-US" sz="2400" dirty="0" smtClean="0">
                <a:latin typeface="微軟正黑體" panose="020B0604030504040204" pitchFamily="34" charset="-120"/>
                <a:ea typeface="微軟正黑體" panose="020B0604030504040204" pitchFamily="34" charset="-120"/>
              </a:rPr>
              <a:t>另就</a:t>
            </a:r>
            <a:r>
              <a:rPr lang="en-US" altLang="zh-TW" sz="2400" dirty="0" smtClean="0">
                <a:latin typeface="微軟正黑體" panose="020B0604030504040204" pitchFamily="34" charset="-120"/>
                <a:ea typeface="微軟正黑體" panose="020B0604030504040204" pitchFamily="34" charset="-120"/>
              </a:rPr>
              <a:t>6</a:t>
            </a:r>
            <a:r>
              <a:rPr lang="zh-TW" altLang="en-US" sz="2400" dirty="0" smtClean="0">
                <a:latin typeface="微軟正黑體" panose="020B0604030504040204" pitchFamily="34" charset="-120"/>
                <a:ea typeface="微軟正黑體" panose="020B0604030504040204" pitchFamily="34" charset="-120"/>
              </a:rPr>
              <a:t>案</a:t>
            </a:r>
            <a:r>
              <a:rPr lang="zh-TW" altLang="en-US" sz="2400" dirty="0">
                <a:latin typeface="微軟正黑體" panose="020B0604030504040204" pitchFamily="34" charset="-120"/>
                <a:ea typeface="微軟正黑體" panose="020B0604030504040204" pitchFamily="34" charset="-120"/>
              </a:rPr>
              <a:t>確定判決部分，計有</a:t>
            </a:r>
            <a:r>
              <a:rPr lang="en-US" altLang="zh-TW" sz="2400" dirty="0">
                <a:latin typeface="微軟正黑體" panose="020B0604030504040204" pitchFamily="34" charset="-120"/>
                <a:ea typeface="微軟正黑體" panose="020B0604030504040204" pitchFamily="34" charset="-120"/>
              </a:rPr>
              <a:t>2</a:t>
            </a:r>
            <a:r>
              <a:rPr lang="zh-TW" altLang="en-US" sz="2400" dirty="0">
                <a:latin typeface="微軟正黑體" panose="020B0604030504040204" pitchFamily="34" charset="-120"/>
                <a:ea typeface="微軟正黑體" panose="020B0604030504040204" pitchFamily="34" charset="-120"/>
              </a:rPr>
              <a:t>案依貪汙治罪條例判刑</a:t>
            </a:r>
            <a:r>
              <a:rPr lang="zh-TW" altLang="en-US" sz="2400" dirty="0" smtClean="0">
                <a:latin typeface="微軟正黑體" panose="020B0604030504040204" pitchFamily="34" charset="-120"/>
                <a:ea typeface="微軟正黑體" panose="020B0604030504040204" pitchFamily="34" charset="-120"/>
              </a:rPr>
              <a:t>，</a:t>
            </a:r>
            <a:r>
              <a:rPr lang="en-US" altLang="zh-TW" sz="2400" dirty="0" smtClean="0">
                <a:latin typeface="微軟正黑體" panose="020B0604030504040204" pitchFamily="34" charset="-120"/>
                <a:ea typeface="微軟正黑體" panose="020B0604030504040204" pitchFamily="34" charset="-120"/>
              </a:rPr>
              <a:t>4</a:t>
            </a:r>
            <a:r>
              <a:rPr lang="zh-TW" altLang="en-US" sz="2400" dirty="0" smtClean="0">
                <a:latin typeface="微軟正黑體" panose="020B0604030504040204" pitchFamily="34" charset="-120"/>
                <a:ea typeface="微軟正黑體" panose="020B0604030504040204" pitchFamily="34" charset="-120"/>
              </a:rPr>
              <a:t>案依一般刑法判刑。</a:t>
            </a:r>
            <a:endParaRPr lang="en-US" altLang="zh-TW" sz="2400" dirty="0" smtClean="0">
              <a:latin typeface="微軟正黑體" panose="020B0604030504040204" pitchFamily="34" charset="-120"/>
              <a:ea typeface="微軟正黑體" panose="020B0604030504040204" pitchFamily="34" charset="-120"/>
            </a:endParaRPr>
          </a:p>
          <a:p>
            <a:pPr marL="0" indent="0">
              <a:buNone/>
            </a:pPr>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429474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圖: 替代程序 7"/>
          <p:cNvSpPr/>
          <p:nvPr/>
        </p:nvSpPr>
        <p:spPr>
          <a:xfrm>
            <a:off x="3015491" y="-459432"/>
            <a:ext cx="1152128" cy="2088232"/>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3531" y="0"/>
            <a:ext cx="1635035" cy="1196752"/>
          </a:xfrm>
          <a:prstGeom prst="rect">
            <a:avLst/>
          </a:prstGeom>
          <a:solidFill>
            <a:schemeClr val="tx2">
              <a:lumMod val="7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流程圖: 替代程序 11"/>
          <p:cNvSpPr/>
          <p:nvPr/>
        </p:nvSpPr>
        <p:spPr>
          <a:xfrm>
            <a:off x="4281783" y="-1440780"/>
            <a:ext cx="1152128" cy="3069580"/>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流程圖: 替代程序 12"/>
          <p:cNvSpPr/>
          <p:nvPr/>
        </p:nvSpPr>
        <p:spPr>
          <a:xfrm>
            <a:off x="5548075" y="-1235062"/>
            <a:ext cx="1152128" cy="3069580"/>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標題 1"/>
          <p:cNvSpPr txBox="1">
            <a:spLocks/>
          </p:cNvSpPr>
          <p:nvPr/>
        </p:nvSpPr>
        <p:spPr>
          <a:xfrm>
            <a:off x="335360" y="-13424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200" dirty="0" smtClean="0">
                <a:latin typeface="微軟正黑體" pitchFamily="34" charset="-120"/>
                <a:ea typeface="微軟正黑體" pitchFamily="34" charset="-120"/>
              </a:rPr>
              <a:t/>
            </a:r>
            <a:br>
              <a:rPr lang="en-US" altLang="zh-TW" sz="3200" dirty="0" smtClean="0">
                <a:latin typeface="微軟正黑體" pitchFamily="34" charset="-120"/>
                <a:ea typeface="微軟正黑體" pitchFamily="34" charset="-120"/>
              </a:rPr>
            </a:br>
            <a:r>
              <a:rPr lang="zh-TW" altLang="en-US" b="1" dirty="0">
                <a:solidFill>
                  <a:schemeClr val="accent1">
                    <a:lumMod val="40000"/>
                    <a:lumOff val="60000"/>
                  </a:schemeClr>
                </a:solidFill>
                <a:latin typeface="微軟正黑體" pitchFamily="34" charset="-120"/>
                <a:ea typeface="微軟正黑體" pitchFamily="34" charset="-120"/>
              </a:rPr>
              <a:t>肆、</a:t>
            </a:r>
            <a:r>
              <a:rPr lang="en-US" altLang="en-US" b="1" dirty="0">
                <a:solidFill>
                  <a:schemeClr val="accent1">
                    <a:lumMod val="40000"/>
                    <a:lumOff val="60000"/>
                  </a:schemeClr>
                </a:solidFill>
                <a:latin typeface="微軟正黑體" pitchFamily="34" charset="-120"/>
                <a:ea typeface="微軟正黑體" pitchFamily="34" charset="-120"/>
              </a:rPr>
              <a:t> </a:t>
            </a:r>
            <a:r>
              <a:rPr lang="zh-TW" altLang="en-US" b="1" dirty="0">
                <a:solidFill>
                  <a:schemeClr val="accent1">
                    <a:lumMod val="50000"/>
                  </a:schemeClr>
                </a:solidFill>
                <a:latin typeface="微軟正黑體" pitchFamily="34" charset="-120"/>
                <a:ea typeface="微軟正黑體" pitchFamily="34" charset="-120"/>
              </a:rPr>
              <a:t>近期實務案例</a:t>
            </a:r>
          </a:p>
        </p:txBody>
      </p:sp>
      <p:sp>
        <p:nvSpPr>
          <p:cNvPr id="2" name="內容版面配置區 1"/>
          <p:cNvSpPr>
            <a:spLocks noGrp="1"/>
          </p:cNvSpPr>
          <p:nvPr>
            <p:ph idx="1"/>
          </p:nvPr>
        </p:nvSpPr>
        <p:spPr>
          <a:xfrm>
            <a:off x="263352" y="1340768"/>
            <a:ext cx="11449272" cy="5040559"/>
          </a:xfrm>
        </p:spPr>
        <p:txBody>
          <a:bodyPr>
            <a:normAutofit/>
          </a:bodyPr>
          <a:lstStyle/>
          <a:p>
            <a:pPr marL="0" indent="0">
              <a:buNone/>
            </a:pPr>
            <a:r>
              <a:rPr lang="zh-TW" altLang="en-US" sz="2400" b="1" dirty="0" smtClean="0">
                <a:latin typeface="微軟正黑體" panose="020B0604030504040204" pitchFamily="34" charset="-120"/>
                <a:ea typeface="微軟正黑體" panose="020B0604030504040204" pitchFamily="34" charset="-120"/>
              </a:rPr>
              <a:t>確定</a:t>
            </a:r>
            <a:r>
              <a:rPr lang="zh-TW" altLang="en-US" sz="2400" b="1" dirty="0">
                <a:latin typeface="微軟正黑體" panose="020B0604030504040204" pitchFamily="34" charset="-120"/>
                <a:ea typeface="微軟正黑體" panose="020B0604030504040204" pitchFamily="34" charset="-120"/>
              </a:rPr>
              <a:t>判決</a:t>
            </a:r>
            <a:r>
              <a:rPr lang="zh-TW" altLang="en-US" sz="2400" b="1" dirty="0" smtClean="0">
                <a:latin typeface="微軟正黑體" panose="020B0604030504040204" pitchFamily="34" charset="-120"/>
                <a:ea typeface="微軟正黑體" panose="020B0604030504040204" pitchFamily="34" charset="-120"/>
              </a:rPr>
              <a:t>結果：</a:t>
            </a:r>
            <a:endParaRPr lang="en-US" altLang="zh-TW" sz="2400" b="1" dirty="0" smtClean="0">
              <a:latin typeface="微軟正黑體" panose="020B0604030504040204" pitchFamily="34" charset="-120"/>
              <a:ea typeface="微軟正黑體" panose="020B0604030504040204" pitchFamily="34" charset="-120"/>
            </a:endParaRPr>
          </a:p>
          <a:p>
            <a:pPr marL="457200" indent="-457200">
              <a:buFont typeface="+mj-lt"/>
              <a:buAutoNum type="arabicPeriod"/>
            </a:pPr>
            <a:r>
              <a:rPr lang="zh-TW" altLang="en-US" sz="2400" dirty="0" smtClean="0">
                <a:latin typeface="微軟正黑體" panose="020B0604030504040204" pitchFamily="34" charset="-120"/>
                <a:ea typeface="微軟正黑體" panose="020B0604030504040204" pitchFamily="34" charset="-120"/>
              </a:rPr>
              <a:t>臺灣</a:t>
            </a:r>
            <a:r>
              <a:rPr lang="zh-TW" altLang="en-US" sz="2400" dirty="0">
                <a:latin typeface="微軟正黑體" panose="020B0604030504040204" pitchFamily="34" charset="-120"/>
                <a:ea typeface="微軟正黑體" panose="020B0604030504040204" pitchFamily="34" charset="-120"/>
              </a:rPr>
              <a:t>高等法院花蓮分院刑事判決</a:t>
            </a:r>
            <a:r>
              <a:rPr lang="en-US" altLang="zh-TW" sz="2400" dirty="0">
                <a:latin typeface="微軟正黑體" panose="020B0604030504040204" pitchFamily="34" charset="-120"/>
                <a:ea typeface="微軟正黑體" panose="020B0604030504040204" pitchFamily="34" charset="-120"/>
              </a:rPr>
              <a:t>104</a:t>
            </a:r>
            <a:r>
              <a:rPr lang="zh-TW" altLang="en-US" sz="2400" dirty="0">
                <a:latin typeface="微軟正黑體" panose="020B0604030504040204" pitchFamily="34" charset="-120"/>
                <a:ea typeface="微軟正黑體" panose="020B0604030504040204" pitchFamily="34" charset="-120"/>
              </a:rPr>
              <a:t>年度原上訴字第</a:t>
            </a:r>
            <a:r>
              <a:rPr lang="en-US" altLang="zh-TW" sz="2400" dirty="0">
                <a:latin typeface="微軟正黑體" panose="020B0604030504040204" pitchFamily="34" charset="-120"/>
                <a:ea typeface="微軟正黑體" panose="020B0604030504040204" pitchFamily="34" charset="-120"/>
              </a:rPr>
              <a:t>11</a:t>
            </a:r>
            <a:r>
              <a:rPr lang="zh-TW" altLang="en-US" sz="2400" dirty="0">
                <a:latin typeface="微軟正黑體" panose="020B0604030504040204" pitchFamily="34" charset="-120"/>
                <a:ea typeface="微軟正黑體" panose="020B0604030504040204" pitchFamily="34" charset="-120"/>
              </a:rPr>
              <a:t>號</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TW" altLang="en-US" sz="2400" dirty="0" smtClean="0">
                <a:latin typeface="微軟正黑體" panose="020B0604030504040204" pitchFamily="34" charset="-120"/>
                <a:ea typeface="微軟正黑體" panose="020B0604030504040204" pitchFamily="34" charset="-120"/>
              </a:rPr>
              <a:t>案件事實：被告為花蓮縣議員，明知女兒長期定居於臺北，</a:t>
            </a:r>
            <a:r>
              <a:rPr lang="zh-TW" altLang="en-US" sz="2400" dirty="0" smtClean="0">
                <a:solidFill>
                  <a:srgbClr val="FF0000"/>
                </a:solidFill>
                <a:latin typeface="微軟正黑體" panose="020B0604030504040204" pitchFamily="34" charset="-120"/>
                <a:ea typeface="微軟正黑體" panose="020B0604030504040204" pitchFamily="34" charset="-120"/>
              </a:rPr>
              <a:t>並未實際從事助理工作</a:t>
            </a:r>
            <a:r>
              <a:rPr lang="zh-TW" altLang="en-US" sz="2400" dirty="0" smtClean="0">
                <a:latin typeface="微軟正黑體" panose="020B0604030504040204" pitchFamily="34" charset="-120"/>
                <a:ea typeface="微軟正黑體" panose="020B0604030504040204" pitchFamily="34" charset="-120"/>
              </a:rPr>
              <a:t>，惟因</a:t>
            </a:r>
            <a:r>
              <a:rPr lang="zh-TW" altLang="en-US" sz="2400" dirty="0">
                <a:latin typeface="微軟正黑體" panose="020B0604030504040204" pitchFamily="34" charset="-120"/>
                <a:ea typeface="微軟正黑體" panose="020B0604030504040204" pitchFamily="34" charset="-120"/>
              </a:rPr>
              <a:t>婚喪喜慶的禮金、奠</a:t>
            </a:r>
            <a:r>
              <a:rPr lang="zh-TW" altLang="en-US" sz="2400" dirty="0" smtClean="0">
                <a:latin typeface="微軟正黑體" panose="020B0604030504040204" pitchFamily="34" charset="-120"/>
                <a:ea typeface="微軟正黑體" panose="020B0604030504040204" pitchFamily="34" charset="-120"/>
              </a:rPr>
              <a:t>儀所費甚鉅，為補貼該筆開銷，爰以其女兒為人頭申報公費助理補助，並將</a:t>
            </a:r>
            <a:r>
              <a:rPr lang="zh-TW" altLang="en-US" sz="2400" dirty="0">
                <a:latin typeface="微軟正黑體" panose="020B0604030504040204" pitchFamily="34" charset="-120"/>
                <a:ea typeface="微軟正黑體" panose="020B0604030504040204" pitchFamily="34" charset="-120"/>
              </a:rPr>
              <a:t>該</a:t>
            </a:r>
            <a:r>
              <a:rPr lang="zh-TW" altLang="en-US" sz="2400" dirty="0" smtClean="0">
                <a:latin typeface="微軟正黑體" panose="020B0604030504040204" pitchFamily="34" charset="-120"/>
                <a:ea typeface="微軟正黑體" panose="020B0604030504040204" pitchFamily="34" charset="-120"/>
              </a:rPr>
              <a:t>筆補助用於為民服務及補貼家計。</a:t>
            </a:r>
            <a:endParaRPr lang="en-US" altLang="zh-TW" sz="24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TW" altLang="en-US" sz="2400" dirty="0" smtClean="0">
                <a:latin typeface="微軟正黑體" panose="020B0604030504040204" pitchFamily="34" charset="-120"/>
                <a:ea typeface="微軟正黑體" panose="020B0604030504040204" pitchFamily="34" charset="-120"/>
              </a:rPr>
              <a:t>判決結果：利用</a:t>
            </a:r>
            <a:r>
              <a:rPr lang="zh-TW" altLang="en-US" sz="2400" dirty="0">
                <a:latin typeface="微軟正黑體" panose="020B0604030504040204" pitchFamily="34" charset="-120"/>
                <a:ea typeface="微軟正黑體" panose="020B0604030504040204" pitchFamily="34" charset="-120"/>
              </a:rPr>
              <a:t>職務機會詐取財物罪，處有期徒刑捌年陸月，褫奪公權伍年。</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最高法院駁回上訴確定</a:t>
            </a:r>
            <a:r>
              <a:rPr lang="en-US" altLang="zh-TW" sz="2400" dirty="0" smtClean="0">
                <a:latin typeface="微軟正黑體" panose="020B0604030504040204" pitchFamily="34" charset="-120"/>
                <a:ea typeface="微軟正黑體" panose="020B0604030504040204" pitchFamily="34" charset="-120"/>
              </a:rPr>
              <a:t>)</a:t>
            </a:r>
          </a:p>
          <a:p>
            <a:pPr marL="0" indent="0">
              <a:buNone/>
            </a:pPr>
            <a:endParaRPr lang="en-US" altLang="zh-TW" sz="2400" dirty="0" smtClean="0">
              <a:latin typeface="微軟正黑體" panose="020B0604030504040204" pitchFamily="34" charset="-120"/>
              <a:ea typeface="微軟正黑體" panose="020B0604030504040204" pitchFamily="34" charset="-120"/>
            </a:endParaRPr>
          </a:p>
          <a:p>
            <a:pPr marL="0" indent="0">
              <a:buNone/>
            </a:pPr>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231996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圖: 替代程序 7"/>
          <p:cNvSpPr/>
          <p:nvPr/>
        </p:nvSpPr>
        <p:spPr>
          <a:xfrm>
            <a:off x="3015491" y="-459432"/>
            <a:ext cx="1152128" cy="2088232"/>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3531" y="0"/>
            <a:ext cx="1635035" cy="1196752"/>
          </a:xfrm>
          <a:prstGeom prst="rect">
            <a:avLst/>
          </a:prstGeom>
          <a:solidFill>
            <a:schemeClr val="tx2">
              <a:lumMod val="7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流程圖: 替代程序 11"/>
          <p:cNvSpPr/>
          <p:nvPr/>
        </p:nvSpPr>
        <p:spPr>
          <a:xfrm>
            <a:off x="4281783" y="-1440780"/>
            <a:ext cx="1152128" cy="3069580"/>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流程圖: 替代程序 12"/>
          <p:cNvSpPr/>
          <p:nvPr/>
        </p:nvSpPr>
        <p:spPr>
          <a:xfrm>
            <a:off x="5548075" y="-1235062"/>
            <a:ext cx="1152128" cy="3069580"/>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標題 1"/>
          <p:cNvSpPr txBox="1">
            <a:spLocks/>
          </p:cNvSpPr>
          <p:nvPr/>
        </p:nvSpPr>
        <p:spPr>
          <a:xfrm>
            <a:off x="335360" y="-13424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200" dirty="0" smtClean="0">
                <a:latin typeface="微軟正黑體" pitchFamily="34" charset="-120"/>
                <a:ea typeface="微軟正黑體" pitchFamily="34" charset="-120"/>
              </a:rPr>
              <a:t/>
            </a:r>
            <a:br>
              <a:rPr lang="en-US" altLang="zh-TW" sz="3200" dirty="0" smtClean="0">
                <a:latin typeface="微軟正黑體" pitchFamily="34" charset="-120"/>
                <a:ea typeface="微軟正黑體" pitchFamily="34" charset="-120"/>
              </a:rPr>
            </a:br>
            <a:r>
              <a:rPr lang="zh-TW" altLang="en-US" b="1" dirty="0">
                <a:solidFill>
                  <a:schemeClr val="accent1">
                    <a:lumMod val="40000"/>
                    <a:lumOff val="60000"/>
                  </a:schemeClr>
                </a:solidFill>
                <a:latin typeface="微軟正黑體" pitchFamily="34" charset="-120"/>
                <a:ea typeface="微軟正黑體" pitchFamily="34" charset="-120"/>
              </a:rPr>
              <a:t>肆、</a:t>
            </a:r>
            <a:r>
              <a:rPr lang="en-US" altLang="en-US" b="1" dirty="0">
                <a:solidFill>
                  <a:schemeClr val="accent1">
                    <a:lumMod val="40000"/>
                    <a:lumOff val="60000"/>
                  </a:schemeClr>
                </a:solidFill>
                <a:latin typeface="微軟正黑體" pitchFamily="34" charset="-120"/>
                <a:ea typeface="微軟正黑體" pitchFamily="34" charset="-120"/>
              </a:rPr>
              <a:t> </a:t>
            </a:r>
            <a:r>
              <a:rPr lang="zh-TW" altLang="en-US" b="1" dirty="0">
                <a:solidFill>
                  <a:schemeClr val="accent1">
                    <a:lumMod val="50000"/>
                  </a:schemeClr>
                </a:solidFill>
                <a:latin typeface="微軟正黑體" pitchFamily="34" charset="-120"/>
                <a:ea typeface="微軟正黑體" pitchFamily="34" charset="-120"/>
              </a:rPr>
              <a:t>近期實務案例</a:t>
            </a:r>
          </a:p>
        </p:txBody>
      </p:sp>
      <p:sp>
        <p:nvSpPr>
          <p:cNvPr id="2" name="內容版面配置區 1"/>
          <p:cNvSpPr>
            <a:spLocks noGrp="1"/>
          </p:cNvSpPr>
          <p:nvPr>
            <p:ph idx="1"/>
          </p:nvPr>
        </p:nvSpPr>
        <p:spPr>
          <a:xfrm>
            <a:off x="263352" y="1340768"/>
            <a:ext cx="11449272" cy="5040559"/>
          </a:xfrm>
        </p:spPr>
        <p:txBody>
          <a:bodyPr>
            <a:normAutofit/>
          </a:bodyPr>
          <a:lstStyle/>
          <a:p>
            <a:pPr marL="0" indent="0">
              <a:buNone/>
            </a:pPr>
            <a:r>
              <a:rPr lang="zh-TW" altLang="en-US" sz="2400" b="1" dirty="0" smtClean="0">
                <a:latin typeface="微軟正黑體" panose="020B0604030504040204" pitchFamily="34" charset="-120"/>
                <a:ea typeface="微軟正黑體" panose="020B0604030504040204" pitchFamily="34" charset="-120"/>
              </a:rPr>
              <a:t>確定</a:t>
            </a:r>
            <a:r>
              <a:rPr lang="zh-TW" altLang="en-US" sz="2400" b="1" dirty="0">
                <a:latin typeface="微軟正黑體" panose="020B0604030504040204" pitchFamily="34" charset="-120"/>
                <a:ea typeface="微軟正黑體" panose="020B0604030504040204" pitchFamily="34" charset="-120"/>
              </a:rPr>
              <a:t>判決</a:t>
            </a:r>
            <a:r>
              <a:rPr lang="zh-TW" altLang="en-US" sz="2400" b="1" dirty="0" smtClean="0">
                <a:latin typeface="微軟正黑體" panose="020B0604030504040204" pitchFamily="34" charset="-120"/>
                <a:ea typeface="微軟正黑體" panose="020B0604030504040204" pitchFamily="34" charset="-120"/>
              </a:rPr>
              <a:t>結果：</a:t>
            </a:r>
            <a:endParaRPr lang="en-US" altLang="zh-TW" sz="2400" b="1" dirty="0" smtClean="0">
              <a:latin typeface="微軟正黑體" panose="020B0604030504040204" pitchFamily="34" charset="-120"/>
              <a:ea typeface="微軟正黑體" panose="020B0604030504040204" pitchFamily="34" charset="-120"/>
            </a:endParaRPr>
          </a:p>
          <a:p>
            <a:pPr marL="457200" indent="-457200" algn="just">
              <a:buFont typeface="+mj-lt"/>
              <a:buAutoNum type="arabicPeriod" startAt="2"/>
            </a:pPr>
            <a:r>
              <a:rPr lang="zh-TW" altLang="zh-TW" sz="2400" dirty="0" smtClean="0">
                <a:latin typeface="微軟正黑體" panose="020B0604030504040204" pitchFamily="34" charset="-120"/>
                <a:ea typeface="微軟正黑體" panose="020B0604030504040204" pitchFamily="34" charset="-120"/>
              </a:rPr>
              <a:t>臺灣</a:t>
            </a:r>
            <a:r>
              <a:rPr lang="zh-TW" altLang="zh-TW" sz="2400" dirty="0">
                <a:latin typeface="微軟正黑體" panose="020B0604030504040204" pitchFamily="34" charset="-120"/>
                <a:ea typeface="微軟正黑體" panose="020B0604030504040204" pitchFamily="34" charset="-120"/>
              </a:rPr>
              <a:t>高等法院臺中分院刑事判決104年度上更(一)字第2號</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algn="just">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案件事實：被告臺中縣議會議員，曾實際聘用乙、丙、丁為其公費助理，並持有渠等之印章</a:t>
            </a:r>
            <a:r>
              <a:rPr lang="zh-TW" altLang="en-US" sz="2400" dirty="0" smtClean="0">
                <a:latin typeface="微軟正黑體" panose="020B0604030504040204" pitchFamily="34" charset="-120"/>
                <a:ea typeface="微軟正黑體" panose="020B0604030504040204" pitchFamily="34" charset="-120"/>
              </a:rPr>
              <a:t>，其明知</a:t>
            </a:r>
            <a:r>
              <a:rPr lang="zh-TW" altLang="en-US" sz="2400" dirty="0">
                <a:latin typeface="微軟正黑體" panose="020B0604030504040204" pitchFamily="34" charset="-120"/>
                <a:ea typeface="微軟正黑體" panose="020B0604030504040204" pitchFamily="34" charset="-120"/>
              </a:rPr>
              <a:t>其持有</a:t>
            </a:r>
            <a:r>
              <a:rPr lang="zh-TW" altLang="en-US" sz="2400" dirty="0" smtClean="0">
                <a:latin typeface="微軟正黑體" panose="020B0604030504040204" pitchFamily="34" charset="-120"/>
                <a:ea typeface="微軟正黑體" panose="020B0604030504040204" pitchFamily="34" charset="-120"/>
              </a:rPr>
              <a:t>之印章僅</a:t>
            </a:r>
            <a:r>
              <a:rPr lang="zh-TW" altLang="en-US" sz="2400" dirty="0">
                <a:latin typeface="微軟正黑體" panose="020B0604030504040204" pitchFamily="34" charset="-120"/>
                <a:ea typeface="微軟正黑體" panose="020B0604030504040204" pitchFamily="34" charset="-120"/>
              </a:rPr>
              <a:t>得蓋用在代辦入黨申請事件上，不得為逾越授權目的之使用</a:t>
            </a:r>
            <a:r>
              <a:rPr lang="zh-TW" altLang="en-US" sz="2400" dirty="0" smtClean="0">
                <a:latin typeface="微軟正黑體" panose="020B0604030504040204" pitchFamily="34" charset="-120"/>
                <a:ea typeface="微軟正黑體" panose="020B0604030504040204" pitchFamily="34" charset="-120"/>
              </a:rPr>
              <a:t>，仍於乙等</a:t>
            </a:r>
            <a:r>
              <a:rPr lang="en-US" altLang="zh-TW" sz="2400" dirty="0" smtClean="0">
                <a:latin typeface="微軟正黑體" panose="020B0604030504040204" pitchFamily="34" charset="-120"/>
                <a:ea typeface="微軟正黑體" panose="020B0604030504040204" pitchFamily="34" charset="-120"/>
              </a:rPr>
              <a:t>3</a:t>
            </a:r>
            <a:r>
              <a:rPr lang="zh-TW" altLang="en-US" sz="2400" dirty="0" smtClean="0">
                <a:latin typeface="微軟正黑體" panose="020B0604030504040204" pitchFamily="34" charset="-120"/>
                <a:ea typeface="微軟正黑體" panose="020B0604030504040204" pitchFamily="34" charset="-120"/>
              </a:rPr>
              <a:t>人</a:t>
            </a:r>
            <a:r>
              <a:rPr lang="zh-TW" altLang="en-US" sz="2400" dirty="0" smtClean="0">
                <a:solidFill>
                  <a:srgbClr val="FF0000"/>
                </a:solidFill>
                <a:latin typeface="微軟正黑體" panose="020B0604030504040204" pitchFamily="34" charset="-120"/>
                <a:ea typeface="微軟正黑體" panose="020B0604030504040204" pitchFamily="34" charset="-120"/>
              </a:rPr>
              <a:t>離職後，持渠等之印章製作不實之助理名冊，據以申請公費助理補助</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algn="just">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判決結果：</a:t>
            </a:r>
            <a:r>
              <a:rPr lang="zh-TW" altLang="zh-TW" sz="2400" dirty="0" smtClean="0">
                <a:latin typeface="微軟正黑體" panose="020B0604030504040204" pitchFamily="34" charset="-120"/>
                <a:ea typeface="微軟正黑體" panose="020B0604030504040204" pitchFamily="34" charset="-120"/>
              </a:rPr>
              <a:t>利用</a:t>
            </a:r>
            <a:r>
              <a:rPr lang="zh-TW" altLang="zh-TW" sz="2400" dirty="0">
                <a:latin typeface="微軟正黑體" panose="020B0604030504040204" pitchFamily="34" charset="-120"/>
                <a:ea typeface="微軟正黑體" panose="020B0604030504040204" pitchFamily="34" charset="-120"/>
              </a:rPr>
              <a:t>職務機會詐取財物罪，應執行有期徒刑捌年，褫奪公權肆年。(最高法院駁回上訴確定</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0" indent="0">
              <a:buNone/>
            </a:pPr>
            <a:endParaRPr lang="en-US" altLang="zh-TW" sz="2400" dirty="0" smtClean="0">
              <a:latin typeface="微軟正黑體" panose="020B0604030504040204" pitchFamily="34" charset="-120"/>
              <a:ea typeface="微軟正黑體" panose="020B0604030504040204" pitchFamily="34" charset="-120"/>
            </a:endParaRPr>
          </a:p>
          <a:p>
            <a:pPr marL="0" indent="0">
              <a:buNone/>
            </a:pPr>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701383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圖: 替代程序 7"/>
          <p:cNvSpPr/>
          <p:nvPr/>
        </p:nvSpPr>
        <p:spPr>
          <a:xfrm>
            <a:off x="3015491" y="-459432"/>
            <a:ext cx="1152128" cy="2088232"/>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3531" y="0"/>
            <a:ext cx="1635035" cy="1196752"/>
          </a:xfrm>
          <a:prstGeom prst="rect">
            <a:avLst/>
          </a:prstGeom>
          <a:solidFill>
            <a:schemeClr val="tx2">
              <a:lumMod val="7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流程圖: 替代程序 11"/>
          <p:cNvSpPr/>
          <p:nvPr/>
        </p:nvSpPr>
        <p:spPr>
          <a:xfrm>
            <a:off x="4281783" y="-1440780"/>
            <a:ext cx="1152128" cy="3069580"/>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流程圖: 替代程序 12"/>
          <p:cNvSpPr/>
          <p:nvPr/>
        </p:nvSpPr>
        <p:spPr>
          <a:xfrm>
            <a:off x="5548075" y="-1235062"/>
            <a:ext cx="1152128" cy="3069580"/>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標題 1"/>
          <p:cNvSpPr txBox="1">
            <a:spLocks/>
          </p:cNvSpPr>
          <p:nvPr/>
        </p:nvSpPr>
        <p:spPr>
          <a:xfrm>
            <a:off x="335360" y="-13424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200" dirty="0" smtClean="0">
                <a:latin typeface="微軟正黑體" pitchFamily="34" charset="-120"/>
                <a:ea typeface="微軟正黑體" pitchFamily="34" charset="-120"/>
              </a:rPr>
              <a:t/>
            </a:r>
            <a:br>
              <a:rPr lang="en-US" altLang="zh-TW" sz="3200" dirty="0" smtClean="0">
                <a:latin typeface="微軟正黑體" pitchFamily="34" charset="-120"/>
                <a:ea typeface="微軟正黑體" pitchFamily="34" charset="-120"/>
              </a:rPr>
            </a:br>
            <a:r>
              <a:rPr lang="zh-TW" altLang="en-US" b="1" dirty="0">
                <a:solidFill>
                  <a:schemeClr val="accent1">
                    <a:lumMod val="40000"/>
                    <a:lumOff val="60000"/>
                  </a:schemeClr>
                </a:solidFill>
                <a:latin typeface="微軟正黑體" pitchFamily="34" charset="-120"/>
                <a:ea typeface="微軟正黑體" pitchFamily="34" charset="-120"/>
              </a:rPr>
              <a:t>肆、</a:t>
            </a:r>
            <a:r>
              <a:rPr lang="en-US" altLang="en-US" b="1" dirty="0">
                <a:solidFill>
                  <a:schemeClr val="accent1">
                    <a:lumMod val="40000"/>
                    <a:lumOff val="60000"/>
                  </a:schemeClr>
                </a:solidFill>
                <a:latin typeface="微軟正黑體" pitchFamily="34" charset="-120"/>
                <a:ea typeface="微軟正黑體" pitchFamily="34" charset="-120"/>
              </a:rPr>
              <a:t> </a:t>
            </a:r>
            <a:r>
              <a:rPr lang="zh-TW" altLang="en-US" b="1" dirty="0">
                <a:solidFill>
                  <a:schemeClr val="accent1">
                    <a:lumMod val="50000"/>
                  </a:schemeClr>
                </a:solidFill>
                <a:latin typeface="微軟正黑體" pitchFamily="34" charset="-120"/>
                <a:ea typeface="微軟正黑體" pitchFamily="34" charset="-120"/>
              </a:rPr>
              <a:t>近期實務案例</a:t>
            </a:r>
          </a:p>
        </p:txBody>
      </p:sp>
      <p:sp>
        <p:nvSpPr>
          <p:cNvPr id="2" name="內容版面配置區 1"/>
          <p:cNvSpPr>
            <a:spLocks noGrp="1"/>
          </p:cNvSpPr>
          <p:nvPr>
            <p:ph idx="1"/>
          </p:nvPr>
        </p:nvSpPr>
        <p:spPr>
          <a:xfrm>
            <a:off x="263352" y="1340768"/>
            <a:ext cx="11449272" cy="5040559"/>
          </a:xfrm>
        </p:spPr>
        <p:txBody>
          <a:bodyPr>
            <a:normAutofit/>
          </a:bodyPr>
          <a:lstStyle/>
          <a:p>
            <a:pPr marL="0" indent="0">
              <a:buNone/>
            </a:pPr>
            <a:r>
              <a:rPr lang="zh-TW" altLang="en-US" sz="2400" b="1" dirty="0" smtClean="0">
                <a:latin typeface="微軟正黑體" panose="020B0604030504040204" pitchFamily="34" charset="-120"/>
                <a:ea typeface="微軟正黑體" panose="020B0604030504040204" pitchFamily="34" charset="-120"/>
              </a:rPr>
              <a:t>確定</a:t>
            </a:r>
            <a:r>
              <a:rPr lang="zh-TW" altLang="en-US" sz="2400" b="1" dirty="0">
                <a:latin typeface="微軟正黑體" panose="020B0604030504040204" pitchFamily="34" charset="-120"/>
                <a:ea typeface="微軟正黑體" panose="020B0604030504040204" pitchFamily="34" charset="-120"/>
              </a:rPr>
              <a:t>判決</a:t>
            </a:r>
            <a:r>
              <a:rPr lang="zh-TW" altLang="en-US" sz="2400" b="1" dirty="0" smtClean="0">
                <a:latin typeface="微軟正黑體" panose="020B0604030504040204" pitchFamily="34" charset="-120"/>
                <a:ea typeface="微軟正黑體" panose="020B0604030504040204" pitchFamily="34" charset="-120"/>
              </a:rPr>
              <a:t>結果：</a:t>
            </a:r>
            <a:endParaRPr lang="en-US" altLang="zh-TW" sz="2400" b="1" dirty="0" smtClean="0">
              <a:latin typeface="微軟正黑體" panose="020B0604030504040204" pitchFamily="34" charset="-120"/>
              <a:ea typeface="微軟正黑體" panose="020B0604030504040204" pitchFamily="34" charset="-120"/>
            </a:endParaRPr>
          </a:p>
          <a:p>
            <a:pPr marL="457200" indent="-457200" algn="just">
              <a:buFont typeface="+mj-lt"/>
              <a:buAutoNum type="arabicPeriod" startAt="3"/>
            </a:pPr>
            <a:r>
              <a:rPr lang="zh-TW" altLang="zh-TW" sz="2400" dirty="0" smtClean="0">
                <a:latin typeface="微軟正黑體" panose="020B0604030504040204" pitchFamily="34" charset="-120"/>
                <a:ea typeface="微軟正黑體" panose="020B0604030504040204" pitchFamily="34" charset="-120"/>
              </a:rPr>
              <a:t>臺灣</a:t>
            </a:r>
            <a:r>
              <a:rPr lang="zh-TW" altLang="zh-TW" sz="2400" dirty="0">
                <a:latin typeface="微軟正黑體" panose="020B0604030504040204" pitchFamily="34" charset="-120"/>
                <a:ea typeface="微軟正黑體" panose="020B0604030504040204" pitchFamily="34" charset="-120"/>
              </a:rPr>
              <a:t>高雄地方法院刑事判決104年度易字第623號</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algn="just">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案件事實：被告為高雄縣議會議員，明知乙雖擔任</a:t>
            </a:r>
            <a:r>
              <a:rPr lang="zh-TW" altLang="en-US" sz="2400" dirty="0" smtClean="0">
                <a:latin typeface="微軟正黑體" panose="020B0604030504040204" pitchFamily="34" charset="-120"/>
                <a:ea typeface="微軟正黑體" panose="020B0604030504040204" pitchFamily="34" charset="-120"/>
              </a:rPr>
              <a:t>其</a:t>
            </a:r>
            <a:r>
              <a:rPr lang="zh-TW" altLang="en-US" sz="2400" dirty="0">
                <a:latin typeface="微軟正黑體" panose="020B0604030504040204" pitchFamily="34" charset="-120"/>
                <a:ea typeface="微軟正黑體" panose="020B0604030504040204" pitchFamily="34" charset="-120"/>
              </a:rPr>
              <a:t>公費</a:t>
            </a:r>
            <a:r>
              <a:rPr lang="zh-TW" altLang="en-US" sz="2400" dirty="0" smtClean="0">
                <a:latin typeface="微軟正黑體" panose="020B0604030504040204" pitchFamily="34" charset="-120"/>
                <a:ea typeface="微軟正黑體" panose="020B0604030504040204" pitchFamily="34" charset="-120"/>
              </a:rPr>
              <a:t>助理</a:t>
            </a:r>
            <a:r>
              <a:rPr lang="zh-TW" altLang="en-US" sz="2400" dirty="0">
                <a:latin typeface="微軟正黑體" panose="020B0604030504040204" pitchFamily="34" charset="-120"/>
                <a:ea typeface="微軟正黑體" panose="020B0604030504040204" pitchFamily="34" charset="-120"/>
              </a:rPr>
              <a:t>，惟薪水僅為新臺幣</a:t>
            </a:r>
            <a:r>
              <a:rPr lang="en-US" altLang="zh-TW" sz="2400" dirty="0">
                <a:latin typeface="微軟正黑體" panose="020B0604030504040204" pitchFamily="34" charset="-120"/>
                <a:ea typeface="微軟正黑體" panose="020B0604030504040204" pitchFamily="34" charset="-120"/>
              </a:rPr>
              <a:t>23,000</a:t>
            </a:r>
            <a:r>
              <a:rPr lang="zh-TW" altLang="en-US" sz="2400" dirty="0">
                <a:latin typeface="微軟正黑體" panose="020B0604030504040204" pitchFamily="34" charset="-120"/>
                <a:ea typeface="微軟正黑體" panose="020B0604030504040204" pitchFamily="34" charset="-120"/>
              </a:rPr>
              <a:t>元</a:t>
            </a:r>
            <a:r>
              <a:rPr lang="zh-TW" altLang="en-US" sz="2400" dirty="0" smtClean="0">
                <a:latin typeface="微軟正黑體" panose="020B0604030504040204" pitchFamily="34" charset="-120"/>
                <a:ea typeface="微軟正黑體" panose="020B0604030504040204" pitchFamily="34" charset="-120"/>
              </a:rPr>
              <a:t>，非向議會申報之</a:t>
            </a:r>
            <a:r>
              <a:rPr lang="en-US" altLang="zh-TW" sz="2400" dirty="0" smtClean="0">
                <a:latin typeface="微軟正黑體" panose="020B0604030504040204" pitchFamily="34" charset="-120"/>
                <a:ea typeface="微軟正黑體" panose="020B0604030504040204" pitchFamily="34" charset="-120"/>
              </a:rPr>
              <a:t>40,000</a:t>
            </a:r>
            <a:r>
              <a:rPr lang="zh-TW" altLang="en-US" sz="2400" dirty="0" smtClean="0">
                <a:latin typeface="微軟正黑體" panose="020B0604030504040204" pitchFamily="34" charset="-120"/>
                <a:ea typeface="微軟正黑體" panose="020B0604030504040204" pitchFamily="34" charset="-120"/>
              </a:rPr>
              <a:t>元，</a:t>
            </a:r>
            <a:r>
              <a:rPr lang="zh-TW" altLang="en-US" sz="2400" dirty="0" smtClean="0">
                <a:solidFill>
                  <a:srgbClr val="FF0000"/>
                </a:solidFill>
                <a:latin typeface="微軟正黑體" panose="020B0604030504040204" pitchFamily="34" charset="-120"/>
                <a:ea typeface="微軟正黑體" panose="020B0604030504040204" pitchFamily="34" charset="-120"/>
              </a:rPr>
              <a:t>而與乙議定每個月自願繳回</a:t>
            </a:r>
            <a:r>
              <a:rPr lang="en-US" altLang="zh-TW" sz="2400" dirty="0" smtClean="0">
                <a:solidFill>
                  <a:srgbClr val="FF0000"/>
                </a:solidFill>
                <a:latin typeface="微軟正黑體" panose="020B0604030504040204" pitchFamily="34" charset="-120"/>
                <a:ea typeface="微軟正黑體" panose="020B0604030504040204" pitchFamily="34" charset="-120"/>
              </a:rPr>
              <a:t>17,000</a:t>
            </a:r>
            <a:r>
              <a:rPr lang="zh-TW" altLang="en-US" sz="2400" dirty="0" smtClean="0">
                <a:solidFill>
                  <a:srgbClr val="FF0000"/>
                </a:solidFill>
                <a:latin typeface="微軟正黑體" panose="020B0604030504040204" pitchFamily="34" charset="-120"/>
                <a:ea typeface="微軟正黑體" panose="020B0604030504040204" pitchFamily="34" charset="-120"/>
              </a:rPr>
              <a:t>元，致生實際受領薪資與名冊所載不符之結果</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algn="just">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判決</a:t>
            </a:r>
            <a:r>
              <a:rPr lang="zh-TW" altLang="en-US" sz="2400" dirty="0" smtClean="0">
                <a:latin typeface="微軟正黑體" panose="020B0604030504040204" pitchFamily="34" charset="-120"/>
                <a:ea typeface="微軟正黑體" panose="020B0604030504040204" pitchFamily="34" charset="-120"/>
              </a:rPr>
              <a:t>結果：</a:t>
            </a:r>
            <a:r>
              <a:rPr lang="zh-TW" altLang="zh-TW" sz="2400" dirty="0" smtClean="0">
                <a:latin typeface="微軟正黑體" panose="020B0604030504040204" pitchFamily="34" charset="-120"/>
                <a:ea typeface="微軟正黑體" panose="020B0604030504040204" pitchFamily="34" charset="-120"/>
              </a:rPr>
              <a:t>使</a:t>
            </a:r>
            <a:r>
              <a:rPr lang="zh-TW" altLang="zh-TW" sz="2400" dirty="0">
                <a:latin typeface="微軟正黑體" panose="020B0604030504040204" pitchFamily="34" charset="-120"/>
                <a:ea typeface="微軟正黑體" panose="020B0604030504040204" pitchFamily="34" charset="-120"/>
              </a:rPr>
              <a:t>公務員登載不實罪，處有期徒刑參月，如易科罰金，以新臺幣壹仟元折算壹日。(臺灣高等法院高雄分院駁回上訴確定</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0" indent="0">
              <a:buNone/>
            </a:pPr>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80376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圖: 替代程序 7"/>
          <p:cNvSpPr/>
          <p:nvPr/>
        </p:nvSpPr>
        <p:spPr>
          <a:xfrm>
            <a:off x="3015491" y="-459432"/>
            <a:ext cx="1152128" cy="2088232"/>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3531" y="0"/>
            <a:ext cx="1635035" cy="1196752"/>
          </a:xfrm>
          <a:prstGeom prst="rect">
            <a:avLst/>
          </a:prstGeom>
          <a:solidFill>
            <a:schemeClr val="tx2">
              <a:lumMod val="7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流程圖: 替代程序 11"/>
          <p:cNvSpPr/>
          <p:nvPr/>
        </p:nvSpPr>
        <p:spPr>
          <a:xfrm>
            <a:off x="4281783" y="-1440780"/>
            <a:ext cx="1152128" cy="3069580"/>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流程圖: 替代程序 12"/>
          <p:cNvSpPr/>
          <p:nvPr/>
        </p:nvSpPr>
        <p:spPr>
          <a:xfrm>
            <a:off x="5548075" y="-1235062"/>
            <a:ext cx="1152128" cy="3069580"/>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標題 1"/>
          <p:cNvSpPr txBox="1">
            <a:spLocks/>
          </p:cNvSpPr>
          <p:nvPr/>
        </p:nvSpPr>
        <p:spPr>
          <a:xfrm>
            <a:off x="335360" y="-13424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200" dirty="0" smtClean="0">
                <a:latin typeface="微軟正黑體" pitchFamily="34" charset="-120"/>
                <a:ea typeface="微軟正黑體" pitchFamily="34" charset="-120"/>
              </a:rPr>
              <a:t/>
            </a:r>
            <a:br>
              <a:rPr lang="en-US" altLang="zh-TW" sz="3200" dirty="0" smtClean="0">
                <a:latin typeface="微軟正黑體" pitchFamily="34" charset="-120"/>
                <a:ea typeface="微軟正黑體" pitchFamily="34" charset="-120"/>
              </a:rPr>
            </a:br>
            <a:r>
              <a:rPr lang="zh-TW" altLang="en-US" b="1" dirty="0">
                <a:solidFill>
                  <a:schemeClr val="accent1">
                    <a:lumMod val="40000"/>
                    <a:lumOff val="60000"/>
                  </a:schemeClr>
                </a:solidFill>
                <a:latin typeface="微軟正黑體" pitchFamily="34" charset="-120"/>
                <a:ea typeface="微軟正黑體" pitchFamily="34" charset="-120"/>
              </a:rPr>
              <a:t>肆、</a:t>
            </a:r>
            <a:r>
              <a:rPr lang="en-US" altLang="en-US" b="1" dirty="0">
                <a:solidFill>
                  <a:schemeClr val="accent1">
                    <a:lumMod val="40000"/>
                    <a:lumOff val="60000"/>
                  </a:schemeClr>
                </a:solidFill>
                <a:latin typeface="微軟正黑體" pitchFamily="34" charset="-120"/>
                <a:ea typeface="微軟正黑體" pitchFamily="34" charset="-120"/>
              </a:rPr>
              <a:t> </a:t>
            </a:r>
            <a:r>
              <a:rPr lang="zh-TW" altLang="en-US" b="1" dirty="0">
                <a:solidFill>
                  <a:schemeClr val="accent1">
                    <a:lumMod val="50000"/>
                  </a:schemeClr>
                </a:solidFill>
                <a:latin typeface="微軟正黑體" pitchFamily="34" charset="-120"/>
                <a:ea typeface="微軟正黑體" pitchFamily="34" charset="-120"/>
              </a:rPr>
              <a:t>近期實務案例</a:t>
            </a:r>
          </a:p>
        </p:txBody>
      </p:sp>
      <p:sp>
        <p:nvSpPr>
          <p:cNvPr id="2" name="內容版面配置區 1"/>
          <p:cNvSpPr>
            <a:spLocks noGrp="1"/>
          </p:cNvSpPr>
          <p:nvPr>
            <p:ph idx="1"/>
          </p:nvPr>
        </p:nvSpPr>
        <p:spPr>
          <a:xfrm>
            <a:off x="263352" y="1340768"/>
            <a:ext cx="11449272" cy="5040559"/>
          </a:xfrm>
        </p:spPr>
        <p:txBody>
          <a:bodyPr>
            <a:normAutofit/>
          </a:bodyPr>
          <a:lstStyle/>
          <a:p>
            <a:pPr marL="0" indent="0">
              <a:buNone/>
            </a:pPr>
            <a:r>
              <a:rPr lang="zh-TW" altLang="en-US" sz="2400" b="1" dirty="0">
                <a:latin typeface="微軟正黑體" panose="020B0604030504040204" pitchFamily="34" charset="-120"/>
                <a:ea typeface="微軟正黑體" panose="020B0604030504040204" pitchFamily="34" charset="-120"/>
              </a:rPr>
              <a:t>確定判決結果</a:t>
            </a:r>
            <a:r>
              <a:rPr lang="zh-TW" altLang="en-US" sz="2400" b="1" dirty="0" smtClean="0">
                <a:latin typeface="微軟正黑體" panose="020B0604030504040204" pitchFamily="34" charset="-120"/>
                <a:ea typeface="微軟正黑體" panose="020B0604030504040204" pitchFamily="34" charset="-120"/>
              </a:rPr>
              <a:t>：</a:t>
            </a:r>
            <a:endParaRPr lang="en-US" altLang="zh-TW" sz="2400" dirty="0" smtClean="0"/>
          </a:p>
          <a:p>
            <a:pPr marL="457200" indent="-457200">
              <a:buFont typeface="+mj-lt"/>
              <a:buAutoNum type="arabicPeriod" startAt="4"/>
            </a:pPr>
            <a:r>
              <a:rPr lang="zh-TW" altLang="zh-TW" sz="2400" dirty="0" smtClean="0">
                <a:latin typeface="微軟正黑體" panose="020B0604030504040204" pitchFamily="34" charset="-120"/>
                <a:ea typeface="微軟正黑體" panose="020B0604030504040204" pitchFamily="34" charset="-120"/>
              </a:rPr>
              <a:t>臺灣</a:t>
            </a:r>
            <a:r>
              <a:rPr lang="zh-TW" altLang="zh-TW" sz="2400" dirty="0">
                <a:latin typeface="微軟正黑體" panose="020B0604030504040204" pitchFamily="34" charset="-120"/>
                <a:ea typeface="微軟正黑體" panose="020B0604030504040204" pitchFamily="34" charset="-120"/>
              </a:rPr>
              <a:t>高雄地方法院刑事判決100年度訴字第1167號</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TW" altLang="en-US" sz="2400" dirty="0" smtClean="0">
                <a:latin typeface="微軟正黑體" panose="020B0604030504040204" pitchFamily="34" charset="-120"/>
                <a:ea typeface="微軟正黑體" panose="020B0604030504040204" pitchFamily="34" charset="-120"/>
              </a:rPr>
              <a:t>案件</a:t>
            </a:r>
            <a:r>
              <a:rPr lang="zh-TW" altLang="en-US" sz="2400" dirty="0">
                <a:latin typeface="微軟正黑體" panose="020B0604030504040204" pitchFamily="34" charset="-120"/>
                <a:ea typeface="微軟正黑體" panose="020B0604030504040204" pitchFamily="34" charset="-120"/>
              </a:rPr>
              <a:t>事實：被告擔任高雄市議會議員期間，由乙擔任服務處主任，負責被告任職高雄市議會議員期間之所有服務處人事、經費核銷等事項，包含助理費之申報相關事宜</a:t>
            </a:r>
            <a:r>
              <a:rPr lang="zh-TW" altLang="en-US" sz="2400" dirty="0" smtClean="0">
                <a:latin typeface="微軟正黑體" panose="020B0604030504040204" pitchFamily="34" charset="-120"/>
                <a:ea typeface="微軟正黑體" panose="020B0604030504040204" pitchFamily="34" charset="-120"/>
              </a:rPr>
              <a:t>，</a:t>
            </a:r>
            <a:r>
              <a:rPr lang="zh-TW" altLang="en-US" sz="2400" dirty="0" smtClean="0">
                <a:solidFill>
                  <a:srgbClr val="FF0000"/>
                </a:solidFill>
                <a:latin typeface="微軟正黑體" panose="020B0604030504040204" pitchFamily="34" charset="-120"/>
                <a:ea typeface="微軟正黑體" panose="020B0604030504040204" pitchFamily="34" charset="-120"/>
              </a:rPr>
              <a:t>渠等明知</a:t>
            </a:r>
            <a:r>
              <a:rPr lang="zh-TW" altLang="en-US" sz="2400" dirty="0">
                <a:solidFill>
                  <a:srgbClr val="FF0000"/>
                </a:solidFill>
                <a:latin typeface="微軟正黑體" panose="020B0604030504040204" pitchFamily="34" charset="-120"/>
                <a:ea typeface="微軟正黑體" panose="020B0604030504040204" pitchFamily="34" charset="-120"/>
              </a:rPr>
              <a:t>不知情之</a:t>
            </a:r>
            <a:r>
              <a:rPr lang="zh-TW" altLang="en-US" sz="2400" dirty="0" smtClean="0">
                <a:solidFill>
                  <a:srgbClr val="FF0000"/>
                </a:solidFill>
                <a:latin typeface="微軟正黑體" panose="020B0604030504040204" pitchFamily="34" charset="-120"/>
                <a:ea typeface="微軟正黑體" panose="020B0604030504040204" pitchFamily="34" charset="-120"/>
              </a:rPr>
              <a:t>丙、</a:t>
            </a:r>
            <a:r>
              <a:rPr lang="zh-TW" altLang="en-US" sz="2400" dirty="0">
                <a:solidFill>
                  <a:srgbClr val="FF0000"/>
                </a:solidFill>
                <a:latin typeface="微軟正黑體" panose="020B0604030504040204" pitchFamily="34" charset="-120"/>
                <a:ea typeface="微軟正黑體" panose="020B0604030504040204" pitchFamily="34" charset="-120"/>
              </a:rPr>
              <a:t>丁均非被告之助理</a:t>
            </a:r>
            <a:r>
              <a:rPr lang="zh-TW" altLang="en-US" sz="2400" dirty="0" smtClean="0">
                <a:solidFill>
                  <a:srgbClr val="FF0000"/>
                </a:solidFill>
                <a:latin typeface="微軟正黑體" panose="020B0604030504040204" pitchFamily="34" charset="-120"/>
                <a:ea typeface="微軟正黑體" panose="020B0604030504040204" pitchFamily="34" charset="-120"/>
              </a:rPr>
              <a:t>，仍登載於助理名冊，經被告簽名後向議會申請助理補助</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判決結果：</a:t>
            </a:r>
            <a:r>
              <a:rPr lang="zh-TW" altLang="zh-TW" sz="2400" dirty="0" smtClean="0">
                <a:latin typeface="微軟正黑體" panose="020B0604030504040204" pitchFamily="34" charset="-120"/>
                <a:ea typeface="微軟正黑體" panose="020B0604030504040204" pitchFamily="34" charset="-120"/>
              </a:rPr>
              <a:t>使</a:t>
            </a:r>
            <a:r>
              <a:rPr lang="zh-TW" altLang="zh-TW" sz="2400" dirty="0">
                <a:latin typeface="微軟正黑體" panose="020B0604030504040204" pitchFamily="34" charset="-120"/>
                <a:ea typeface="微軟正黑體" panose="020B0604030504040204" pitchFamily="34" charset="-120"/>
              </a:rPr>
              <a:t>公務員登載不實罪，應執行有期徒刑壹年，如易科罰金，以新臺幣壹仟元折算壹日。(臺灣高等法院高雄分院駁回上訴確定</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endParaRPr lang="en-US" altLang="zh-TW" sz="2400" dirty="0" smtClean="0">
              <a:latin typeface="微軟正黑體" panose="020B0604030504040204" pitchFamily="34" charset="-120"/>
              <a:ea typeface="微軟正黑體" panose="020B0604030504040204" pitchFamily="34" charset="-120"/>
            </a:endParaRPr>
          </a:p>
          <a:p>
            <a:pPr marL="0" indent="0">
              <a:buNone/>
            </a:pPr>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08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矩形 59"/>
          <p:cNvSpPr/>
          <p:nvPr/>
        </p:nvSpPr>
        <p:spPr>
          <a:xfrm>
            <a:off x="0" y="-6650"/>
            <a:ext cx="1995075" cy="573985"/>
          </a:xfrm>
          <a:prstGeom prst="rect">
            <a:avLst/>
          </a:prstGeom>
          <a:solidFill>
            <a:schemeClr val="tx2">
              <a:lumMod val="7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六邊形 17"/>
          <p:cNvSpPr/>
          <p:nvPr/>
        </p:nvSpPr>
        <p:spPr>
          <a:xfrm>
            <a:off x="2232252" y="242778"/>
            <a:ext cx="1005999" cy="875675"/>
          </a:xfrm>
          <a:prstGeom prst="hexagon">
            <a:avLst/>
          </a:prstGeom>
          <a:solidFill>
            <a:schemeClr val="accent2">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2235611" y="309456"/>
            <a:ext cx="1020322" cy="769441"/>
          </a:xfrm>
          <a:prstGeom prst="rect">
            <a:avLst/>
          </a:prstGeom>
          <a:noFill/>
        </p:spPr>
        <p:txBody>
          <a:bodyPr wrap="square" rtlCol="0">
            <a:spAutoFit/>
          </a:bodyPr>
          <a:lstStyle/>
          <a:p>
            <a:pPr algn="ctr"/>
            <a:r>
              <a:rPr lang="zh-TW" altLang="en-US" sz="4400" b="1" dirty="0" smtClean="0">
                <a:solidFill>
                  <a:schemeClr val="accent6">
                    <a:lumMod val="50000"/>
                  </a:schemeClr>
                </a:solidFill>
                <a:latin typeface="微軟正黑體" panose="020B0604030504040204" pitchFamily="34" charset="-120"/>
                <a:ea typeface="微軟正黑體" panose="020B0604030504040204" pitchFamily="34" charset="-120"/>
              </a:rPr>
              <a:t>壹</a:t>
            </a:r>
            <a:endParaRPr lang="zh-TW" altLang="en-US" sz="4400" b="1"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34" name="矩形 33"/>
          <p:cNvSpPr/>
          <p:nvPr/>
        </p:nvSpPr>
        <p:spPr>
          <a:xfrm rot="5400000">
            <a:off x="7226907" y="-3920681"/>
            <a:ext cx="842855" cy="9169773"/>
          </a:xfrm>
          <a:prstGeom prst="rect">
            <a:avLst/>
          </a:prstGeom>
          <a:gradFill>
            <a:gsLst>
              <a:gs pos="67000">
                <a:srgbClr val="98A1AB">
                  <a:alpha val="59000"/>
                </a:srgbClr>
              </a:gs>
              <a:gs pos="94000">
                <a:srgbClr val="6F8298">
                  <a:alpha val="30000"/>
                </a:srgbClr>
              </a:gs>
              <a:gs pos="0">
                <a:schemeClr val="accent2">
                  <a:lumMod val="20000"/>
                  <a:lumOff val="80000"/>
                  <a:alpha val="38000"/>
                </a:schemeClr>
              </a:gs>
              <a:gs pos="100000">
                <a:schemeClr val="accent2">
                  <a:lumMod val="20000"/>
                  <a:lumOff val="80000"/>
                  <a:alpha val="17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文字方塊 34"/>
          <p:cNvSpPr txBox="1"/>
          <p:nvPr/>
        </p:nvSpPr>
        <p:spPr>
          <a:xfrm>
            <a:off x="4061717" y="363961"/>
            <a:ext cx="5045032" cy="707886"/>
          </a:xfrm>
          <a:prstGeom prst="rect">
            <a:avLst/>
          </a:prstGeom>
          <a:noFill/>
        </p:spPr>
        <p:txBody>
          <a:bodyPr wrap="square" rtlCol="0">
            <a:spAutoFit/>
          </a:bodyPr>
          <a:lstStyle/>
          <a:p>
            <a:r>
              <a:rPr lang="zh-TW" altLang="en-US" sz="4000" b="1" dirty="0">
                <a:solidFill>
                  <a:schemeClr val="tx2"/>
                </a:solidFill>
                <a:latin typeface="微軟正黑體" pitchFamily="34" charset="-120"/>
                <a:ea typeface="微軟正黑體" pitchFamily="34" charset="-120"/>
              </a:rPr>
              <a:t>前言</a:t>
            </a:r>
            <a:endParaRPr lang="zh-TW" altLang="en-US" sz="4000" dirty="0" smtClean="0">
              <a:solidFill>
                <a:schemeClr val="tx2"/>
              </a:solidFill>
            </a:endParaRPr>
          </a:p>
        </p:txBody>
      </p:sp>
      <p:sp>
        <p:nvSpPr>
          <p:cNvPr id="40" name="六邊形 39"/>
          <p:cNvSpPr/>
          <p:nvPr/>
        </p:nvSpPr>
        <p:spPr>
          <a:xfrm>
            <a:off x="2529258" y="1147213"/>
            <a:ext cx="1005999" cy="875675"/>
          </a:xfrm>
          <a:prstGeom prst="hexagon">
            <a:avLst/>
          </a:prstGeom>
          <a:solidFill>
            <a:schemeClr val="accent2">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矩形 40"/>
          <p:cNvSpPr/>
          <p:nvPr/>
        </p:nvSpPr>
        <p:spPr>
          <a:xfrm rot="5400000">
            <a:off x="7179845" y="-2992755"/>
            <a:ext cx="842855" cy="9181453"/>
          </a:xfrm>
          <a:prstGeom prst="rect">
            <a:avLst/>
          </a:prstGeom>
          <a:gradFill>
            <a:gsLst>
              <a:gs pos="67000">
                <a:srgbClr val="98A1AB">
                  <a:alpha val="60000"/>
                </a:srgbClr>
              </a:gs>
              <a:gs pos="94000">
                <a:srgbClr val="6F8298">
                  <a:alpha val="30000"/>
                </a:srgbClr>
              </a:gs>
              <a:gs pos="0">
                <a:schemeClr val="accent2">
                  <a:lumMod val="20000"/>
                  <a:lumOff val="80000"/>
                  <a:alpha val="38000"/>
                </a:schemeClr>
              </a:gs>
              <a:gs pos="100000">
                <a:schemeClr val="accent2">
                  <a:lumMod val="20000"/>
                  <a:lumOff val="80000"/>
                  <a:alpha val="17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文字方塊 35"/>
          <p:cNvSpPr txBox="1"/>
          <p:nvPr/>
        </p:nvSpPr>
        <p:spPr>
          <a:xfrm>
            <a:off x="4061717" y="1316013"/>
            <a:ext cx="4901160" cy="712866"/>
          </a:xfrm>
          <a:prstGeom prst="rect">
            <a:avLst/>
          </a:prstGeom>
          <a:noFill/>
        </p:spPr>
        <p:txBody>
          <a:bodyPr wrap="square" rtlCol="0">
            <a:spAutoFit/>
          </a:bodyPr>
          <a:lstStyle/>
          <a:p>
            <a:r>
              <a:rPr lang="zh-TW" altLang="en-US" sz="4000" b="1" dirty="0">
                <a:solidFill>
                  <a:schemeClr val="tx2"/>
                </a:solidFill>
                <a:latin typeface="微軟正黑體" pitchFamily="34" charset="-120"/>
                <a:ea typeface="微軟正黑體" pitchFamily="34" charset="-120"/>
              </a:rPr>
              <a:t>問題提出</a:t>
            </a:r>
          </a:p>
        </p:txBody>
      </p:sp>
      <p:sp>
        <p:nvSpPr>
          <p:cNvPr id="43" name="六邊形 42"/>
          <p:cNvSpPr/>
          <p:nvPr/>
        </p:nvSpPr>
        <p:spPr>
          <a:xfrm>
            <a:off x="2454489" y="2124783"/>
            <a:ext cx="1005999" cy="875675"/>
          </a:xfrm>
          <a:prstGeom prst="hexagon">
            <a:avLst/>
          </a:prstGeom>
          <a:solidFill>
            <a:schemeClr val="accent2">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六邊形 43"/>
          <p:cNvSpPr/>
          <p:nvPr/>
        </p:nvSpPr>
        <p:spPr>
          <a:xfrm>
            <a:off x="2752933" y="3015954"/>
            <a:ext cx="1005999" cy="875675"/>
          </a:xfrm>
          <a:prstGeom prst="hexagon">
            <a:avLst/>
          </a:prstGeom>
          <a:solidFill>
            <a:schemeClr val="accent2">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六邊形 44"/>
          <p:cNvSpPr/>
          <p:nvPr/>
        </p:nvSpPr>
        <p:spPr>
          <a:xfrm>
            <a:off x="2407646" y="3916684"/>
            <a:ext cx="1005999" cy="875675"/>
          </a:xfrm>
          <a:prstGeom prst="hexagon">
            <a:avLst/>
          </a:prstGeom>
          <a:solidFill>
            <a:schemeClr val="accent2">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六邊形 45"/>
          <p:cNvSpPr/>
          <p:nvPr/>
        </p:nvSpPr>
        <p:spPr>
          <a:xfrm>
            <a:off x="2593910" y="4808555"/>
            <a:ext cx="1005999" cy="875675"/>
          </a:xfrm>
          <a:prstGeom prst="hexagon">
            <a:avLst/>
          </a:prstGeom>
          <a:solidFill>
            <a:schemeClr val="accent2">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六邊形 46"/>
          <p:cNvSpPr/>
          <p:nvPr/>
        </p:nvSpPr>
        <p:spPr>
          <a:xfrm>
            <a:off x="2932757" y="5728352"/>
            <a:ext cx="1005999" cy="875675"/>
          </a:xfrm>
          <a:prstGeom prst="hexagon">
            <a:avLst/>
          </a:prstGeom>
          <a:solidFill>
            <a:schemeClr val="accent2">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p:nvSpPr>
        <p:spPr>
          <a:xfrm>
            <a:off x="2309417" y="2164829"/>
            <a:ext cx="1296144" cy="769441"/>
          </a:xfrm>
          <a:prstGeom prst="rect">
            <a:avLst/>
          </a:prstGeom>
          <a:noFill/>
        </p:spPr>
        <p:txBody>
          <a:bodyPr wrap="square" rtlCol="0">
            <a:spAutoFit/>
          </a:bodyPr>
          <a:lstStyle/>
          <a:p>
            <a:pPr lvl="0" algn="ctr"/>
            <a:r>
              <a:rPr lang="zh-TW" altLang="en-US" sz="4400" b="1" dirty="0" smtClean="0">
                <a:solidFill>
                  <a:schemeClr val="accent6">
                    <a:lumMod val="50000"/>
                  </a:schemeClr>
                </a:solidFill>
                <a:latin typeface="微軟正黑體" pitchFamily="34" charset="-120"/>
                <a:ea typeface="微軟正黑體" pitchFamily="34" charset="-120"/>
              </a:rPr>
              <a:t>參</a:t>
            </a:r>
            <a:endParaRPr lang="zh-TW" altLang="en-US" sz="4400" dirty="0"/>
          </a:p>
        </p:txBody>
      </p:sp>
      <p:sp>
        <p:nvSpPr>
          <p:cNvPr id="14" name="文字方塊 13"/>
          <p:cNvSpPr txBox="1"/>
          <p:nvPr/>
        </p:nvSpPr>
        <p:spPr>
          <a:xfrm>
            <a:off x="2607860" y="3058507"/>
            <a:ext cx="1296144" cy="769441"/>
          </a:xfrm>
          <a:prstGeom prst="rect">
            <a:avLst/>
          </a:prstGeom>
          <a:noFill/>
        </p:spPr>
        <p:txBody>
          <a:bodyPr wrap="square" rtlCol="0">
            <a:spAutoFit/>
          </a:bodyPr>
          <a:lstStyle/>
          <a:p>
            <a:pPr algn="ctr"/>
            <a:r>
              <a:rPr lang="zh-TW" altLang="en-US" sz="4400" b="1" dirty="0">
                <a:solidFill>
                  <a:schemeClr val="accent6">
                    <a:lumMod val="50000"/>
                  </a:schemeClr>
                </a:solidFill>
                <a:latin typeface="微軟正黑體" pitchFamily="34" charset="-120"/>
                <a:ea typeface="微軟正黑體" pitchFamily="34" charset="-120"/>
              </a:rPr>
              <a:t>肆</a:t>
            </a:r>
          </a:p>
        </p:txBody>
      </p:sp>
      <p:sp>
        <p:nvSpPr>
          <p:cNvPr id="15" name="文字方塊 14"/>
          <p:cNvSpPr txBox="1"/>
          <p:nvPr/>
        </p:nvSpPr>
        <p:spPr>
          <a:xfrm>
            <a:off x="2480896" y="4875635"/>
            <a:ext cx="1296144" cy="769441"/>
          </a:xfrm>
          <a:prstGeom prst="rect">
            <a:avLst/>
          </a:prstGeom>
          <a:noFill/>
        </p:spPr>
        <p:txBody>
          <a:bodyPr wrap="square" rtlCol="0">
            <a:spAutoFit/>
          </a:bodyPr>
          <a:lstStyle/>
          <a:p>
            <a:pPr algn="ctr"/>
            <a:r>
              <a:rPr lang="zh-TW" altLang="en-US" sz="4400" b="1" dirty="0" smtClean="0">
                <a:solidFill>
                  <a:schemeClr val="accent6">
                    <a:lumMod val="50000"/>
                  </a:schemeClr>
                </a:solidFill>
                <a:latin typeface="微軟正黑體" pitchFamily="34" charset="-120"/>
                <a:ea typeface="微軟正黑體" pitchFamily="34" charset="-120"/>
              </a:rPr>
              <a:t>陸</a:t>
            </a:r>
            <a:endParaRPr lang="zh-TW" altLang="en-US" sz="4400" b="1" dirty="0">
              <a:solidFill>
                <a:schemeClr val="accent6">
                  <a:lumMod val="50000"/>
                </a:schemeClr>
              </a:solidFill>
              <a:latin typeface="微軟正黑體" pitchFamily="34" charset="-120"/>
              <a:ea typeface="微軟正黑體" pitchFamily="34" charset="-120"/>
            </a:endParaRPr>
          </a:p>
        </p:txBody>
      </p:sp>
      <p:sp>
        <p:nvSpPr>
          <p:cNvPr id="16" name="文字方塊 15"/>
          <p:cNvSpPr txBox="1"/>
          <p:nvPr/>
        </p:nvSpPr>
        <p:spPr>
          <a:xfrm>
            <a:off x="2239113" y="3974733"/>
            <a:ext cx="1296144" cy="769441"/>
          </a:xfrm>
          <a:prstGeom prst="rect">
            <a:avLst/>
          </a:prstGeom>
          <a:noFill/>
        </p:spPr>
        <p:txBody>
          <a:bodyPr wrap="square" rtlCol="0">
            <a:spAutoFit/>
          </a:bodyPr>
          <a:lstStyle/>
          <a:p>
            <a:pPr algn="ctr"/>
            <a:r>
              <a:rPr lang="zh-TW" altLang="en-US" sz="4400" b="1" dirty="0" smtClean="0">
                <a:solidFill>
                  <a:schemeClr val="accent6">
                    <a:lumMod val="50000"/>
                  </a:schemeClr>
                </a:solidFill>
                <a:latin typeface="微軟正黑體" pitchFamily="34" charset="-120"/>
                <a:ea typeface="微軟正黑體" pitchFamily="34" charset="-120"/>
              </a:rPr>
              <a:t>伍</a:t>
            </a:r>
            <a:endParaRPr lang="zh-TW" altLang="en-US" sz="4400" b="1" dirty="0">
              <a:solidFill>
                <a:schemeClr val="accent6">
                  <a:lumMod val="50000"/>
                </a:schemeClr>
              </a:solidFill>
              <a:latin typeface="微軟正黑體" pitchFamily="34" charset="-120"/>
              <a:ea typeface="微軟正黑體" pitchFamily="34" charset="-120"/>
            </a:endParaRPr>
          </a:p>
        </p:txBody>
      </p:sp>
      <p:sp>
        <p:nvSpPr>
          <p:cNvPr id="48" name="文字方塊 47"/>
          <p:cNvSpPr txBox="1"/>
          <p:nvPr/>
        </p:nvSpPr>
        <p:spPr>
          <a:xfrm>
            <a:off x="2765573" y="5781468"/>
            <a:ext cx="1296144" cy="769441"/>
          </a:xfrm>
          <a:prstGeom prst="rect">
            <a:avLst/>
          </a:prstGeom>
          <a:noFill/>
        </p:spPr>
        <p:txBody>
          <a:bodyPr wrap="square" rtlCol="0">
            <a:spAutoFit/>
          </a:bodyPr>
          <a:lstStyle/>
          <a:p>
            <a:pPr algn="ctr"/>
            <a:r>
              <a:rPr lang="zh-TW" altLang="en-US" sz="4400" b="1" dirty="0" smtClean="0">
                <a:solidFill>
                  <a:schemeClr val="accent6">
                    <a:lumMod val="50000"/>
                  </a:schemeClr>
                </a:solidFill>
                <a:latin typeface="微軟正黑體" pitchFamily="34" charset="-120"/>
                <a:ea typeface="微軟正黑體" pitchFamily="34" charset="-120"/>
              </a:rPr>
              <a:t>柒</a:t>
            </a:r>
            <a:endParaRPr lang="zh-TW" altLang="en-US" sz="4400" b="1" dirty="0">
              <a:solidFill>
                <a:schemeClr val="accent6">
                  <a:lumMod val="50000"/>
                </a:schemeClr>
              </a:solidFill>
              <a:latin typeface="微軟正黑體" pitchFamily="34" charset="-120"/>
              <a:ea typeface="微軟正黑體" pitchFamily="34" charset="-120"/>
            </a:endParaRPr>
          </a:p>
        </p:txBody>
      </p:sp>
      <p:sp>
        <p:nvSpPr>
          <p:cNvPr id="12" name="文字方塊 11"/>
          <p:cNvSpPr txBox="1"/>
          <p:nvPr/>
        </p:nvSpPr>
        <p:spPr>
          <a:xfrm>
            <a:off x="2384185" y="1193198"/>
            <a:ext cx="1296144" cy="769441"/>
          </a:xfrm>
          <a:prstGeom prst="rect">
            <a:avLst/>
          </a:prstGeom>
          <a:noFill/>
        </p:spPr>
        <p:txBody>
          <a:bodyPr wrap="square" rtlCol="0">
            <a:spAutoFit/>
          </a:bodyPr>
          <a:lstStyle/>
          <a:p>
            <a:pPr lvl="0" algn="ctr"/>
            <a:r>
              <a:rPr lang="zh-TW" altLang="en-US" sz="4400" b="1" dirty="0" smtClean="0">
                <a:solidFill>
                  <a:schemeClr val="accent6">
                    <a:lumMod val="50000"/>
                  </a:schemeClr>
                </a:solidFill>
                <a:latin typeface="微軟正黑體" pitchFamily="34" charset="-120"/>
                <a:ea typeface="微軟正黑體" pitchFamily="34" charset="-120"/>
              </a:rPr>
              <a:t>貳</a:t>
            </a:r>
            <a:endParaRPr lang="zh-TW" altLang="en-US" sz="4400" dirty="0"/>
          </a:p>
        </p:txBody>
      </p:sp>
      <p:sp>
        <p:nvSpPr>
          <p:cNvPr id="49" name="矩形 48"/>
          <p:cNvSpPr/>
          <p:nvPr/>
        </p:nvSpPr>
        <p:spPr>
          <a:xfrm rot="5400000">
            <a:off x="7113679" y="-2135125"/>
            <a:ext cx="842855" cy="9313790"/>
          </a:xfrm>
          <a:prstGeom prst="rect">
            <a:avLst/>
          </a:prstGeom>
          <a:gradFill>
            <a:gsLst>
              <a:gs pos="67000">
                <a:srgbClr val="98A1AB">
                  <a:alpha val="60000"/>
                </a:srgbClr>
              </a:gs>
              <a:gs pos="94000">
                <a:srgbClr val="6F8298">
                  <a:alpha val="30000"/>
                </a:srgbClr>
              </a:gs>
              <a:gs pos="0">
                <a:schemeClr val="accent2">
                  <a:lumMod val="20000"/>
                  <a:lumOff val="80000"/>
                  <a:alpha val="38000"/>
                </a:schemeClr>
              </a:gs>
              <a:gs pos="100000">
                <a:schemeClr val="accent2">
                  <a:lumMod val="20000"/>
                  <a:lumOff val="80000"/>
                  <a:alpha val="17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矩形 49"/>
          <p:cNvSpPr/>
          <p:nvPr/>
        </p:nvSpPr>
        <p:spPr>
          <a:xfrm rot="5400000">
            <a:off x="7226908" y="-1179040"/>
            <a:ext cx="842855" cy="9087331"/>
          </a:xfrm>
          <a:prstGeom prst="rect">
            <a:avLst/>
          </a:prstGeom>
          <a:gradFill>
            <a:gsLst>
              <a:gs pos="67000">
                <a:srgbClr val="98A1AB">
                  <a:alpha val="60000"/>
                </a:srgbClr>
              </a:gs>
              <a:gs pos="94000">
                <a:srgbClr val="6F8298">
                  <a:alpha val="30000"/>
                </a:srgbClr>
              </a:gs>
              <a:gs pos="0">
                <a:schemeClr val="accent2">
                  <a:lumMod val="20000"/>
                  <a:lumOff val="80000"/>
                  <a:alpha val="38000"/>
                </a:schemeClr>
              </a:gs>
              <a:gs pos="100000">
                <a:schemeClr val="accent2">
                  <a:lumMod val="20000"/>
                  <a:lumOff val="80000"/>
                  <a:alpha val="17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矩形 50"/>
          <p:cNvSpPr/>
          <p:nvPr/>
        </p:nvSpPr>
        <p:spPr>
          <a:xfrm rot="5400000">
            <a:off x="7193789" y="-236911"/>
            <a:ext cx="842855" cy="9153566"/>
          </a:xfrm>
          <a:prstGeom prst="rect">
            <a:avLst/>
          </a:prstGeom>
          <a:gradFill>
            <a:gsLst>
              <a:gs pos="67000">
                <a:srgbClr val="98A1AB">
                  <a:alpha val="60000"/>
                </a:srgbClr>
              </a:gs>
              <a:gs pos="94000">
                <a:srgbClr val="6F8298">
                  <a:alpha val="30000"/>
                </a:srgbClr>
              </a:gs>
              <a:gs pos="0">
                <a:schemeClr val="accent2">
                  <a:lumMod val="20000"/>
                  <a:lumOff val="80000"/>
                  <a:alpha val="38000"/>
                </a:schemeClr>
              </a:gs>
              <a:gs pos="100000">
                <a:schemeClr val="accent2">
                  <a:lumMod val="20000"/>
                  <a:lumOff val="80000"/>
                  <a:alpha val="17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矩形 51"/>
          <p:cNvSpPr/>
          <p:nvPr/>
        </p:nvSpPr>
        <p:spPr>
          <a:xfrm rot="5400000">
            <a:off x="7287368" y="761741"/>
            <a:ext cx="842855" cy="8966408"/>
          </a:xfrm>
          <a:prstGeom prst="rect">
            <a:avLst/>
          </a:prstGeom>
          <a:gradFill>
            <a:gsLst>
              <a:gs pos="67000">
                <a:srgbClr val="98A1AB">
                  <a:alpha val="60000"/>
                </a:srgbClr>
              </a:gs>
              <a:gs pos="94000">
                <a:srgbClr val="6F8298">
                  <a:alpha val="30000"/>
                </a:srgbClr>
              </a:gs>
              <a:gs pos="0">
                <a:schemeClr val="accent2">
                  <a:lumMod val="20000"/>
                  <a:lumOff val="80000"/>
                  <a:alpha val="38000"/>
                </a:schemeClr>
              </a:gs>
              <a:gs pos="100000">
                <a:schemeClr val="accent2">
                  <a:lumMod val="20000"/>
                  <a:lumOff val="80000"/>
                  <a:alpha val="17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矩形 52"/>
          <p:cNvSpPr/>
          <p:nvPr/>
        </p:nvSpPr>
        <p:spPr>
          <a:xfrm rot="5400000">
            <a:off x="7477352" y="1889571"/>
            <a:ext cx="842855" cy="8586437"/>
          </a:xfrm>
          <a:prstGeom prst="rect">
            <a:avLst/>
          </a:prstGeom>
          <a:gradFill>
            <a:gsLst>
              <a:gs pos="67000">
                <a:srgbClr val="98A1AB">
                  <a:alpha val="60000"/>
                </a:srgbClr>
              </a:gs>
              <a:gs pos="94000">
                <a:srgbClr val="6F8298">
                  <a:alpha val="30000"/>
                </a:srgbClr>
              </a:gs>
              <a:gs pos="0">
                <a:schemeClr val="accent2">
                  <a:lumMod val="20000"/>
                  <a:lumOff val="80000"/>
                  <a:alpha val="38000"/>
                </a:schemeClr>
              </a:gs>
              <a:gs pos="100000">
                <a:schemeClr val="accent2">
                  <a:lumMod val="20000"/>
                  <a:lumOff val="80000"/>
                  <a:alpha val="17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文字方塊 53"/>
          <p:cNvSpPr txBox="1"/>
          <p:nvPr/>
        </p:nvSpPr>
        <p:spPr>
          <a:xfrm>
            <a:off x="4101589" y="2229520"/>
            <a:ext cx="4965287" cy="707886"/>
          </a:xfrm>
          <a:prstGeom prst="rect">
            <a:avLst/>
          </a:prstGeom>
          <a:noFill/>
        </p:spPr>
        <p:txBody>
          <a:bodyPr wrap="square" rtlCol="0">
            <a:spAutoFit/>
          </a:bodyPr>
          <a:lstStyle/>
          <a:p>
            <a:r>
              <a:rPr lang="zh-TW" altLang="en-US" sz="4000" b="1" dirty="0">
                <a:solidFill>
                  <a:schemeClr val="tx2"/>
                </a:solidFill>
                <a:latin typeface="微軟正黑體" pitchFamily="34" charset="-120"/>
                <a:ea typeface="微軟正黑體" pitchFamily="34" charset="-120"/>
              </a:rPr>
              <a:t>現行規定</a:t>
            </a:r>
            <a:r>
              <a:rPr lang="zh-TW" altLang="en-US" sz="4000" b="1" dirty="0" smtClean="0">
                <a:solidFill>
                  <a:schemeClr val="tx2"/>
                </a:solidFill>
                <a:latin typeface="微軟正黑體" pitchFamily="34" charset="-120"/>
                <a:ea typeface="微軟正黑體" pitchFamily="34" charset="-120"/>
              </a:rPr>
              <a:t>及核銷流程</a:t>
            </a:r>
            <a:endParaRPr lang="zh-TW" altLang="en-US" sz="4000" b="1" dirty="0">
              <a:solidFill>
                <a:schemeClr val="tx2"/>
              </a:solidFill>
              <a:latin typeface="微軟正黑體" pitchFamily="34" charset="-120"/>
              <a:ea typeface="微軟正黑體" pitchFamily="34" charset="-120"/>
            </a:endParaRPr>
          </a:p>
        </p:txBody>
      </p:sp>
      <p:sp>
        <p:nvSpPr>
          <p:cNvPr id="55" name="文字方塊 54"/>
          <p:cNvSpPr txBox="1"/>
          <p:nvPr/>
        </p:nvSpPr>
        <p:spPr>
          <a:xfrm>
            <a:off x="4110667" y="3130612"/>
            <a:ext cx="7984567" cy="707886"/>
          </a:xfrm>
          <a:prstGeom prst="rect">
            <a:avLst/>
          </a:prstGeom>
          <a:noFill/>
        </p:spPr>
        <p:txBody>
          <a:bodyPr wrap="square" rtlCol="0">
            <a:spAutoFit/>
          </a:bodyPr>
          <a:lstStyle/>
          <a:p>
            <a:r>
              <a:rPr lang="zh-TW" altLang="en-US" sz="4000" b="1" dirty="0">
                <a:solidFill>
                  <a:schemeClr val="tx2"/>
                </a:solidFill>
                <a:latin typeface="微軟正黑體" pitchFamily="34" charset="-120"/>
                <a:ea typeface="微軟正黑體" pitchFamily="34" charset="-120"/>
              </a:rPr>
              <a:t>近期實務案例</a:t>
            </a:r>
          </a:p>
        </p:txBody>
      </p:sp>
      <p:sp>
        <p:nvSpPr>
          <p:cNvPr id="56" name="文字方塊 55"/>
          <p:cNvSpPr txBox="1"/>
          <p:nvPr/>
        </p:nvSpPr>
        <p:spPr>
          <a:xfrm>
            <a:off x="4166045" y="4036288"/>
            <a:ext cx="5984973" cy="707886"/>
          </a:xfrm>
          <a:prstGeom prst="rect">
            <a:avLst/>
          </a:prstGeom>
          <a:noFill/>
        </p:spPr>
        <p:txBody>
          <a:bodyPr wrap="square" rtlCol="0">
            <a:spAutoFit/>
          </a:bodyPr>
          <a:lstStyle/>
          <a:p>
            <a:r>
              <a:rPr lang="zh-TW" altLang="en-US" sz="4000" b="1" dirty="0">
                <a:solidFill>
                  <a:schemeClr val="tx2"/>
                </a:solidFill>
                <a:latin typeface="微軟正黑體" pitchFamily="34" charset="-120"/>
                <a:ea typeface="微軟正黑體" pitchFamily="34" charset="-120"/>
              </a:rPr>
              <a:t>違失行為態</a:t>
            </a:r>
            <a:r>
              <a:rPr lang="zh-TW" altLang="en-US" sz="4000" b="1" dirty="0" smtClean="0">
                <a:solidFill>
                  <a:schemeClr val="tx2"/>
                </a:solidFill>
                <a:latin typeface="微軟正黑體" pitchFamily="34" charset="-120"/>
                <a:ea typeface="微軟正黑體" pitchFamily="34" charset="-120"/>
              </a:rPr>
              <a:t>樣及違失癥結</a:t>
            </a:r>
            <a:endParaRPr lang="zh-TW" altLang="en-US" sz="4000" b="1" dirty="0">
              <a:solidFill>
                <a:schemeClr val="tx2"/>
              </a:solidFill>
              <a:latin typeface="微軟正黑體" pitchFamily="34" charset="-120"/>
              <a:ea typeface="微軟正黑體" pitchFamily="34" charset="-120"/>
            </a:endParaRPr>
          </a:p>
        </p:txBody>
      </p:sp>
      <p:sp>
        <p:nvSpPr>
          <p:cNvPr id="57" name="文字方塊 56"/>
          <p:cNvSpPr txBox="1"/>
          <p:nvPr/>
        </p:nvSpPr>
        <p:spPr>
          <a:xfrm>
            <a:off x="4166045" y="4906223"/>
            <a:ext cx="6006677" cy="707886"/>
          </a:xfrm>
          <a:prstGeom prst="rect">
            <a:avLst/>
          </a:prstGeom>
          <a:noFill/>
        </p:spPr>
        <p:txBody>
          <a:bodyPr wrap="square" rtlCol="0">
            <a:spAutoFit/>
          </a:bodyPr>
          <a:lstStyle/>
          <a:p>
            <a:r>
              <a:rPr lang="zh-TW" altLang="en-US" sz="4000" b="1" dirty="0">
                <a:solidFill>
                  <a:schemeClr val="tx2"/>
                </a:solidFill>
                <a:latin typeface="微軟正黑體" pitchFamily="34" charset="-120"/>
                <a:ea typeface="微軟正黑體" pitchFamily="34" charset="-120"/>
              </a:rPr>
              <a:t>如何避免違失</a:t>
            </a:r>
            <a:endParaRPr lang="zh-TW" altLang="en-US" sz="4000" b="1" dirty="0" smtClean="0">
              <a:solidFill>
                <a:schemeClr val="tx2"/>
              </a:solidFill>
              <a:latin typeface="微軟正黑體" pitchFamily="34" charset="-120"/>
              <a:ea typeface="微軟正黑體" pitchFamily="34" charset="-120"/>
            </a:endParaRPr>
          </a:p>
        </p:txBody>
      </p:sp>
      <p:sp>
        <p:nvSpPr>
          <p:cNvPr id="58" name="文字方塊 57"/>
          <p:cNvSpPr txBox="1"/>
          <p:nvPr/>
        </p:nvSpPr>
        <p:spPr>
          <a:xfrm>
            <a:off x="4166045" y="5843119"/>
            <a:ext cx="6066788" cy="707886"/>
          </a:xfrm>
          <a:prstGeom prst="rect">
            <a:avLst/>
          </a:prstGeom>
          <a:noFill/>
        </p:spPr>
        <p:txBody>
          <a:bodyPr wrap="square" rtlCol="0">
            <a:spAutoFit/>
          </a:bodyPr>
          <a:lstStyle/>
          <a:p>
            <a:r>
              <a:rPr lang="zh-TW" altLang="en-US" sz="4000" b="1" dirty="0" smtClean="0">
                <a:solidFill>
                  <a:schemeClr val="tx2"/>
                </a:solidFill>
                <a:latin typeface="微軟正黑體" pitchFamily="34" charset="-120"/>
                <a:ea typeface="微軟正黑體" pitchFamily="34" charset="-120"/>
              </a:rPr>
              <a:t>結語</a:t>
            </a:r>
          </a:p>
        </p:txBody>
      </p:sp>
      <p:sp>
        <p:nvSpPr>
          <p:cNvPr id="61" name="矩形 60"/>
          <p:cNvSpPr/>
          <p:nvPr/>
        </p:nvSpPr>
        <p:spPr>
          <a:xfrm>
            <a:off x="-626854" y="562416"/>
            <a:ext cx="1995075" cy="509432"/>
          </a:xfrm>
          <a:prstGeom prst="rect">
            <a:avLst/>
          </a:prstGeom>
          <a:solidFill>
            <a:schemeClr val="tx2">
              <a:lumMod val="7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矩形 61"/>
          <p:cNvSpPr/>
          <p:nvPr/>
        </p:nvSpPr>
        <p:spPr>
          <a:xfrm>
            <a:off x="-300552" y="1066794"/>
            <a:ext cx="2474077" cy="659827"/>
          </a:xfrm>
          <a:prstGeom prst="rect">
            <a:avLst/>
          </a:prstGeom>
          <a:solidFill>
            <a:schemeClr val="tx2">
              <a:lumMod val="7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矩形 62"/>
          <p:cNvSpPr/>
          <p:nvPr/>
        </p:nvSpPr>
        <p:spPr>
          <a:xfrm>
            <a:off x="-893524" y="1723246"/>
            <a:ext cx="1981051" cy="1597971"/>
          </a:xfrm>
          <a:prstGeom prst="rect">
            <a:avLst/>
          </a:prstGeom>
          <a:solidFill>
            <a:schemeClr val="tx2">
              <a:lumMod val="7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矩形 63"/>
          <p:cNvSpPr/>
          <p:nvPr/>
        </p:nvSpPr>
        <p:spPr>
          <a:xfrm>
            <a:off x="-536422" y="4875635"/>
            <a:ext cx="1995075" cy="885727"/>
          </a:xfrm>
          <a:prstGeom prst="rect">
            <a:avLst/>
          </a:prstGeom>
          <a:solidFill>
            <a:schemeClr val="tx2">
              <a:lumMod val="7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矩形 64"/>
          <p:cNvSpPr/>
          <p:nvPr/>
        </p:nvSpPr>
        <p:spPr>
          <a:xfrm>
            <a:off x="-282579" y="3314933"/>
            <a:ext cx="1981051" cy="1597971"/>
          </a:xfrm>
          <a:prstGeom prst="rect">
            <a:avLst/>
          </a:prstGeom>
          <a:solidFill>
            <a:schemeClr val="tx2">
              <a:lumMod val="7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矩形 65"/>
          <p:cNvSpPr/>
          <p:nvPr/>
        </p:nvSpPr>
        <p:spPr>
          <a:xfrm>
            <a:off x="-310631" y="5743700"/>
            <a:ext cx="1995075" cy="1572080"/>
          </a:xfrm>
          <a:prstGeom prst="rect">
            <a:avLst/>
          </a:prstGeom>
          <a:solidFill>
            <a:schemeClr val="tx2">
              <a:lumMod val="7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矩形 58"/>
          <p:cNvSpPr/>
          <p:nvPr/>
        </p:nvSpPr>
        <p:spPr>
          <a:xfrm>
            <a:off x="52428" y="1452810"/>
            <a:ext cx="1418094" cy="3785652"/>
          </a:xfrm>
          <a:prstGeom prst="rect">
            <a:avLst/>
          </a:prstGeom>
        </p:spPr>
        <p:txBody>
          <a:bodyPr wrap="square">
            <a:spAutoFit/>
          </a:bodyPr>
          <a:lstStyle/>
          <a:p>
            <a:r>
              <a:rPr lang="zh-TW" altLang="en-US" sz="6000" b="1" dirty="0" smtClean="0">
                <a:solidFill>
                  <a:schemeClr val="accent1">
                    <a:lumMod val="40000"/>
                    <a:lumOff val="60000"/>
                  </a:schemeClr>
                </a:solidFill>
                <a:latin typeface="微軟正黑體" pitchFamily="34" charset="-120"/>
                <a:ea typeface="微軟正黑體" pitchFamily="34" charset="-120"/>
              </a:rPr>
              <a:t>報告大綱</a:t>
            </a:r>
            <a:endParaRPr lang="zh-TW" altLang="en-US" sz="6000" dirty="0">
              <a:solidFill>
                <a:schemeClr val="accent1">
                  <a:lumMod val="40000"/>
                  <a:lumOff val="60000"/>
                </a:schemeClr>
              </a:solidFill>
            </a:endParaRPr>
          </a:p>
        </p:txBody>
      </p:sp>
    </p:spTree>
    <p:extLst>
      <p:ext uri="{BB962C8B-B14F-4D97-AF65-F5344CB8AC3E}">
        <p14:creationId xmlns:p14="http://schemas.microsoft.com/office/powerpoint/2010/main" val="34532437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圖: 替代程序 7"/>
          <p:cNvSpPr/>
          <p:nvPr/>
        </p:nvSpPr>
        <p:spPr>
          <a:xfrm>
            <a:off x="3015491" y="-459432"/>
            <a:ext cx="1152128" cy="2088232"/>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3531" y="0"/>
            <a:ext cx="1635035" cy="1196752"/>
          </a:xfrm>
          <a:prstGeom prst="rect">
            <a:avLst/>
          </a:prstGeom>
          <a:solidFill>
            <a:schemeClr val="tx2">
              <a:lumMod val="7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流程圖: 替代程序 11"/>
          <p:cNvSpPr/>
          <p:nvPr/>
        </p:nvSpPr>
        <p:spPr>
          <a:xfrm>
            <a:off x="4281783" y="-1440780"/>
            <a:ext cx="1152128" cy="3069580"/>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流程圖: 替代程序 12"/>
          <p:cNvSpPr/>
          <p:nvPr/>
        </p:nvSpPr>
        <p:spPr>
          <a:xfrm>
            <a:off x="5548075" y="-1235062"/>
            <a:ext cx="1152128" cy="3069580"/>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標題 1"/>
          <p:cNvSpPr txBox="1">
            <a:spLocks/>
          </p:cNvSpPr>
          <p:nvPr/>
        </p:nvSpPr>
        <p:spPr>
          <a:xfrm>
            <a:off x="335360" y="-13424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200" dirty="0" smtClean="0">
                <a:latin typeface="微軟正黑體" pitchFamily="34" charset="-120"/>
                <a:ea typeface="微軟正黑體" pitchFamily="34" charset="-120"/>
              </a:rPr>
              <a:t/>
            </a:r>
            <a:br>
              <a:rPr lang="en-US" altLang="zh-TW" sz="3200" dirty="0" smtClean="0">
                <a:latin typeface="微軟正黑體" pitchFamily="34" charset="-120"/>
                <a:ea typeface="微軟正黑體" pitchFamily="34" charset="-120"/>
              </a:rPr>
            </a:br>
            <a:r>
              <a:rPr lang="zh-TW" altLang="en-US" b="1" dirty="0">
                <a:solidFill>
                  <a:schemeClr val="accent1">
                    <a:lumMod val="40000"/>
                    <a:lumOff val="60000"/>
                  </a:schemeClr>
                </a:solidFill>
                <a:latin typeface="微軟正黑體" pitchFamily="34" charset="-120"/>
                <a:ea typeface="微軟正黑體" pitchFamily="34" charset="-120"/>
              </a:rPr>
              <a:t>肆、</a:t>
            </a:r>
            <a:r>
              <a:rPr lang="en-US" altLang="en-US" b="1" dirty="0">
                <a:solidFill>
                  <a:schemeClr val="accent1">
                    <a:lumMod val="40000"/>
                    <a:lumOff val="60000"/>
                  </a:schemeClr>
                </a:solidFill>
                <a:latin typeface="微軟正黑體" pitchFamily="34" charset="-120"/>
                <a:ea typeface="微軟正黑體" pitchFamily="34" charset="-120"/>
              </a:rPr>
              <a:t> </a:t>
            </a:r>
            <a:r>
              <a:rPr lang="zh-TW" altLang="en-US" b="1" dirty="0">
                <a:solidFill>
                  <a:schemeClr val="accent1">
                    <a:lumMod val="50000"/>
                  </a:schemeClr>
                </a:solidFill>
                <a:latin typeface="微軟正黑體" pitchFamily="34" charset="-120"/>
                <a:ea typeface="微軟正黑體" pitchFamily="34" charset="-120"/>
              </a:rPr>
              <a:t>近期實務案例</a:t>
            </a:r>
          </a:p>
        </p:txBody>
      </p:sp>
      <p:sp>
        <p:nvSpPr>
          <p:cNvPr id="2" name="內容版面配置區 1"/>
          <p:cNvSpPr>
            <a:spLocks noGrp="1"/>
          </p:cNvSpPr>
          <p:nvPr>
            <p:ph idx="1"/>
          </p:nvPr>
        </p:nvSpPr>
        <p:spPr>
          <a:xfrm>
            <a:off x="263352" y="1340768"/>
            <a:ext cx="11449272" cy="5040559"/>
          </a:xfrm>
        </p:spPr>
        <p:txBody>
          <a:bodyPr>
            <a:normAutofit/>
          </a:bodyPr>
          <a:lstStyle/>
          <a:p>
            <a:pPr marL="0" indent="0">
              <a:buNone/>
            </a:pPr>
            <a:r>
              <a:rPr lang="zh-TW" altLang="en-US" sz="2400" b="1" dirty="0">
                <a:latin typeface="微軟正黑體" panose="020B0604030504040204" pitchFamily="34" charset="-120"/>
                <a:ea typeface="微軟正黑體" panose="020B0604030504040204" pitchFamily="34" charset="-120"/>
              </a:rPr>
              <a:t>確定判決結果</a:t>
            </a:r>
            <a:r>
              <a:rPr lang="zh-TW" altLang="en-US" sz="2400" b="1"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457200" indent="-457200">
              <a:buFont typeface="+mj-lt"/>
              <a:buAutoNum type="arabicPeriod" startAt="5"/>
            </a:pPr>
            <a:r>
              <a:rPr lang="zh-TW" altLang="zh-TW" sz="2400" dirty="0">
                <a:latin typeface="微軟正黑體" panose="020B0604030504040204" pitchFamily="34" charset="-120"/>
                <a:ea typeface="微軟正黑體" panose="020B0604030504040204" pitchFamily="34" charset="-120"/>
              </a:rPr>
              <a:t>臺灣高等法院高雄分院刑事判決101年度上易字第926號</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案件事實：被告甲於</a:t>
            </a:r>
            <a:r>
              <a:rPr lang="en-US" altLang="zh-TW" sz="2400" dirty="0">
                <a:latin typeface="微軟正黑體" panose="020B0604030504040204" pitchFamily="34" charset="-120"/>
                <a:ea typeface="微軟正黑體" panose="020B0604030504040204" pitchFamily="34" charset="-120"/>
              </a:rPr>
              <a:t>91</a:t>
            </a:r>
            <a:r>
              <a:rPr lang="zh-TW" altLang="en-US" sz="2400" dirty="0">
                <a:latin typeface="微軟正黑體" panose="020B0604030504040204" pitchFamily="34" charset="-120"/>
                <a:ea typeface="微軟正黑體" panose="020B0604030504040204" pitchFamily="34" charset="-120"/>
              </a:rPr>
              <a:t>年底，基於使公務員登載不實之故意，以協助乙申辦貸款為由，</a:t>
            </a:r>
            <a:r>
              <a:rPr lang="zh-TW" altLang="en-US" sz="2400" dirty="0">
                <a:solidFill>
                  <a:srgbClr val="FF0000"/>
                </a:solidFill>
                <a:latin typeface="微軟正黑體" panose="020B0604030504040204" pitchFamily="34" charset="-120"/>
                <a:ea typeface="微軟正黑體" panose="020B0604030504040204" pitchFamily="34" charset="-120"/>
              </a:rPr>
              <a:t>取得乙之身分證影本，未得渠之同意，以渠於</a:t>
            </a:r>
            <a:r>
              <a:rPr lang="en-US" altLang="zh-TW" sz="2400" dirty="0">
                <a:solidFill>
                  <a:srgbClr val="FF0000"/>
                </a:solidFill>
                <a:latin typeface="微軟正黑體" panose="020B0604030504040204" pitchFamily="34" charset="-120"/>
                <a:ea typeface="微軟正黑體" panose="020B0604030504040204" pitchFamily="34" charset="-120"/>
              </a:rPr>
              <a:t>91</a:t>
            </a:r>
            <a:r>
              <a:rPr lang="zh-TW" altLang="en-US" sz="2400" dirty="0">
                <a:solidFill>
                  <a:srgbClr val="FF0000"/>
                </a:solidFill>
                <a:latin typeface="微軟正黑體" panose="020B0604030504040204" pitchFamily="34" charset="-120"/>
                <a:ea typeface="微軟正黑體" panose="020B0604030504040204" pitchFamily="34" charset="-120"/>
              </a:rPr>
              <a:t>年度有擔任其助理為由，向高雄市議會申報助理費</a:t>
            </a:r>
            <a:r>
              <a:rPr lang="zh-TW" altLang="en-US" sz="2400" dirty="0">
                <a:latin typeface="微軟正黑體" panose="020B0604030504040204" pitchFamily="34" charset="-120"/>
                <a:ea typeface="微軟正黑體" panose="020B0604030504040204" pitchFamily="34" charset="-120"/>
              </a:rPr>
              <a:t>，金額總計</a:t>
            </a:r>
            <a:r>
              <a:rPr lang="en-US" altLang="zh-TW" sz="2400" dirty="0">
                <a:latin typeface="微軟正黑體" panose="020B0604030504040204" pitchFamily="34" charset="-120"/>
                <a:ea typeface="微軟正黑體" panose="020B0604030504040204" pitchFamily="34" charset="-120"/>
              </a:rPr>
              <a:t>53</a:t>
            </a:r>
            <a:r>
              <a:rPr lang="zh-TW" altLang="en-US" sz="2400" dirty="0">
                <a:latin typeface="微軟正黑體" panose="020B0604030504040204" pitchFamily="34" charset="-120"/>
                <a:ea typeface="微軟正黑體" panose="020B0604030504040204" pitchFamily="34" charset="-120"/>
              </a:rPr>
              <a:t>萬</a:t>
            </a:r>
            <a:r>
              <a:rPr lang="en-US" altLang="zh-TW" sz="2400" dirty="0" smtClean="0">
                <a:latin typeface="微軟正黑體" panose="020B0604030504040204" pitchFamily="34" charset="-120"/>
                <a:ea typeface="微軟正黑體" panose="020B0604030504040204" pitchFamily="34" charset="-120"/>
              </a:rPr>
              <a:t>5,806</a:t>
            </a:r>
            <a:r>
              <a:rPr lang="zh-TW" altLang="en-US" sz="2400" dirty="0" smtClean="0">
                <a:latin typeface="微軟正黑體" panose="020B0604030504040204" pitchFamily="34" charset="-120"/>
                <a:ea typeface="微軟正黑體" panose="020B0604030504040204" pitchFamily="34" charset="-120"/>
              </a:rPr>
              <a:t>元</a:t>
            </a:r>
            <a:r>
              <a:rPr lang="zh-TW" altLang="en-US" sz="2400" dirty="0">
                <a:latin typeface="微軟正黑體" panose="020B0604030504040204" pitchFamily="34" charset="-120"/>
                <a:ea typeface="微軟正黑體" panose="020B0604030504040204" pitchFamily="34" charset="-120"/>
              </a:rPr>
              <a:t>，嗣乙於</a:t>
            </a:r>
            <a:r>
              <a:rPr lang="en-US" altLang="zh-TW" sz="2400" dirty="0">
                <a:latin typeface="微軟正黑體" panose="020B0604030504040204" pitchFamily="34" charset="-120"/>
                <a:ea typeface="微軟正黑體" panose="020B0604030504040204" pitchFamily="34" charset="-120"/>
              </a:rPr>
              <a:t>96</a:t>
            </a:r>
            <a:r>
              <a:rPr lang="zh-TW" altLang="en-US" sz="2400" dirty="0">
                <a:latin typeface="微軟正黑體" panose="020B0604030504040204" pitchFamily="34" charset="-120"/>
                <a:ea typeface="微軟正黑體" panose="020B0604030504040204" pitchFamily="34" charset="-120"/>
              </a:rPr>
              <a:t>年</a:t>
            </a:r>
            <a:r>
              <a:rPr lang="en-US" altLang="zh-TW" sz="2400" dirty="0" smtClean="0">
                <a:latin typeface="微軟正黑體" panose="020B0604030504040204" pitchFamily="34" charset="-120"/>
                <a:ea typeface="微軟正黑體" panose="020B0604030504040204" pitchFamily="34" charset="-120"/>
              </a:rPr>
              <a:t>7</a:t>
            </a:r>
            <a:r>
              <a:rPr lang="zh-TW" altLang="en-US" sz="2400" dirty="0" smtClean="0">
                <a:latin typeface="微軟正黑體" panose="020B0604030504040204" pitchFamily="34" charset="-120"/>
                <a:ea typeface="微軟正黑體" panose="020B0604030504040204" pitchFamily="34" charset="-120"/>
              </a:rPr>
              <a:t>月</a:t>
            </a:r>
            <a:r>
              <a:rPr lang="zh-TW" altLang="en-US" sz="2400" dirty="0">
                <a:latin typeface="微軟正黑體" panose="020B0604030504040204" pitchFamily="34" charset="-120"/>
                <a:ea typeface="微軟正黑體" panose="020B0604030504040204" pitchFamily="34" charset="-120"/>
              </a:rPr>
              <a:t>間接獲法務部行政執行署高雄行政執行處通知其積欠綜合所得稅、利息及滯納金等費用計</a:t>
            </a:r>
            <a:r>
              <a:rPr lang="en-US" altLang="zh-TW" sz="2400" dirty="0">
                <a:latin typeface="微軟正黑體" panose="020B0604030504040204" pitchFamily="34" charset="-120"/>
                <a:ea typeface="微軟正黑體" panose="020B0604030504040204" pitchFamily="34" charset="-120"/>
              </a:rPr>
              <a:t>37,501</a:t>
            </a:r>
            <a:r>
              <a:rPr lang="zh-TW" altLang="en-US" sz="2400" dirty="0">
                <a:latin typeface="微軟正黑體" panose="020B0604030504040204" pitchFamily="34" charset="-120"/>
                <a:ea typeface="微軟正黑體" panose="020B0604030504040204" pitchFamily="34" charset="-120"/>
              </a:rPr>
              <a:t>元，始悉上情。</a:t>
            </a:r>
            <a:endParaRPr lang="en-US" altLang="zh-TW" sz="24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TW" altLang="en-US" sz="2400" dirty="0" smtClean="0">
                <a:latin typeface="微軟正黑體" panose="020B0604030504040204" pitchFamily="34" charset="-120"/>
                <a:ea typeface="微軟正黑體" panose="020B0604030504040204" pitchFamily="34" charset="-120"/>
              </a:rPr>
              <a:t>判決結果：</a:t>
            </a:r>
            <a:r>
              <a:rPr lang="zh-TW" altLang="zh-TW" sz="2400" dirty="0" smtClean="0">
                <a:latin typeface="微軟正黑體" panose="020B0604030504040204" pitchFamily="34" charset="-120"/>
                <a:ea typeface="微軟正黑體" panose="020B0604030504040204" pitchFamily="34" charset="-120"/>
              </a:rPr>
              <a:t>使</a:t>
            </a:r>
            <a:r>
              <a:rPr lang="zh-TW" altLang="zh-TW" sz="2400" dirty="0">
                <a:latin typeface="微軟正黑體" panose="020B0604030504040204" pitchFamily="34" charset="-120"/>
                <a:ea typeface="微軟正黑體" panose="020B0604030504040204" pitchFamily="34" charset="-120"/>
              </a:rPr>
              <a:t>公務員登載不實罪，處拘役50日，減為拘役25日。(臺灣高等法院高雄分院判決確定</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0" indent="0">
              <a:buNone/>
            </a:pPr>
            <a:endParaRPr lang="en-US" altLang="zh-TW" sz="2400" dirty="0" smtClean="0">
              <a:latin typeface="微軟正黑體" panose="020B0604030504040204" pitchFamily="34" charset="-120"/>
              <a:ea typeface="微軟正黑體" panose="020B0604030504040204" pitchFamily="34" charset="-120"/>
            </a:endParaRPr>
          </a:p>
          <a:p>
            <a:pPr marL="0" indent="0">
              <a:buNone/>
            </a:pPr>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633040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圖: 替代程序 7"/>
          <p:cNvSpPr/>
          <p:nvPr/>
        </p:nvSpPr>
        <p:spPr>
          <a:xfrm>
            <a:off x="3015491" y="-459432"/>
            <a:ext cx="1152128" cy="2088232"/>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3531" y="0"/>
            <a:ext cx="1635035" cy="1196752"/>
          </a:xfrm>
          <a:prstGeom prst="rect">
            <a:avLst/>
          </a:prstGeom>
          <a:solidFill>
            <a:schemeClr val="tx2">
              <a:lumMod val="7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流程圖: 替代程序 11"/>
          <p:cNvSpPr/>
          <p:nvPr/>
        </p:nvSpPr>
        <p:spPr>
          <a:xfrm>
            <a:off x="4281783" y="-1440780"/>
            <a:ext cx="1152128" cy="3069580"/>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流程圖: 替代程序 12"/>
          <p:cNvSpPr/>
          <p:nvPr/>
        </p:nvSpPr>
        <p:spPr>
          <a:xfrm>
            <a:off x="5548075" y="-1235062"/>
            <a:ext cx="1152128" cy="3069580"/>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標題 1"/>
          <p:cNvSpPr txBox="1">
            <a:spLocks/>
          </p:cNvSpPr>
          <p:nvPr/>
        </p:nvSpPr>
        <p:spPr>
          <a:xfrm>
            <a:off x="335360" y="-13424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200" dirty="0" smtClean="0">
                <a:latin typeface="微軟正黑體" pitchFamily="34" charset="-120"/>
                <a:ea typeface="微軟正黑體" pitchFamily="34" charset="-120"/>
              </a:rPr>
              <a:t/>
            </a:r>
            <a:br>
              <a:rPr lang="en-US" altLang="zh-TW" sz="3200" dirty="0" smtClean="0">
                <a:latin typeface="微軟正黑體" pitchFamily="34" charset="-120"/>
                <a:ea typeface="微軟正黑體" pitchFamily="34" charset="-120"/>
              </a:rPr>
            </a:br>
            <a:r>
              <a:rPr lang="zh-TW" altLang="en-US" b="1" dirty="0">
                <a:solidFill>
                  <a:schemeClr val="accent1">
                    <a:lumMod val="40000"/>
                    <a:lumOff val="60000"/>
                  </a:schemeClr>
                </a:solidFill>
                <a:latin typeface="微軟正黑體" pitchFamily="34" charset="-120"/>
                <a:ea typeface="微軟正黑體" pitchFamily="34" charset="-120"/>
              </a:rPr>
              <a:t>肆、</a:t>
            </a:r>
            <a:r>
              <a:rPr lang="en-US" altLang="en-US" b="1" dirty="0">
                <a:solidFill>
                  <a:schemeClr val="accent1">
                    <a:lumMod val="40000"/>
                    <a:lumOff val="60000"/>
                  </a:schemeClr>
                </a:solidFill>
                <a:latin typeface="微軟正黑體" pitchFamily="34" charset="-120"/>
                <a:ea typeface="微軟正黑體" pitchFamily="34" charset="-120"/>
              </a:rPr>
              <a:t> </a:t>
            </a:r>
            <a:r>
              <a:rPr lang="zh-TW" altLang="en-US" b="1" dirty="0">
                <a:solidFill>
                  <a:schemeClr val="accent1">
                    <a:lumMod val="50000"/>
                  </a:schemeClr>
                </a:solidFill>
                <a:latin typeface="微軟正黑體" pitchFamily="34" charset="-120"/>
                <a:ea typeface="微軟正黑體" pitchFamily="34" charset="-120"/>
              </a:rPr>
              <a:t>近期實務案例</a:t>
            </a:r>
          </a:p>
        </p:txBody>
      </p:sp>
      <p:sp>
        <p:nvSpPr>
          <p:cNvPr id="2" name="內容版面配置區 1"/>
          <p:cNvSpPr>
            <a:spLocks noGrp="1"/>
          </p:cNvSpPr>
          <p:nvPr>
            <p:ph idx="1"/>
          </p:nvPr>
        </p:nvSpPr>
        <p:spPr>
          <a:xfrm>
            <a:off x="263352" y="1340768"/>
            <a:ext cx="11449272" cy="5040559"/>
          </a:xfrm>
        </p:spPr>
        <p:txBody>
          <a:bodyPr>
            <a:normAutofit/>
          </a:bodyPr>
          <a:lstStyle/>
          <a:p>
            <a:pPr marL="0" indent="0">
              <a:buNone/>
            </a:pPr>
            <a:r>
              <a:rPr lang="zh-TW" altLang="en-US" sz="2400" b="1" dirty="0">
                <a:latin typeface="微軟正黑體" panose="020B0604030504040204" pitchFamily="34" charset="-120"/>
                <a:ea typeface="微軟正黑體" panose="020B0604030504040204" pitchFamily="34" charset="-120"/>
              </a:rPr>
              <a:t>確定判決結果</a:t>
            </a:r>
            <a:r>
              <a:rPr lang="zh-TW" altLang="en-US" sz="2400" b="1" dirty="0" smtClean="0">
                <a:latin typeface="微軟正黑體" panose="020B0604030504040204" pitchFamily="34" charset="-120"/>
                <a:ea typeface="微軟正黑體" panose="020B0604030504040204" pitchFamily="34" charset="-120"/>
              </a:rPr>
              <a:t>：</a:t>
            </a:r>
            <a:endParaRPr lang="en-US" altLang="zh-TW" sz="2400" dirty="0" smtClean="0"/>
          </a:p>
          <a:p>
            <a:pPr marL="457200" indent="-457200" algn="just">
              <a:buFont typeface="+mj-lt"/>
              <a:buAutoNum type="arabicPeriod" startAt="6"/>
            </a:pPr>
            <a:r>
              <a:rPr lang="zh-TW" altLang="zh-TW" sz="2400" dirty="0" smtClean="0">
                <a:latin typeface="微軟正黑體" panose="020B0604030504040204" pitchFamily="34" charset="-120"/>
                <a:ea typeface="微軟正黑體" panose="020B0604030504040204" pitchFamily="34" charset="-120"/>
              </a:rPr>
              <a:t>臺灣</a:t>
            </a:r>
            <a:r>
              <a:rPr lang="zh-TW" altLang="zh-TW" sz="2400" dirty="0">
                <a:latin typeface="微軟正黑體" panose="020B0604030504040204" pitchFamily="34" charset="-120"/>
                <a:ea typeface="微軟正黑體" panose="020B0604030504040204" pitchFamily="34" charset="-120"/>
              </a:rPr>
              <a:t>高等法院臺南分院刑事判決97年度重上更(五)字第179號</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algn="just">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案件事實</a:t>
            </a:r>
            <a:r>
              <a:rPr lang="zh-TW" altLang="en-US" sz="2400" dirty="0" smtClean="0">
                <a:latin typeface="微軟正黑體" panose="020B0604030504040204" pitchFamily="34" charset="-120"/>
                <a:ea typeface="微軟正黑體" panose="020B0604030504040204" pitchFamily="34" charset="-120"/>
              </a:rPr>
              <a:t>：被告係</a:t>
            </a:r>
            <a:r>
              <a:rPr lang="zh-TW" altLang="en-US" sz="2400" dirty="0">
                <a:latin typeface="微軟正黑體" panose="020B0604030504040204" pitchFamily="34" charset="-120"/>
                <a:ea typeface="微軟正黑體" panose="020B0604030504040204" pitchFamily="34" charset="-120"/>
              </a:rPr>
              <a:t>臺南</a:t>
            </a:r>
            <a:r>
              <a:rPr lang="zh-TW" altLang="en-US" sz="2400" dirty="0" smtClean="0">
                <a:latin typeface="微軟正黑體" panose="020B0604030504040204" pitchFamily="34" charset="-120"/>
                <a:ea typeface="微軟正黑體" panose="020B0604030504040204" pitchFamily="34" charset="-120"/>
              </a:rPr>
              <a:t>縣議員</a:t>
            </a:r>
            <a:r>
              <a:rPr lang="zh-TW" altLang="en-US" sz="2400" dirty="0">
                <a:latin typeface="微軟正黑體" panose="020B0604030504040204" pitchFamily="34" charset="-120"/>
                <a:ea typeface="微軟正黑體" panose="020B0604030504040204" pitchFamily="34" charset="-120"/>
              </a:rPr>
              <a:t>，自民國</a:t>
            </a:r>
            <a:r>
              <a:rPr lang="en-US" altLang="zh-TW" sz="2400" dirty="0">
                <a:latin typeface="微軟正黑體" panose="020B0604030504040204" pitchFamily="34" charset="-120"/>
                <a:ea typeface="微軟正黑體" panose="020B0604030504040204" pitchFamily="34" charset="-120"/>
              </a:rPr>
              <a:t>87</a:t>
            </a:r>
            <a:r>
              <a:rPr lang="zh-TW" altLang="en-US" sz="2400" dirty="0">
                <a:latin typeface="微軟正黑體" panose="020B0604030504040204" pitchFamily="34" charset="-120"/>
                <a:ea typeface="微軟正黑體" panose="020B0604030504040204" pitchFamily="34" charset="-120"/>
              </a:rPr>
              <a:t>年間即聘用甲為助理，而甲之薪資自</a:t>
            </a:r>
            <a:r>
              <a:rPr lang="en-US" altLang="zh-TW" sz="2400" dirty="0">
                <a:latin typeface="微軟正黑體" panose="020B0604030504040204" pitchFamily="34" charset="-120"/>
                <a:ea typeface="微軟正黑體" panose="020B0604030504040204" pitchFamily="34" charset="-120"/>
              </a:rPr>
              <a:t>89</a:t>
            </a:r>
            <a:r>
              <a:rPr lang="zh-TW" altLang="en-US" sz="2400" dirty="0">
                <a:latin typeface="微軟正黑體" panose="020B0604030504040204" pitchFamily="34" charset="-120"/>
                <a:ea typeface="微軟正黑體" panose="020B0604030504040204" pitchFamily="34" charset="-120"/>
              </a:rPr>
              <a:t>年</a:t>
            </a:r>
            <a:r>
              <a:rPr lang="en-US" altLang="zh-TW" sz="2400" dirty="0">
                <a:latin typeface="微軟正黑體" panose="020B0604030504040204" pitchFamily="34" charset="-120"/>
                <a:ea typeface="微軟正黑體" panose="020B0604030504040204" pitchFamily="34" charset="-120"/>
              </a:rPr>
              <a:t>2</a:t>
            </a:r>
            <a:r>
              <a:rPr lang="zh-TW" altLang="en-US" sz="2400" dirty="0">
                <a:latin typeface="微軟正黑體" panose="020B0604030504040204" pitchFamily="34" charset="-120"/>
                <a:ea typeface="微軟正黑體" panose="020B0604030504040204" pitchFamily="34" charset="-120"/>
              </a:rPr>
              <a:t>月起為每月新臺幣</a:t>
            </a:r>
            <a:r>
              <a:rPr lang="en-US" altLang="zh-TW" sz="2400" dirty="0">
                <a:latin typeface="微軟正黑體" panose="020B0604030504040204" pitchFamily="34" charset="-120"/>
                <a:ea typeface="微軟正黑體" panose="020B0604030504040204" pitchFamily="34" charset="-120"/>
              </a:rPr>
              <a:t>3</a:t>
            </a:r>
            <a:r>
              <a:rPr lang="zh-TW" altLang="en-US" sz="2400" dirty="0">
                <a:latin typeface="微軟正黑體" panose="020B0604030504040204" pitchFamily="34" charset="-120"/>
                <a:ea typeface="微軟正黑體" panose="020B0604030504040204" pitchFamily="34" charset="-120"/>
              </a:rPr>
              <a:t>萬元</a:t>
            </a:r>
            <a:r>
              <a:rPr lang="zh-TW" altLang="en-US" sz="2400" dirty="0" smtClean="0">
                <a:latin typeface="微軟正黑體" panose="020B0604030504040204" pitchFamily="34" charset="-120"/>
                <a:ea typeface="微軟正黑體" panose="020B0604030504040204" pitchFamily="34" charset="-120"/>
              </a:rPr>
              <a:t>，</a:t>
            </a:r>
            <a:r>
              <a:rPr lang="zh-TW" altLang="en-US" sz="2400" dirty="0">
                <a:solidFill>
                  <a:srgbClr val="FF0000"/>
                </a:solidFill>
                <a:latin typeface="微軟正黑體" panose="020B0604030504040204" pitchFamily="34" charset="-120"/>
                <a:ea typeface="微軟正黑體" panose="020B0604030504040204" pitchFamily="34" charset="-120"/>
              </a:rPr>
              <a:t>為被告</a:t>
            </a:r>
            <a:r>
              <a:rPr lang="zh-TW" altLang="en-US" sz="2400" dirty="0" smtClean="0">
                <a:solidFill>
                  <a:srgbClr val="FF0000"/>
                </a:solidFill>
                <a:latin typeface="微軟正黑體" panose="020B0604030504040204" pitchFamily="34" charset="-120"/>
                <a:ea typeface="微軟正黑體" panose="020B0604030504040204" pitchFamily="34" charset="-120"/>
              </a:rPr>
              <a:t>於</a:t>
            </a:r>
            <a:r>
              <a:rPr lang="en-US" altLang="zh-TW" sz="2400" dirty="0">
                <a:solidFill>
                  <a:srgbClr val="FF0000"/>
                </a:solidFill>
                <a:latin typeface="微軟正黑體" panose="020B0604030504040204" pitchFamily="34" charset="-120"/>
                <a:ea typeface="微軟正黑體" panose="020B0604030504040204" pitchFamily="34" charset="-120"/>
              </a:rPr>
              <a:t>89</a:t>
            </a:r>
            <a:r>
              <a:rPr lang="zh-TW" altLang="en-US" sz="2400" dirty="0">
                <a:solidFill>
                  <a:srgbClr val="FF0000"/>
                </a:solidFill>
                <a:latin typeface="微軟正黑體" panose="020B0604030504040204" pitchFamily="34" charset="-120"/>
                <a:ea typeface="微軟正黑體" panose="020B0604030504040204" pitchFamily="34" charset="-120"/>
              </a:rPr>
              <a:t>年</a:t>
            </a:r>
            <a:r>
              <a:rPr lang="en-US" altLang="zh-TW" sz="2400" dirty="0">
                <a:solidFill>
                  <a:srgbClr val="FF0000"/>
                </a:solidFill>
                <a:latin typeface="微軟正黑體" panose="020B0604030504040204" pitchFamily="34" charset="-120"/>
                <a:ea typeface="微軟正黑體" panose="020B0604030504040204" pitchFamily="34" charset="-120"/>
              </a:rPr>
              <a:t>2</a:t>
            </a:r>
            <a:r>
              <a:rPr lang="zh-TW" altLang="en-US" sz="2400" dirty="0">
                <a:solidFill>
                  <a:srgbClr val="FF0000"/>
                </a:solidFill>
                <a:latin typeface="微軟正黑體" panose="020B0604030504040204" pitchFamily="34" charset="-120"/>
                <a:ea typeface="微軟正黑體" panose="020B0604030504040204" pitchFamily="34" charset="-120"/>
              </a:rPr>
              <a:t>月出具不實之每月支薪甲</a:t>
            </a:r>
            <a:r>
              <a:rPr lang="en-US" altLang="zh-TW" sz="2400" dirty="0">
                <a:solidFill>
                  <a:srgbClr val="FF0000"/>
                </a:solidFill>
                <a:latin typeface="微軟正黑體" panose="020B0604030504040204" pitchFamily="34" charset="-120"/>
                <a:ea typeface="微軟正黑體" panose="020B0604030504040204" pitchFamily="34" charset="-120"/>
              </a:rPr>
              <a:t>4</a:t>
            </a:r>
            <a:r>
              <a:rPr lang="zh-TW" altLang="en-US" sz="2400" dirty="0" smtClean="0">
                <a:solidFill>
                  <a:srgbClr val="FF0000"/>
                </a:solidFill>
                <a:latin typeface="微軟正黑體" panose="020B0604030504040204" pitchFamily="34" charset="-120"/>
                <a:ea typeface="微軟正黑體" panose="020B0604030504040204" pitchFamily="34" charset="-120"/>
              </a:rPr>
              <a:t>萬元之僱用通知書，</a:t>
            </a:r>
            <a:r>
              <a:rPr lang="zh-TW" altLang="en-US" sz="2400" dirty="0">
                <a:solidFill>
                  <a:srgbClr val="FF0000"/>
                </a:solidFill>
                <a:latin typeface="微軟正黑體" panose="020B0604030504040204" pitchFamily="34" charset="-120"/>
                <a:ea typeface="微軟正黑體" panose="020B0604030504040204" pitchFamily="34" charset="-120"/>
              </a:rPr>
              <a:t>向臺南縣議會申請補助助理費用及領取春節慰勞金</a:t>
            </a:r>
            <a:r>
              <a:rPr lang="zh-TW" altLang="en-US" sz="2400" dirty="0" smtClean="0">
                <a:latin typeface="微軟正黑體" panose="020B0604030504040204" pitchFamily="34" charset="-120"/>
                <a:ea typeface="微軟正黑體" panose="020B0604030504040204" pitchFamily="34" charset="-120"/>
              </a:rPr>
              <a:t>。</a:t>
            </a:r>
            <a:r>
              <a:rPr lang="zh-TW" altLang="en-US" sz="2400" dirty="0">
                <a:solidFill>
                  <a:srgbClr val="FF0000"/>
                </a:solidFill>
                <a:latin typeface="微軟正黑體" panose="020B0604030504040204" pitchFamily="34" charset="-120"/>
                <a:ea typeface="微軟正黑體" panose="020B0604030504040204" pitchFamily="34" charset="-120"/>
              </a:rPr>
              <a:t>另甲</a:t>
            </a:r>
            <a:r>
              <a:rPr lang="zh-TW" altLang="en-US" sz="2400" dirty="0" smtClean="0">
                <a:solidFill>
                  <a:srgbClr val="FF0000"/>
                </a:solidFill>
                <a:latin typeface="微軟正黑體" panose="020B0604030504040204" pitchFamily="34" charset="-120"/>
                <a:ea typeface="微軟正黑體" panose="020B0604030504040204" pitchFamily="34" charset="-120"/>
              </a:rPr>
              <a:t>於</a:t>
            </a:r>
            <a:r>
              <a:rPr lang="en-US" altLang="zh-TW" sz="2400" dirty="0">
                <a:solidFill>
                  <a:srgbClr val="FF0000"/>
                </a:solidFill>
                <a:latin typeface="微軟正黑體" panose="020B0604030504040204" pitchFamily="34" charset="-120"/>
                <a:ea typeface="微軟正黑體" panose="020B0604030504040204" pitchFamily="34" charset="-120"/>
              </a:rPr>
              <a:t>91</a:t>
            </a:r>
            <a:r>
              <a:rPr lang="zh-TW" altLang="en-US" sz="2400" dirty="0">
                <a:solidFill>
                  <a:srgbClr val="FF0000"/>
                </a:solidFill>
                <a:latin typeface="微軟正黑體" panose="020B0604030504040204" pitchFamily="34" charset="-120"/>
                <a:ea typeface="微軟正黑體" panose="020B0604030504040204" pitchFamily="34" charset="-120"/>
              </a:rPr>
              <a:t>年</a:t>
            </a:r>
            <a:r>
              <a:rPr lang="en-US" altLang="zh-TW" sz="2400" dirty="0">
                <a:solidFill>
                  <a:srgbClr val="FF0000"/>
                </a:solidFill>
                <a:latin typeface="微軟正黑體" panose="020B0604030504040204" pitchFamily="34" charset="-120"/>
                <a:ea typeface="微軟正黑體" panose="020B0604030504040204" pitchFamily="34" charset="-120"/>
              </a:rPr>
              <a:t>1</a:t>
            </a:r>
            <a:r>
              <a:rPr lang="zh-TW" altLang="en-US" sz="2400" dirty="0">
                <a:solidFill>
                  <a:srgbClr val="FF0000"/>
                </a:solidFill>
                <a:latin typeface="微軟正黑體" panose="020B0604030504040204" pitchFamily="34" charset="-120"/>
                <a:ea typeface="微軟正黑體" panose="020B0604030504040204" pitchFamily="34" charset="-120"/>
              </a:rPr>
              <a:t>月</a:t>
            </a:r>
            <a:r>
              <a:rPr lang="en-US" altLang="zh-TW" sz="2400" dirty="0">
                <a:solidFill>
                  <a:srgbClr val="FF0000"/>
                </a:solidFill>
                <a:latin typeface="微軟正黑體" panose="020B0604030504040204" pitchFamily="34" charset="-120"/>
                <a:ea typeface="微軟正黑體" panose="020B0604030504040204" pitchFamily="34" charset="-120"/>
              </a:rPr>
              <a:t>26</a:t>
            </a:r>
            <a:r>
              <a:rPr lang="zh-TW" altLang="en-US" sz="2400" dirty="0">
                <a:solidFill>
                  <a:srgbClr val="FF0000"/>
                </a:solidFill>
                <a:latin typeface="微軟正黑體" panose="020B0604030504040204" pitchFamily="34" charset="-120"/>
                <a:ea typeface="微軟正黑體" panose="020B0604030504040204" pitchFamily="34" charset="-120"/>
              </a:rPr>
              <a:t>日離職</a:t>
            </a:r>
            <a:r>
              <a:rPr lang="zh-TW" altLang="en-US" sz="2400" dirty="0" smtClean="0">
                <a:solidFill>
                  <a:srgbClr val="FF0000"/>
                </a:solidFill>
                <a:latin typeface="微軟正黑體" panose="020B0604030504040204" pitchFamily="34" charset="-120"/>
                <a:ea typeface="微軟正黑體" panose="020B0604030504040204" pitchFamily="34" charset="-120"/>
              </a:rPr>
              <a:t>，被告卻</a:t>
            </a:r>
            <a:r>
              <a:rPr lang="zh-TW" altLang="en-US" sz="2400" dirty="0">
                <a:solidFill>
                  <a:srgbClr val="FF0000"/>
                </a:solidFill>
                <a:latin typeface="微軟正黑體" panose="020B0604030504040204" pitchFamily="34" charset="-120"/>
                <a:ea typeface="微軟正黑體" panose="020B0604030504040204" pitchFamily="34" charset="-120"/>
              </a:rPr>
              <a:t>遲至</a:t>
            </a:r>
            <a:r>
              <a:rPr lang="en-US" altLang="zh-TW" sz="2400" dirty="0">
                <a:solidFill>
                  <a:srgbClr val="FF0000"/>
                </a:solidFill>
                <a:latin typeface="微軟正黑體" panose="020B0604030504040204" pitchFamily="34" charset="-120"/>
                <a:ea typeface="微軟正黑體" panose="020B0604030504040204" pitchFamily="34" charset="-120"/>
              </a:rPr>
              <a:t>91</a:t>
            </a:r>
            <a:r>
              <a:rPr lang="zh-TW" altLang="en-US" sz="2400" dirty="0">
                <a:solidFill>
                  <a:srgbClr val="FF0000"/>
                </a:solidFill>
                <a:latin typeface="微軟正黑體" panose="020B0604030504040204" pitchFamily="34" charset="-120"/>
                <a:ea typeface="微軟正黑體" panose="020B0604030504040204" pitchFamily="34" charset="-120"/>
              </a:rPr>
              <a:t>年</a:t>
            </a:r>
            <a:r>
              <a:rPr lang="en-US" altLang="zh-TW" sz="2400" dirty="0">
                <a:solidFill>
                  <a:srgbClr val="FF0000"/>
                </a:solidFill>
                <a:latin typeface="微軟正黑體" panose="020B0604030504040204" pitchFamily="34" charset="-120"/>
                <a:ea typeface="微軟正黑體" panose="020B0604030504040204" pitchFamily="34" charset="-120"/>
              </a:rPr>
              <a:t>3</a:t>
            </a:r>
            <a:r>
              <a:rPr lang="zh-TW" altLang="en-US" sz="2400" dirty="0">
                <a:solidFill>
                  <a:srgbClr val="FF0000"/>
                </a:solidFill>
                <a:latin typeface="微軟正黑體" panose="020B0604030504040204" pitchFamily="34" charset="-120"/>
                <a:ea typeface="微軟正黑體" panose="020B0604030504040204" pitchFamily="34" charset="-120"/>
              </a:rPr>
              <a:t>月</a:t>
            </a:r>
            <a:r>
              <a:rPr lang="en-US" altLang="zh-TW" sz="2400" dirty="0">
                <a:solidFill>
                  <a:srgbClr val="FF0000"/>
                </a:solidFill>
                <a:latin typeface="微軟正黑體" panose="020B0604030504040204" pitchFamily="34" charset="-120"/>
                <a:ea typeface="微軟正黑體" panose="020B0604030504040204" pitchFamily="34" charset="-120"/>
              </a:rPr>
              <a:t>1</a:t>
            </a:r>
            <a:r>
              <a:rPr lang="zh-TW" altLang="en-US" sz="2400" dirty="0">
                <a:solidFill>
                  <a:srgbClr val="FF0000"/>
                </a:solidFill>
                <a:latin typeface="微軟正黑體" panose="020B0604030504040204" pitchFamily="34" charset="-120"/>
                <a:ea typeface="微軟正黑體" panose="020B0604030504040204" pitchFamily="34" charset="-120"/>
              </a:rPr>
              <a:t>日始向臺南</a:t>
            </a:r>
            <a:r>
              <a:rPr lang="zh-TW" altLang="en-US" sz="2400" dirty="0" smtClean="0">
                <a:solidFill>
                  <a:srgbClr val="FF0000"/>
                </a:solidFill>
                <a:latin typeface="微軟正黑體" panose="020B0604030504040204" pitchFamily="34" charset="-120"/>
                <a:ea typeface="微軟正黑體" panose="020B0604030504040204" pitchFamily="34" charset="-120"/>
              </a:rPr>
              <a:t>縣議會申報</a:t>
            </a:r>
            <a:r>
              <a:rPr lang="zh-TW" altLang="en-US" sz="2400" dirty="0">
                <a:solidFill>
                  <a:srgbClr val="FF0000"/>
                </a:solidFill>
                <a:latin typeface="微軟正黑體" panose="020B0604030504040204" pitchFamily="34" charset="-120"/>
                <a:ea typeface="微軟正黑體" panose="020B0604030504040204" pitchFamily="34" charset="-120"/>
              </a:rPr>
              <a:t>停止</a:t>
            </a:r>
            <a:r>
              <a:rPr lang="zh-TW" altLang="en-US" sz="2400" dirty="0" smtClean="0">
                <a:solidFill>
                  <a:srgbClr val="FF0000"/>
                </a:solidFill>
                <a:latin typeface="微軟正黑體" panose="020B0604030504040204" pitchFamily="34" charset="-120"/>
                <a:ea typeface="微軟正黑體" panose="020B0604030504040204" pitchFamily="34" charset="-120"/>
              </a:rPr>
              <a:t>支付薪津</a:t>
            </a:r>
            <a:r>
              <a:rPr lang="zh-TW" altLang="en-US" sz="2400" dirty="0">
                <a:solidFill>
                  <a:srgbClr val="FF0000"/>
                </a:solidFill>
                <a:latin typeface="微軟正黑體" panose="020B0604030504040204" pitchFamily="34" charset="-120"/>
                <a:ea typeface="微軟正黑體" panose="020B0604030504040204" pitchFamily="34" charset="-120"/>
              </a:rPr>
              <a:t>，致使該議會辦理出納業務職員陷於</a:t>
            </a:r>
            <a:r>
              <a:rPr lang="zh-TW" altLang="en-US" sz="2400" dirty="0" smtClean="0">
                <a:solidFill>
                  <a:srgbClr val="FF0000"/>
                </a:solidFill>
                <a:latin typeface="微軟正黑體" panose="020B0604030504040204" pitchFamily="34" charset="-120"/>
                <a:ea typeface="微軟正黑體" panose="020B0604030504040204" pitchFamily="34" charset="-120"/>
              </a:rPr>
              <a:t>錯誤溢發薪水</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algn="just">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判決</a:t>
            </a:r>
            <a:r>
              <a:rPr lang="zh-TW" altLang="en-US" sz="2400" dirty="0" smtClean="0">
                <a:latin typeface="微軟正黑體" panose="020B0604030504040204" pitchFamily="34" charset="-120"/>
                <a:ea typeface="微軟正黑體" panose="020B0604030504040204" pitchFamily="34" charset="-120"/>
              </a:rPr>
              <a:t>結果：</a:t>
            </a:r>
            <a:r>
              <a:rPr lang="zh-TW" altLang="zh-TW" sz="2400" dirty="0" smtClean="0">
                <a:latin typeface="微軟正黑體" panose="020B0604030504040204" pitchFamily="34" charset="-120"/>
                <a:ea typeface="微軟正黑體" panose="020B0604030504040204" pitchFamily="34" charset="-120"/>
              </a:rPr>
              <a:t>使</a:t>
            </a:r>
            <a:r>
              <a:rPr lang="zh-TW" altLang="zh-TW" sz="2400" dirty="0">
                <a:latin typeface="微軟正黑體" panose="020B0604030504040204" pitchFamily="34" charset="-120"/>
                <a:ea typeface="微軟正黑體" panose="020B0604030504040204" pitchFamily="34" charset="-120"/>
              </a:rPr>
              <a:t>公務登載不實罪，處有期徒刑10月，減為有期徒刑5月。(最高法院駁回上訴確定</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0" indent="0">
              <a:buNone/>
            </a:pPr>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871739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流程圖: 替代程序 4"/>
          <p:cNvSpPr/>
          <p:nvPr/>
        </p:nvSpPr>
        <p:spPr>
          <a:xfrm>
            <a:off x="454202" y="-459432"/>
            <a:ext cx="1152128" cy="2088232"/>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3531" y="0"/>
            <a:ext cx="1635035" cy="1196752"/>
          </a:xfrm>
          <a:prstGeom prst="rect">
            <a:avLst/>
          </a:prstGeom>
          <a:solidFill>
            <a:schemeClr val="tx2">
              <a:lumMod val="7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流程圖: 替代程序 7"/>
          <p:cNvSpPr/>
          <p:nvPr/>
        </p:nvSpPr>
        <p:spPr>
          <a:xfrm>
            <a:off x="1749199" y="-1029344"/>
            <a:ext cx="1152128" cy="2658144"/>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流程圖: 替代程序 8"/>
          <p:cNvSpPr/>
          <p:nvPr/>
        </p:nvSpPr>
        <p:spPr>
          <a:xfrm>
            <a:off x="4151784" y="-1440780"/>
            <a:ext cx="1152128" cy="3069580"/>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流程圖: 替代程序 9"/>
          <p:cNvSpPr/>
          <p:nvPr/>
        </p:nvSpPr>
        <p:spPr>
          <a:xfrm>
            <a:off x="5548075" y="-1235062"/>
            <a:ext cx="1152128" cy="3069580"/>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標題 1"/>
          <p:cNvSpPr txBox="1">
            <a:spLocks/>
          </p:cNvSpPr>
          <p:nvPr/>
        </p:nvSpPr>
        <p:spPr>
          <a:xfrm>
            <a:off x="335360" y="-13424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200" dirty="0" smtClean="0">
                <a:latin typeface="微軟正黑體" pitchFamily="34" charset="-120"/>
                <a:ea typeface="微軟正黑體" pitchFamily="34" charset="-120"/>
              </a:rPr>
              <a:t/>
            </a:r>
            <a:br>
              <a:rPr lang="en-US" altLang="zh-TW" sz="3200" dirty="0" smtClean="0">
                <a:latin typeface="微軟正黑體" pitchFamily="34" charset="-120"/>
                <a:ea typeface="微軟正黑體" pitchFamily="34" charset="-120"/>
              </a:rPr>
            </a:br>
            <a:r>
              <a:rPr lang="zh-TW" altLang="en-US" b="1" dirty="0" smtClean="0">
                <a:solidFill>
                  <a:schemeClr val="accent1">
                    <a:lumMod val="40000"/>
                    <a:lumOff val="60000"/>
                  </a:schemeClr>
                </a:solidFill>
                <a:latin typeface="微軟正黑體" pitchFamily="34" charset="-120"/>
                <a:ea typeface="微軟正黑體" pitchFamily="34" charset="-120"/>
              </a:rPr>
              <a:t>伍、</a:t>
            </a:r>
            <a:r>
              <a:rPr lang="en-US" altLang="en-US" b="1" dirty="0" smtClean="0">
                <a:solidFill>
                  <a:schemeClr val="accent1">
                    <a:lumMod val="40000"/>
                    <a:lumOff val="60000"/>
                  </a:schemeClr>
                </a:solidFill>
                <a:latin typeface="微軟正黑體" pitchFamily="34" charset="-120"/>
                <a:ea typeface="微軟正黑體" pitchFamily="34" charset="-120"/>
              </a:rPr>
              <a:t> </a:t>
            </a:r>
            <a:r>
              <a:rPr lang="zh-TW" altLang="en-US" b="1" dirty="0" smtClean="0">
                <a:solidFill>
                  <a:schemeClr val="accent1">
                    <a:lumMod val="50000"/>
                  </a:schemeClr>
                </a:solidFill>
                <a:latin typeface="微軟正黑體" pitchFamily="34" charset="-120"/>
                <a:ea typeface="微軟正黑體" pitchFamily="34" charset="-120"/>
              </a:rPr>
              <a:t>違</a:t>
            </a:r>
            <a:r>
              <a:rPr lang="zh-TW" altLang="en-US" b="1" dirty="0">
                <a:solidFill>
                  <a:schemeClr val="accent1">
                    <a:lumMod val="50000"/>
                  </a:schemeClr>
                </a:solidFill>
                <a:latin typeface="微軟正黑體" pitchFamily="34" charset="-120"/>
                <a:ea typeface="微軟正黑體" pitchFamily="34" charset="-120"/>
              </a:rPr>
              <a:t>失行為態樣</a:t>
            </a:r>
            <a:r>
              <a:rPr lang="zh-TW" altLang="en-US" b="1" dirty="0" smtClean="0">
                <a:solidFill>
                  <a:schemeClr val="accent1">
                    <a:lumMod val="50000"/>
                  </a:schemeClr>
                </a:solidFill>
                <a:latin typeface="微軟正黑體" pitchFamily="34" charset="-120"/>
                <a:ea typeface="微軟正黑體" pitchFamily="34" charset="-120"/>
              </a:rPr>
              <a:t>及癥結</a:t>
            </a:r>
            <a:endParaRPr lang="zh-TW" altLang="en-US" b="1" dirty="0">
              <a:solidFill>
                <a:schemeClr val="accent1">
                  <a:lumMod val="50000"/>
                </a:schemeClr>
              </a:solidFill>
              <a:latin typeface="微軟正黑體" pitchFamily="34" charset="-120"/>
              <a:ea typeface="微軟正黑體" pitchFamily="34" charset="-120"/>
            </a:endParaRPr>
          </a:p>
        </p:txBody>
      </p:sp>
      <p:sp>
        <p:nvSpPr>
          <p:cNvPr id="3" name="內容版面配置區 2"/>
          <p:cNvSpPr>
            <a:spLocks noGrp="1"/>
          </p:cNvSpPr>
          <p:nvPr>
            <p:ph idx="1"/>
          </p:nvPr>
        </p:nvSpPr>
        <p:spPr>
          <a:xfrm>
            <a:off x="813986" y="1516509"/>
            <a:ext cx="10036974" cy="4752528"/>
          </a:xfrm>
        </p:spPr>
        <p:txBody>
          <a:bodyPr>
            <a:normAutofit/>
          </a:bodyPr>
          <a:lstStyle/>
          <a:p>
            <a:pPr marL="0" indent="0">
              <a:buNone/>
            </a:pPr>
            <a:r>
              <a:rPr lang="zh-TW" altLang="en-US" sz="3200" b="1" dirty="0" smtClean="0">
                <a:latin typeface="微軟正黑體" panose="020B0604030504040204" pitchFamily="34" charset="-120"/>
                <a:ea typeface="微軟正黑體" panose="020B0604030504040204" pitchFamily="34" charset="-120"/>
              </a:rPr>
              <a:t>一、行為態樣及涉犯法條</a:t>
            </a:r>
            <a:endParaRPr lang="en-US" altLang="zh-TW" sz="3200" b="1" dirty="0" smtClean="0">
              <a:latin typeface="微軟正黑體" panose="020B0604030504040204" pitchFamily="34" charset="-120"/>
              <a:ea typeface="微軟正黑體" panose="020B0604030504040204" pitchFamily="34" charset="-120"/>
            </a:endParaRPr>
          </a:p>
          <a:p>
            <a:pPr marL="0" indent="0" algn="just">
              <a:buNone/>
            </a:pPr>
            <a:r>
              <a:rPr lang="zh-TW" altLang="en-US" sz="2400" b="1" dirty="0" smtClean="0">
                <a:latin typeface="微軟正黑體" panose="020B0604030504040204" pitchFamily="34" charset="-120"/>
                <a:ea typeface="微軟正黑體" panose="020B0604030504040204" pitchFamily="34" charset="-120"/>
              </a:rPr>
              <a:t>（一）利用</a:t>
            </a:r>
            <a:r>
              <a:rPr lang="zh-TW" altLang="en-US" sz="2400" b="1" dirty="0">
                <a:latin typeface="微軟正黑體" panose="020B0604030504040204" pitchFamily="34" charset="-120"/>
                <a:ea typeface="微軟正黑體" panose="020B0604030504040204" pitchFamily="34" charset="-120"/>
              </a:rPr>
              <a:t>職務上機會詐取財物：</a:t>
            </a:r>
            <a:endParaRPr lang="en-US" altLang="zh-TW" sz="2400" b="1" dirty="0">
              <a:latin typeface="微軟正黑體" panose="020B0604030504040204" pitchFamily="34" charset="-120"/>
              <a:ea typeface="微軟正黑體" panose="020B0604030504040204" pitchFamily="34" charset="-120"/>
            </a:endParaRPr>
          </a:p>
          <a:p>
            <a:pPr algn="just">
              <a:buFont typeface="Wingdings" panose="05000000000000000000" pitchFamily="2" charset="2"/>
              <a:buChar char="l"/>
            </a:pPr>
            <a:r>
              <a:rPr lang="zh-TW" altLang="en-US" sz="2400" dirty="0" smtClean="0">
                <a:latin typeface="微軟正黑體" panose="020B0604030504040204" pitchFamily="34" charset="-120"/>
                <a:ea typeface="微軟正黑體" panose="020B0604030504040204" pitchFamily="34" charset="-120"/>
              </a:rPr>
              <a:t>議員</a:t>
            </a:r>
            <a:r>
              <a:rPr lang="zh-TW" altLang="en-US" sz="2400" dirty="0">
                <a:latin typeface="微軟正黑體" panose="020B0604030504040204" pitchFamily="34" charset="-120"/>
                <a:ea typeface="微軟正黑體" panose="020B0604030504040204" pitchFamily="34" charset="-120"/>
              </a:rPr>
              <a:t>助理補助費，非屬議員實質薪資範圍，必須議員已</a:t>
            </a:r>
            <a:r>
              <a:rPr lang="zh-TW" altLang="en-US" sz="2400" dirty="0">
                <a:solidFill>
                  <a:srgbClr val="FF0000"/>
                </a:solidFill>
                <a:latin typeface="微軟正黑體" panose="020B0604030504040204" pitchFamily="34" charset="-120"/>
                <a:ea typeface="微軟正黑體" panose="020B0604030504040204" pitchFamily="34" charset="-120"/>
              </a:rPr>
              <a:t>實際遴用</a:t>
            </a:r>
            <a:r>
              <a:rPr lang="zh-TW" altLang="en-US" sz="2400" dirty="0">
                <a:latin typeface="微軟正黑體" panose="020B0604030504040204" pitchFamily="34" charset="-120"/>
                <a:ea typeface="微軟正黑體" panose="020B0604030504040204" pitchFamily="34" charset="-120"/>
              </a:rPr>
              <a:t>助理，始得依該條例規定支給助理費用，如以虛報助理名額或月薪之方式核銷助理補助款，即有詐取補助費之問題。</a:t>
            </a:r>
            <a:endParaRPr lang="en-US" altLang="zh-TW" sz="2400" dirty="0">
              <a:latin typeface="微軟正黑體" panose="020B0604030504040204" pitchFamily="34" charset="-120"/>
              <a:ea typeface="微軟正黑體" panose="020B0604030504040204" pitchFamily="34" charset="-120"/>
            </a:endParaRPr>
          </a:p>
          <a:p>
            <a:pPr algn="just">
              <a:buFont typeface="Wingdings" panose="05000000000000000000" pitchFamily="2" charset="2"/>
              <a:buChar char="l"/>
            </a:pPr>
            <a:r>
              <a:rPr lang="zh-TW" altLang="en-US" sz="2400" dirty="0" smtClean="0">
                <a:latin typeface="微軟正黑體" panose="020B0604030504040204" pitchFamily="34" charset="-120"/>
                <a:ea typeface="微軟正黑體" panose="020B0604030504040204" pitchFamily="34" charset="-120"/>
              </a:rPr>
              <a:t>貪污治罪</a:t>
            </a:r>
            <a:r>
              <a:rPr lang="zh-TW" altLang="en-US" sz="2400" dirty="0">
                <a:latin typeface="微軟正黑體" panose="020B0604030504040204" pitchFamily="34" charset="-120"/>
                <a:ea typeface="微軟正黑體" panose="020B0604030504040204" pitchFamily="34" charset="-120"/>
              </a:rPr>
              <a:t>條例第</a:t>
            </a:r>
            <a:r>
              <a:rPr lang="en-US" altLang="zh-TW" sz="2400" dirty="0">
                <a:latin typeface="微軟正黑體" panose="020B0604030504040204" pitchFamily="34" charset="-120"/>
                <a:ea typeface="微軟正黑體" panose="020B0604030504040204" pitchFamily="34" charset="-120"/>
              </a:rPr>
              <a:t>5</a:t>
            </a:r>
            <a:r>
              <a:rPr lang="zh-TW" altLang="en-US" sz="2400" dirty="0">
                <a:latin typeface="微軟正黑體" panose="020B0604030504040204" pitchFamily="34" charset="-120"/>
                <a:ea typeface="微軟正黑體" panose="020B0604030504040204" pitchFamily="34" charset="-120"/>
              </a:rPr>
              <a:t>條第</a:t>
            </a:r>
            <a:r>
              <a:rPr lang="en-US" altLang="zh-TW" sz="2400" dirty="0">
                <a:latin typeface="微軟正黑體" panose="020B0604030504040204" pitchFamily="34" charset="-120"/>
                <a:ea typeface="微軟正黑體" panose="020B0604030504040204" pitchFamily="34" charset="-120"/>
              </a:rPr>
              <a:t>1</a:t>
            </a:r>
            <a:r>
              <a:rPr lang="zh-TW" altLang="en-US" sz="2400" dirty="0">
                <a:latin typeface="微軟正黑體" panose="020B0604030504040204" pitchFamily="34" charset="-120"/>
                <a:ea typeface="微軟正黑體" panose="020B0604030504040204" pitchFamily="34" charset="-120"/>
              </a:rPr>
              <a:t>項第</a:t>
            </a:r>
            <a:r>
              <a:rPr lang="en-US" altLang="zh-TW" sz="2400" dirty="0">
                <a:latin typeface="微軟正黑體" panose="020B0604030504040204" pitchFamily="34" charset="-120"/>
                <a:ea typeface="微軟正黑體" panose="020B0604030504040204" pitchFamily="34" charset="-120"/>
              </a:rPr>
              <a:t>2</a:t>
            </a:r>
            <a:r>
              <a:rPr lang="zh-TW" altLang="en-US" sz="2400" dirty="0">
                <a:latin typeface="微軟正黑體" panose="020B0604030504040204" pitchFamily="34" charset="-120"/>
                <a:ea typeface="微軟正黑體" panose="020B0604030504040204" pitchFamily="34" charset="-120"/>
              </a:rPr>
              <a:t>款：利用職務上之機會，以詐術使人將本人之物或第三人之物交付者，處七年以上有期徒刑，得併科新臺幣六千萬元以下罰金</a:t>
            </a:r>
            <a:r>
              <a:rPr lang="zh-TW" altLang="en-US" sz="2400" dirty="0" smtClean="0">
                <a:latin typeface="微軟正黑體" panose="020B0604030504040204" pitchFamily="34" charset="-120"/>
                <a:ea typeface="微軟正黑體" panose="020B0604030504040204" pitchFamily="34" charset="-120"/>
              </a:rPr>
              <a:t>。</a:t>
            </a:r>
            <a:endParaRPr lang="en-US" altLang="zh-TW" sz="2400" b="1" dirty="0">
              <a:latin typeface="微軟正黑體" panose="020B0604030504040204" pitchFamily="34" charset="-120"/>
              <a:ea typeface="微軟正黑體" panose="020B0604030504040204" pitchFamily="34" charset="-120"/>
            </a:endParaRPr>
          </a:p>
          <a:p>
            <a:endParaRPr lang="en-US" altLang="zh-TW" sz="2600" dirty="0"/>
          </a:p>
          <a:p>
            <a:endParaRPr lang="en-US" altLang="zh-TW" sz="2400" dirty="0"/>
          </a:p>
          <a:p>
            <a:endParaRPr lang="zh-TW" altLang="zh-TW" sz="2400" dirty="0"/>
          </a:p>
          <a:p>
            <a:pPr algn="just">
              <a:buNone/>
            </a:pPr>
            <a:endParaRPr lang="zh-TW" altLang="en-US" sz="2200" dirty="0">
              <a:solidFill>
                <a:srgbClr val="00B0F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492384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59543" y="1484784"/>
            <a:ext cx="10729192" cy="5040560"/>
          </a:xfrm>
        </p:spPr>
        <p:txBody>
          <a:bodyPr>
            <a:normAutofit/>
          </a:bodyPr>
          <a:lstStyle/>
          <a:p>
            <a:pPr marL="0" indent="0">
              <a:buNone/>
            </a:pPr>
            <a:r>
              <a:rPr lang="zh-TW" altLang="en-US" sz="2800" b="1" dirty="0" smtClean="0">
                <a:latin typeface="微軟正黑體" panose="020B0604030504040204" pitchFamily="34" charset="-120"/>
                <a:ea typeface="微軟正黑體" panose="020B0604030504040204" pitchFamily="34" charset="-120"/>
              </a:rPr>
              <a:t>（二）使</a:t>
            </a:r>
            <a:r>
              <a:rPr lang="zh-TW" altLang="en-US" sz="2800" b="1" dirty="0">
                <a:latin typeface="微軟正黑體" panose="020B0604030504040204" pitchFamily="34" charset="-120"/>
                <a:ea typeface="微軟正黑體" panose="020B0604030504040204" pitchFamily="34" charset="-120"/>
              </a:rPr>
              <a:t>公務員登載不實文書：</a:t>
            </a:r>
            <a:endParaRPr lang="en-US" altLang="zh-TW" sz="2800" b="1" dirty="0">
              <a:latin typeface="微軟正黑體" panose="020B0604030504040204" pitchFamily="34" charset="-120"/>
              <a:ea typeface="微軟正黑體" panose="020B0604030504040204" pitchFamily="34" charset="-120"/>
            </a:endParaRPr>
          </a:p>
          <a:p>
            <a:pPr algn="just">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明知無實際聘用事實，而以人頭之方式</a:t>
            </a:r>
            <a:r>
              <a:rPr lang="zh-TW" altLang="en-US" sz="2400" dirty="0">
                <a:solidFill>
                  <a:srgbClr val="FF0000"/>
                </a:solidFill>
                <a:latin typeface="微軟正黑體" panose="020B0604030504040204" pitchFamily="34" charset="-120"/>
                <a:ea typeface="微軟正黑體" panose="020B0604030504040204" pitchFamily="34" charset="-120"/>
              </a:rPr>
              <a:t>編造不實之助理清冊</a:t>
            </a:r>
            <a:r>
              <a:rPr lang="zh-TW" altLang="en-US" sz="2400" dirty="0">
                <a:latin typeface="微軟正黑體" panose="020B0604030504040204" pitchFamily="34" charset="-120"/>
                <a:ea typeface="微軟正黑體" panose="020B0604030504040204" pitchFamily="34" charset="-120"/>
              </a:rPr>
              <a:t>，使公務員登載於公文書。</a:t>
            </a:r>
            <a:endParaRPr lang="en-US" altLang="zh-TW" sz="2400" dirty="0">
              <a:latin typeface="微軟正黑體" panose="020B0604030504040204" pitchFamily="34" charset="-120"/>
              <a:ea typeface="微軟正黑體" panose="020B0604030504040204" pitchFamily="34" charset="-120"/>
            </a:endParaRPr>
          </a:p>
          <a:p>
            <a:pPr algn="just">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於助理清冊上登載之薪給，與實際支付之金額不符。</a:t>
            </a:r>
            <a:endParaRPr lang="en-US" altLang="zh-TW" sz="2400" dirty="0">
              <a:latin typeface="微軟正黑體" panose="020B0604030504040204" pitchFamily="34" charset="-120"/>
              <a:ea typeface="微軟正黑體" panose="020B0604030504040204" pitchFamily="34" charset="-120"/>
            </a:endParaRPr>
          </a:p>
          <a:p>
            <a:pPr algn="just">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刑法第</a:t>
            </a:r>
            <a:r>
              <a:rPr lang="en-US" altLang="zh-TW" sz="2400" dirty="0">
                <a:latin typeface="微軟正黑體" panose="020B0604030504040204" pitchFamily="34" charset="-120"/>
                <a:ea typeface="微軟正黑體" panose="020B0604030504040204" pitchFamily="34" charset="-120"/>
              </a:rPr>
              <a:t>214</a:t>
            </a:r>
            <a:r>
              <a:rPr lang="zh-TW" altLang="en-US" sz="2400" dirty="0">
                <a:latin typeface="微軟正黑體" panose="020B0604030504040204" pitchFamily="34" charset="-120"/>
                <a:ea typeface="微軟正黑體" panose="020B0604030504040204" pitchFamily="34" charset="-120"/>
              </a:rPr>
              <a:t>條：明知為不實之事項，而使公務員登載於職務上所掌之公文書，足以生損害於公眾或他人者，處三年以下有期徒刑、拘役或五百元以下罰金。</a:t>
            </a:r>
            <a:endParaRPr lang="en-US" altLang="zh-TW" sz="2400" dirty="0">
              <a:latin typeface="微軟正黑體" panose="020B0604030504040204" pitchFamily="34" charset="-120"/>
              <a:ea typeface="微軟正黑體" panose="020B0604030504040204" pitchFamily="34" charset="-120"/>
            </a:endParaRPr>
          </a:p>
        </p:txBody>
      </p:sp>
      <p:sp>
        <p:nvSpPr>
          <p:cNvPr id="7" name="矩形 6"/>
          <p:cNvSpPr/>
          <p:nvPr/>
        </p:nvSpPr>
        <p:spPr>
          <a:xfrm>
            <a:off x="-3531" y="0"/>
            <a:ext cx="1635035" cy="1196752"/>
          </a:xfrm>
          <a:prstGeom prst="rect">
            <a:avLst/>
          </a:prstGeom>
          <a:solidFill>
            <a:schemeClr val="tx2">
              <a:lumMod val="7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流程圖: 替代程序 9"/>
          <p:cNvSpPr/>
          <p:nvPr/>
        </p:nvSpPr>
        <p:spPr>
          <a:xfrm>
            <a:off x="5548075" y="-1235062"/>
            <a:ext cx="1152128" cy="3069580"/>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標題 1"/>
          <p:cNvSpPr txBox="1">
            <a:spLocks/>
          </p:cNvSpPr>
          <p:nvPr/>
        </p:nvSpPr>
        <p:spPr>
          <a:xfrm>
            <a:off x="335360" y="-13424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200" dirty="0" smtClean="0">
                <a:latin typeface="微軟正黑體" pitchFamily="34" charset="-120"/>
                <a:ea typeface="微軟正黑體" pitchFamily="34" charset="-120"/>
              </a:rPr>
              <a:t/>
            </a:r>
            <a:br>
              <a:rPr lang="en-US" altLang="zh-TW" sz="3200" dirty="0" smtClean="0">
                <a:latin typeface="微軟正黑體" pitchFamily="34" charset="-120"/>
                <a:ea typeface="微軟正黑體" pitchFamily="34" charset="-120"/>
              </a:rPr>
            </a:br>
            <a:r>
              <a:rPr lang="zh-TW" altLang="en-US" b="1" dirty="0" smtClean="0">
                <a:solidFill>
                  <a:schemeClr val="accent1">
                    <a:lumMod val="40000"/>
                    <a:lumOff val="60000"/>
                  </a:schemeClr>
                </a:solidFill>
                <a:latin typeface="微軟正黑體" pitchFamily="34" charset="-120"/>
                <a:ea typeface="微軟正黑體" pitchFamily="34" charset="-120"/>
              </a:rPr>
              <a:t>伍、</a:t>
            </a:r>
            <a:r>
              <a:rPr lang="zh-TW" altLang="en-US" b="1" dirty="0">
                <a:solidFill>
                  <a:schemeClr val="accent1">
                    <a:lumMod val="50000"/>
                  </a:schemeClr>
                </a:solidFill>
                <a:latin typeface="微軟正黑體" pitchFamily="34" charset="-120"/>
                <a:ea typeface="微軟正黑體" pitchFamily="34" charset="-120"/>
              </a:rPr>
              <a:t>違失行為態樣及癥結</a:t>
            </a:r>
          </a:p>
        </p:txBody>
      </p:sp>
    </p:spTree>
    <p:extLst>
      <p:ext uri="{BB962C8B-B14F-4D97-AF65-F5344CB8AC3E}">
        <p14:creationId xmlns:p14="http://schemas.microsoft.com/office/powerpoint/2010/main" val="35065548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流程圖: 替代程序 6"/>
          <p:cNvSpPr/>
          <p:nvPr/>
        </p:nvSpPr>
        <p:spPr>
          <a:xfrm>
            <a:off x="3015491" y="-459432"/>
            <a:ext cx="1152128" cy="2088232"/>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3531" y="0"/>
            <a:ext cx="1635035" cy="1196752"/>
          </a:xfrm>
          <a:prstGeom prst="rect">
            <a:avLst/>
          </a:prstGeom>
          <a:solidFill>
            <a:schemeClr val="tx2">
              <a:lumMod val="7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流程圖: 替代程序 8"/>
          <p:cNvSpPr/>
          <p:nvPr/>
        </p:nvSpPr>
        <p:spPr>
          <a:xfrm>
            <a:off x="1749199" y="-1029344"/>
            <a:ext cx="1152128" cy="2658144"/>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流程圖: 替代程序 9"/>
          <p:cNvSpPr/>
          <p:nvPr/>
        </p:nvSpPr>
        <p:spPr>
          <a:xfrm>
            <a:off x="4281783" y="-1440780"/>
            <a:ext cx="1152128" cy="3069580"/>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流程圖: 替代程序 10"/>
          <p:cNvSpPr/>
          <p:nvPr/>
        </p:nvSpPr>
        <p:spPr>
          <a:xfrm>
            <a:off x="5548075" y="-1235062"/>
            <a:ext cx="1152128" cy="3069580"/>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標題 1"/>
          <p:cNvSpPr txBox="1">
            <a:spLocks/>
          </p:cNvSpPr>
          <p:nvPr/>
        </p:nvSpPr>
        <p:spPr>
          <a:xfrm>
            <a:off x="335360" y="-13424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200" dirty="0" smtClean="0">
                <a:latin typeface="微軟正黑體" pitchFamily="34" charset="-120"/>
                <a:ea typeface="微軟正黑體" pitchFamily="34" charset="-120"/>
              </a:rPr>
              <a:t/>
            </a:r>
            <a:br>
              <a:rPr lang="en-US" altLang="zh-TW" sz="3200" dirty="0" smtClean="0">
                <a:latin typeface="微軟正黑體" pitchFamily="34" charset="-120"/>
                <a:ea typeface="微軟正黑體" pitchFamily="34" charset="-120"/>
              </a:rPr>
            </a:br>
            <a:r>
              <a:rPr lang="zh-TW" altLang="en-US" b="1" dirty="0">
                <a:solidFill>
                  <a:schemeClr val="accent1">
                    <a:lumMod val="40000"/>
                    <a:lumOff val="60000"/>
                  </a:schemeClr>
                </a:solidFill>
                <a:latin typeface="微軟正黑體" pitchFamily="34" charset="-120"/>
                <a:ea typeface="微軟正黑體" pitchFamily="34" charset="-120"/>
              </a:rPr>
              <a:t>伍</a:t>
            </a:r>
            <a:r>
              <a:rPr lang="zh-TW" altLang="en-US" b="1" dirty="0" smtClean="0">
                <a:solidFill>
                  <a:schemeClr val="accent1">
                    <a:lumMod val="40000"/>
                    <a:lumOff val="60000"/>
                  </a:schemeClr>
                </a:solidFill>
                <a:latin typeface="微軟正黑體" pitchFamily="34" charset="-120"/>
                <a:ea typeface="微軟正黑體" pitchFamily="34" charset="-120"/>
              </a:rPr>
              <a:t>、</a:t>
            </a:r>
            <a:r>
              <a:rPr lang="zh-TW" altLang="en-US" b="1" dirty="0">
                <a:solidFill>
                  <a:schemeClr val="accent1">
                    <a:lumMod val="50000"/>
                  </a:schemeClr>
                </a:solidFill>
                <a:latin typeface="微軟正黑體" pitchFamily="34" charset="-120"/>
                <a:ea typeface="微軟正黑體" pitchFamily="34" charset="-120"/>
              </a:rPr>
              <a:t>違失行為態樣及癥結</a:t>
            </a:r>
          </a:p>
        </p:txBody>
      </p:sp>
      <p:sp>
        <p:nvSpPr>
          <p:cNvPr id="2" name="內容版面配置區 1"/>
          <p:cNvSpPr>
            <a:spLocks noGrp="1"/>
          </p:cNvSpPr>
          <p:nvPr>
            <p:ph idx="1"/>
          </p:nvPr>
        </p:nvSpPr>
        <p:spPr>
          <a:xfrm>
            <a:off x="335360" y="1412777"/>
            <a:ext cx="10942867" cy="4378424"/>
          </a:xfrm>
        </p:spPr>
        <p:txBody>
          <a:bodyPr/>
          <a:lstStyle/>
          <a:p>
            <a:pPr marL="0" indent="0">
              <a:buNone/>
            </a:pPr>
            <a:r>
              <a:rPr lang="zh-TW" altLang="en-US" sz="2800" b="1" dirty="0" smtClean="0">
                <a:latin typeface="微軟正黑體" panose="020B0604030504040204" pitchFamily="34" charset="-120"/>
                <a:ea typeface="微軟正黑體" panose="020B0604030504040204" pitchFamily="34" charset="-120"/>
              </a:rPr>
              <a:t>（三）行使</a:t>
            </a:r>
            <a:r>
              <a:rPr lang="zh-TW" altLang="en-US" sz="2800" b="1" dirty="0">
                <a:latin typeface="微軟正黑體" panose="020B0604030504040204" pitchFamily="34" charset="-120"/>
                <a:ea typeface="微軟正黑體" panose="020B0604030504040204" pitchFamily="34" charset="-120"/>
              </a:rPr>
              <a:t>偽造私</a:t>
            </a:r>
            <a:r>
              <a:rPr lang="zh-TW" altLang="en-US" sz="2800" b="1" dirty="0" smtClean="0">
                <a:latin typeface="微軟正黑體" panose="020B0604030504040204" pitchFamily="34" charset="-120"/>
                <a:ea typeface="微軟正黑體" panose="020B0604030504040204" pitchFamily="34" charset="-120"/>
              </a:rPr>
              <a:t>文書：</a:t>
            </a:r>
            <a:endParaRPr lang="en-US" altLang="zh-TW" sz="2800" b="1" dirty="0">
              <a:latin typeface="微軟正黑體" panose="020B0604030504040204" pitchFamily="34" charset="-120"/>
              <a:ea typeface="微軟正黑體" panose="020B0604030504040204" pitchFamily="34" charset="-120"/>
            </a:endParaRPr>
          </a:p>
          <a:p>
            <a:pPr algn="just">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擅自以助理名義，製作不實委託書</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如委託由議員或特定人代為處理助理費用</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pPr algn="just">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刑法第</a:t>
            </a:r>
            <a:r>
              <a:rPr lang="en-US" altLang="zh-TW" sz="2400" dirty="0">
                <a:latin typeface="微軟正黑體" panose="020B0604030504040204" pitchFamily="34" charset="-120"/>
                <a:ea typeface="微軟正黑體" panose="020B0604030504040204" pitchFamily="34" charset="-120"/>
              </a:rPr>
              <a:t>210</a:t>
            </a:r>
            <a:r>
              <a:rPr lang="zh-TW" altLang="en-US" sz="2400" dirty="0">
                <a:latin typeface="微軟正黑體" panose="020B0604030504040204" pitchFamily="34" charset="-120"/>
                <a:ea typeface="微軟正黑體" panose="020B0604030504040204" pitchFamily="34" charset="-120"/>
              </a:rPr>
              <a:t>條：偽造、變造私文書，足以生損害於公眾或他人者，處五年以下有期徒刑。</a:t>
            </a:r>
            <a:endParaRPr lang="en-US" altLang="zh-TW" sz="2400" dirty="0">
              <a:latin typeface="微軟正黑體" panose="020B0604030504040204" pitchFamily="34" charset="-120"/>
              <a:ea typeface="微軟正黑體" panose="020B0604030504040204" pitchFamily="34" charset="-120"/>
            </a:endParaRPr>
          </a:p>
          <a:p>
            <a:pPr algn="just">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刑法第</a:t>
            </a:r>
            <a:r>
              <a:rPr lang="en-US" altLang="zh-TW" sz="2400" dirty="0">
                <a:latin typeface="微軟正黑體" panose="020B0604030504040204" pitchFamily="34" charset="-120"/>
                <a:ea typeface="微軟正黑體" panose="020B0604030504040204" pitchFamily="34" charset="-120"/>
              </a:rPr>
              <a:t>216</a:t>
            </a:r>
            <a:r>
              <a:rPr lang="zh-TW" altLang="en-US" sz="2400" dirty="0">
                <a:latin typeface="微軟正黑體" panose="020B0604030504040204" pitchFamily="34" charset="-120"/>
                <a:ea typeface="微軟正黑體" panose="020B0604030504040204" pitchFamily="34" charset="-120"/>
              </a:rPr>
              <a:t>條：行使第二百一十條至第二百一十五條之文書者，依偽造、變造文書或登載不實事項或使登載不實事項之規定處斷。</a:t>
            </a:r>
            <a:endParaRPr lang="en-US" altLang="zh-TW" sz="2400" dirty="0">
              <a:latin typeface="微軟正黑體" panose="020B0604030504040204" pitchFamily="34" charset="-120"/>
              <a:ea typeface="微軟正黑體" panose="020B0604030504040204" pitchFamily="34" charset="-120"/>
            </a:endParaRPr>
          </a:p>
          <a:p>
            <a:pPr marL="0" indent="0">
              <a:buNone/>
            </a:pPr>
            <a:endParaRPr lang="zh-TW" altLang="en-US" dirty="0"/>
          </a:p>
        </p:txBody>
      </p:sp>
    </p:spTree>
    <p:extLst>
      <p:ext uri="{BB962C8B-B14F-4D97-AF65-F5344CB8AC3E}">
        <p14:creationId xmlns:p14="http://schemas.microsoft.com/office/powerpoint/2010/main" val="15491899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79376" y="1628800"/>
            <a:ext cx="10945216" cy="4968552"/>
          </a:xfrm>
        </p:spPr>
        <p:txBody>
          <a:bodyPr>
            <a:normAutofit/>
          </a:bodyPr>
          <a:lstStyle/>
          <a:p>
            <a:pPr marL="0" indent="0">
              <a:buNone/>
            </a:pPr>
            <a:r>
              <a:rPr lang="zh-TW" altLang="en-US" sz="2800" b="1" dirty="0" smtClean="0">
                <a:latin typeface="微軟正黑體" panose="020B0604030504040204" pitchFamily="34" charset="-120"/>
                <a:ea typeface="微軟正黑體" panose="020B0604030504040204" pitchFamily="34" charset="-120"/>
              </a:rPr>
              <a:t>（四）盜用</a:t>
            </a:r>
            <a:r>
              <a:rPr lang="zh-TW" altLang="en-US" sz="2800" b="1" dirty="0">
                <a:latin typeface="微軟正黑體" panose="020B0604030504040204" pitchFamily="34" charset="-120"/>
                <a:ea typeface="微軟正黑體" panose="020B0604030504040204" pitchFamily="34" charset="-120"/>
              </a:rPr>
              <a:t>印章：</a:t>
            </a:r>
            <a:endParaRPr lang="en-US" altLang="zh-TW" sz="2800" b="1"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擅自使用人頭助理之印章製作私文書及名冊等。</a:t>
            </a:r>
            <a:endParaRPr lang="en-US" altLang="zh-TW" sz="2400"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擅自使用人頭助理之印章辦理帳戶、存摺、金融卡。</a:t>
            </a:r>
            <a:endParaRPr lang="en-US" altLang="zh-TW" sz="2400"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刑法第</a:t>
            </a:r>
            <a:r>
              <a:rPr lang="en-US" altLang="zh-TW" sz="2400" dirty="0">
                <a:latin typeface="微軟正黑體" panose="020B0604030504040204" pitchFamily="34" charset="-120"/>
                <a:ea typeface="微軟正黑體" panose="020B0604030504040204" pitchFamily="34" charset="-120"/>
              </a:rPr>
              <a:t>217</a:t>
            </a:r>
            <a:r>
              <a:rPr lang="zh-TW" altLang="en-US" sz="2400" dirty="0">
                <a:latin typeface="微軟正黑體" panose="020B0604030504040204" pitchFamily="34" charset="-120"/>
                <a:ea typeface="微軟正黑體" panose="020B0604030504040204" pitchFamily="34" charset="-120"/>
              </a:rPr>
              <a:t>條：偽造印章、印文或署押，足以生損害於公眾或他人者，處三年以下有期徒刑</a:t>
            </a:r>
            <a:r>
              <a:rPr lang="zh-TW" altLang="en-US" sz="2400" dirty="0" smtClean="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a:p>
            <a:endParaRPr lang="en-US" altLang="zh-TW" b="1" dirty="0"/>
          </a:p>
          <a:p>
            <a:endParaRPr lang="en-US" altLang="zh-TW" sz="2600" dirty="0"/>
          </a:p>
          <a:p>
            <a:endParaRPr lang="en-US" altLang="zh-TW" sz="2400" dirty="0"/>
          </a:p>
          <a:p>
            <a:endParaRPr lang="zh-TW" altLang="zh-TW" sz="2400" dirty="0"/>
          </a:p>
          <a:p>
            <a:pPr algn="just">
              <a:buNone/>
            </a:pPr>
            <a:endParaRPr lang="zh-TW" altLang="en-US" sz="2200" dirty="0">
              <a:solidFill>
                <a:srgbClr val="00B0F0"/>
              </a:solidFill>
              <a:latin typeface="微軟正黑體" panose="020B0604030504040204" pitchFamily="34" charset="-120"/>
              <a:ea typeface="微軟正黑體" panose="020B0604030504040204" pitchFamily="34" charset="-120"/>
            </a:endParaRPr>
          </a:p>
        </p:txBody>
      </p:sp>
      <p:sp>
        <p:nvSpPr>
          <p:cNvPr id="6" name="流程圖: 替代程序 5"/>
          <p:cNvSpPr/>
          <p:nvPr/>
        </p:nvSpPr>
        <p:spPr>
          <a:xfrm>
            <a:off x="3015491" y="-459432"/>
            <a:ext cx="1152128" cy="2088232"/>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3531" y="0"/>
            <a:ext cx="1635035" cy="1196752"/>
          </a:xfrm>
          <a:prstGeom prst="rect">
            <a:avLst/>
          </a:prstGeom>
          <a:solidFill>
            <a:schemeClr val="tx2">
              <a:lumMod val="7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流程圖: 替代程序 7"/>
          <p:cNvSpPr/>
          <p:nvPr/>
        </p:nvSpPr>
        <p:spPr>
          <a:xfrm>
            <a:off x="1749199" y="-1029344"/>
            <a:ext cx="1152128" cy="2658144"/>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流程圖: 替代程序 8"/>
          <p:cNvSpPr/>
          <p:nvPr/>
        </p:nvSpPr>
        <p:spPr>
          <a:xfrm>
            <a:off x="4281783" y="-1440780"/>
            <a:ext cx="1152128" cy="3069580"/>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流程圖: 替代程序 9"/>
          <p:cNvSpPr/>
          <p:nvPr/>
        </p:nvSpPr>
        <p:spPr>
          <a:xfrm>
            <a:off x="5548075" y="-1235062"/>
            <a:ext cx="1152128" cy="3069580"/>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標題 1"/>
          <p:cNvSpPr txBox="1">
            <a:spLocks/>
          </p:cNvSpPr>
          <p:nvPr/>
        </p:nvSpPr>
        <p:spPr>
          <a:xfrm>
            <a:off x="335360" y="-13424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200" dirty="0" smtClean="0">
                <a:latin typeface="微軟正黑體" pitchFamily="34" charset="-120"/>
                <a:ea typeface="微軟正黑體" pitchFamily="34" charset="-120"/>
              </a:rPr>
              <a:t/>
            </a:r>
            <a:br>
              <a:rPr lang="en-US" altLang="zh-TW" sz="3200" dirty="0" smtClean="0">
                <a:latin typeface="微軟正黑體" pitchFamily="34" charset="-120"/>
                <a:ea typeface="微軟正黑體" pitchFamily="34" charset="-120"/>
              </a:rPr>
            </a:br>
            <a:r>
              <a:rPr lang="zh-TW" altLang="en-US" b="1" dirty="0">
                <a:solidFill>
                  <a:schemeClr val="accent1">
                    <a:lumMod val="40000"/>
                    <a:lumOff val="60000"/>
                  </a:schemeClr>
                </a:solidFill>
                <a:latin typeface="微軟正黑體" pitchFamily="34" charset="-120"/>
                <a:ea typeface="微軟正黑體" pitchFamily="34" charset="-120"/>
              </a:rPr>
              <a:t>伍</a:t>
            </a:r>
            <a:r>
              <a:rPr lang="zh-TW" altLang="en-US" b="1" dirty="0" smtClean="0">
                <a:solidFill>
                  <a:schemeClr val="accent1">
                    <a:lumMod val="40000"/>
                    <a:lumOff val="60000"/>
                  </a:schemeClr>
                </a:solidFill>
                <a:latin typeface="微軟正黑體" pitchFamily="34" charset="-120"/>
                <a:ea typeface="微軟正黑體" pitchFamily="34" charset="-120"/>
              </a:rPr>
              <a:t>、</a:t>
            </a:r>
            <a:r>
              <a:rPr lang="zh-TW" altLang="en-US" b="1" dirty="0">
                <a:solidFill>
                  <a:schemeClr val="accent1">
                    <a:lumMod val="50000"/>
                  </a:schemeClr>
                </a:solidFill>
                <a:latin typeface="微軟正黑體" pitchFamily="34" charset="-120"/>
                <a:ea typeface="微軟正黑體" pitchFamily="34" charset="-120"/>
              </a:rPr>
              <a:t>違失行為態樣及癥結</a:t>
            </a:r>
          </a:p>
        </p:txBody>
      </p:sp>
    </p:spTree>
    <p:extLst>
      <p:ext uri="{BB962C8B-B14F-4D97-AF65-F5344CB8AC3E}">
        <p14:creationId xmlns:p14="http://schemas.microsoft.com/office/powerpoint/2010/main" val="5262506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9416" y="1749187"/>
            <a:ext cx="10681864" cy="4575971"/>
          </a:xfrm>
        </p:spPr>
        <p:txBody>
          <a:bodyPr>
            <a:normAutofit/>
          </a:bodyPr>
          <a:lstStyle/>
          <a:p>
            <a:pPr marL="0" indent="0">
              <a:buNone/>
            </a:pPr>
            <a:r>
              <a:rPr lang="zh-TW" altLang="en-US" sz="3200" b="1" dirty="0" smtClean="0">
                <a:latin typeface="微軟正黑體" panose="020B0604030504040204" pitchFamily="34" charset="-120"/>
                <a:ea typeface="微軟正黑體" panose="020B0604030504040204" pitchFamily="34" charset="-120"/>
              </a:rPr>
              <a:t>二、違失癥結</a:t>
            </a:r>
            <a:endParaRPr lang="en-US" altLang="zh-TW" sz="3200" b="1" dirty="0" smtClean="0">
              <a:latin typeface="微軟正黑體" panose="020B0604030504040204" pitchFamily="34" charset="-120"/>
              <a:ea typeface="微軟正黑體" panose="020B0604030504040204" pitchFamily="34" charset="-120"/>
            </a:endParaRPr>
          </a:p>
          <a:p>
            <a:pPr marL="0" indent="0">
              <a:buNone/>
            </a:pPr>
            <a:r>
              <a:rPr lang="zh-TW" altLang="en-US" sz="2400" b="1" dirty="0" smtClean="0">
                <a:latin typeface="微軟正黑體" panose="020B0604030504040204" pitchFamily="34" charset="-120"/>
                <a:ea typeface="微軟正黑體" panose="020B0604030504040204" pitchFamily="34" charset="-120"/>
              </a:rPr>
              <a:t>（一）議員公費助理補助之性質</a:t>
            </a:r>
            <a:endParaRPr lang="en-US" altLang="zh-TW" sz="2400" b="1"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TW" altLang="en-US" sz="2400" dirty="0" smtClean="0">
                <a:latin typeface="微軟正黑體" panose="020B0604030504040204" pitchFamily="34" charset="-120"/>
                <a:ea typeface="微軟正黑體" panose="020B0604030504040204" pitchFamily="34" charset="-120"/>
              </a:rPr>
              <a:t>議員</a:t>
            </a:r>
            <a:r>
              <a:rPr lang="zh-TW" altLang="en-US" sz="2400" dirty="0">
                <a:latin typeface="微軟正黑體" panose="020B0604030504040204" pitchFamily="34" charset="-120"/>
                <a:ea typeface="微軟正黑體" panose="020B0604030504040204" pitchFamily="34" charset="-120"/>
              </a:rPr>
              <a:t>助理補助費，非屬議員實質薪資</a:t>
            </a:r>
            <a:r>
              <a:rPr lang="zh-TW" altLang="en-US" sz="2400" dirty="0" smtClean="0">
                <a:latin typeface="微軟正黑體" panose="020B0604030504040204" pitchFamily="34" charset="-120"/>
                <a:ea typeface="微軟正黑體" panose="020B0604030504040204" pitchFamily="34" charset="-120"/>
              </a:rPr>
              <a:t>範圍，而係助理從事工作後所得之薪資，</a:t>
            </a:r>
            <a:r>
              <a:rPr lang="zh-TW" altLang="en-US" sz="2400" dirty="0">
                <a:latin typeface="微軟正黑體" panose="020B0604030504040204" pitchFamily="34" charset="-120"/>
                <a:ea typeface="微軟正黑體" panose="020B0604030504040204" pitchFamily="34" charset="-120"/>
              </a:rPr>
              <a:t>必須</a:t>
            </a:r>
            <a:r>
              <a:rPr lang="zh-TW" altLang="en-US" sz="2400" dirty="0" smtClean="0">
                <a:latin typeface="微軟正黑體" panose="020B0604030504040204" pitchFamily="34" charset="-120"/>
                <a:ea typeface="微軟正黑體" panose="020B0604030504040204" pitchFamily="34" charset="-120"/>
              </a:rPr>
              <a:t>議員實際</a:t>
            </a:r>
            <a:r>
              <a:rPr lang="zh-TW" altLang="en-US" sz="2400" dirty="0">
                <a:latin typeface="微軟正黑體" panose="020B0604030504040204" pitchFamily="34" charset="-120"/>
                <a:ea typeface="微軟正黑體" panose="020B0604030504040204" pitchFamily="34" charset="-120"/>
              </a:rPr>
              <a:t>遴用助理，始</a:t>
            </a:r>
            <a:r>
              <a:rPr lang="zh-TW" altLang="en-US" sz="2400" dirty="0" smtClean="0">
                <a:latin typeface="微軟正黑體" panose="020B0604030504040204" pitchFamily="34" charset="-120"/>
                <a:ea typeface="微軟正黑體" panose="020B0604030504040204" pitchFamily="34" charset="-120"/>
              </a:rPr>
              <a:t>得支給</a:t>
            </a:r>
            <a:r>
              <a:rPr lang="zh-TW" altLang="en-US" sz="2400" dirty="0">
                <a:latin typeface="微軟正黑體" panose="020B0604030504040204" pitchFamily="34" charset="-120"/>
                <a:ea typeface="微軟正黑體" panose="020B0604030504040204" pitchFamily="34" charset="-120"/>
              </a:rPr>
              <a:t>該筆</a:t>
            </a:r>
            <a:r>
              <a:rPr lang="zh-TW" altLang="en-US" sz="2400" dirty="0" smtClean="0">
                <a:latin typeface="微軟正黑體" panose="020B0604030504040204" pitchFamily="34" charset="-120"/>
                <a:ea typeface="微軟正黑體" panose="020B0604030504040204" pitchFamily="34" charset="-120"/>
              </a:rPr>
              <a:t>補助。</a:t>
            </a:r>
            <a:endParaRPr lang="en-US" altLang="zh-TW" sz="24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議員公費助理</a:t>
            </a:r>
            <a:r>
              <a:rPr lang="zh-TW" altLang="en-US" sz="2400" dirty="0" smtClean="0">
                <a:latin typeface="微軟正黑體" panose="020B0604030504040204" pitchFamily="34" charset="-120"/>
                <a:ea typeface="微軟正黑體" panose="020B0604030504040204" pitchFamily="34" charset="-120"/>
              </a:rPr>
              <a:t>補助性質上屬人事費用，爰該筆補助僅得運用於聘用公費助理，不得挪用至辦公室設備或其他業務使用</a:t>
            </a:r>
            <a:r>
              <a:rPr lang="zh-TW" altLang="en-US" sz="2400" dirty="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TW" altLang="en-US" sz="2400" dirty="0" smtClean="0">
                <a:latin typeface="微軟正黑體" panose="020B0604030504040204" pitchFamily="34" charset="-120"/>
                <a:ea typeface="微軟正黑體" panose="020B0604030504040204" pitchFamily="34" charset="-120"/>
              </a:rPr>
              <a:t>綜上，議員如聘用非實際從事工作之助理，或將該筆補助流用至其他公務用途，</a:t>
            </a:r>
            <a:r>
              <a:rPr lang="zh-TW" altLang="en-US" sz="2400" dirty="0">
                <a:latin typeface="微軟正黑體" panose="020B0604030504040204" pitchFamily="34" charset="-120"/>
                <a:ea typeface="微軟正黑體" panose="020B0604030504040204" pitchFamily="34" charset="-120"/>
              </a:rPr>
              <a:t>皆</a:t>
            </a:r>
            <a:r>
              <a:rPr lang="zh-TW" altLang="en-US" sz="2400" dirty="0" smtClean="0">
                <a:latin typeface="微軟正黑體" panose="020B0604030504040204" pitchFamily="34" charset="-120"/>
                <a:ea typeface="微軟正黑體" panose="020B0604030504040204" pitchFamily="34" charset="-120"/>
              </a:rPr>
              <a:t>可能觸犯貪污治罪條例。</a:t>
            </a:r>
            <a:endParaRPr lang="en-US" altLang="zh-TW" sz="2400" dirty="0" smtClean="0">
              <a:latin typeface="微軟正黑體" panose="020B0604030504040204" pitchFamily="34" charset="-120"/>
              <a:ea typeface="微軟正黑體" panose="020B0604030504040204" pitchFamily="34" charset="-120"/>
            </a:endParaRPr>
          </a:p>
          <a:p>
            <a:pPr marL="0" indent="0">
              <a:buNone/>
            </a:pPr>
            <a:endParaRPr lang="zh-TW" altLang="en-US" dirty="0">
              <a:latin typeface="微軟正黑體" panose="020B0604030504040204" pitchFamily="34" charset="-120"/>
              <a:ea typeface="微軟正黑體" panose="020B0604030504040204" pitchFamily="34" charset="-120"/>
            </a:endParaRPr>
          </a:p>
          <a:p>
            <a:endParaRPr lang="en-US" altLang="zh-TW" b="1" dirty="0"/>
          </a:p>
          <a:p>
            <a:pPr marL="0" indent="0">
              <a:buNone/>
            </a:pPr>
            <a:endParaRPr lang="en-US" altLang="zh-TW" sz="2600" dirty="0"/>
          </a:p>
          <a:p>
            <a:endParaRPr lang="en-US" altLang="zh-TW" sz="2400" dirty="0"/>
          </a:p>
          <a:p>
            <a:endParaRPr lang="zh-TW" altLang="zh-TW" sz="2400" dirty="0"/>
          </a:p>
          <a:p>
            <a:pPr algn="just">
              <a:buNone/>
            </a:pPr>
            <a:endParaRPr lang="zh-TW" altLang="en-US" sz="2200" dirty="0">
              <a:solidFill>
                <a:srgbClr val="00B0F0"/>
              </a:solidFill>
              <a:latin typeface="微軟正黑體" panose="020B0604030504040204" pitchFamily="34" charset="-120"/>
              <a:ea typeface="微軟正黑體" panose="020B0604030504040204" pitchFamily="34" charset="-120"/>
            </a:endParaRPr>
          </a:p>
        </p:txBody>
      </p:sp>
      <p:sp>
        <p:nvSpPr>
          <p:cNvPr id="7" name="流程圖: 替代程序 6"/>
          <p:cNvSpPr/>
          <p:nvPr/>
        </p:nvSpPr>
        <p:spPr>
          <a:xfrm>
            <a:off x="3015491" y="-459432"/>
            <a:ext cx="1152128" cy="2088232"/>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3531" y="0"/>
            <a:ext cx="1635035" cy="1196752"/>
          </a:xfrm>
          <a:prstGeom prst="rect">
            <a:avLst/>
          </a:prstGeom>
          <a:solidFill>
            <a:schemeClr val="tx2">
              <a:lumMod val="7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流程圖: 替代程序 8"/>
          <p:cNvSpPr/>
          <p:nvPr/>
        </p:nvSpPr>
        <p:spPr>
          <a:xfrm>
            <a:off x="1749199" y="-1029344"/>
            <a:ext cx="1152128" cy="2658144"/>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流程圖: 替代程序 9"/>
          <p:cNvSpPr/>
          <p:nvPr/>
        </p:nvSpPr>
        <p:spPr>
          <a:xfrm>
            <a:off x="4281783" y="-1440780"/>
            <a:ext cx="1152128" cy="3069580"/>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流程圖: 替代程序 10"/>
          <p:cNvSpPr/>
          <p:nvPr/>
        </p:nvSpPr>
        <p:spPr>
          <a:xfrm>
            <a:off x="5548075" y="-1235062"/>
            <a:ext cx="1152128" cy="3069580"/>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標題 1"/>
          <p:cNvSpPr txBox="1">
            <a:spLocks/>
          </p:cNvSpPr>
          <p:nvPr/>
        </p:nvSpPr>
        <p:spPr>
          <a:xfrm>
            <a:off x="335360" y="-13424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200" dirty="0" smtClean="0">
                <a:latin typeface="微軟正黑體" pitchFamily="34" charset="-120"/>
                <a:ea typeface="微軟正黑體" pitchFamily="34" charset="-120"/>
              </a:rPr>
              <a:t/>
            </a:r>
            <a:br>
              <a:rPr lang="en-US" altLang="zh-TW" sz="3200" dirty="0" smtClean="0">
                <a:latin typeface="微軟正黑體" pitchFamily="34" charset="-120"/>
                <a:ea typeface="微軟正黑體" pitchFamily="34" charset="-120"/>
              </a:rPr>
            </a:br>
            <a:r>
              <a:rPr lang="zh-TW" altLang="en-US" b="1" dirty="0">
                <a:solidFill>
                  <a:schemeClr val="accent1">
                    <a:lumMod val="40000"/>
                    <a:lumOff val="60000"/>
                  </a:schemeClr>
                </a:solidFill>
                <a:latin typeface="微軟正黑體" pitchFamily="34" charset="-120"/>
                <a:ea typeface="微軟正黑體" pitchFamily="34" charset="-120"/>
              </a:rPr>
              <a:t>伍、</a:t>
            </a:r>
            <a:r>
              <a:rPr lang="zh-TW" altLang="en-US" b="1" dirty="0">
                <a:solidFill>
                  <a:schemeClr val="accent1">
                    <a:lumMod val="50000"/>
                  </a:schemeClr>
                </a:solidFill>
                <a:latin typeface="微軟正黑體" pitchFamily="34" charset="-120"/>
                <a:ea typeface="微軟正黑體" pitchFamily="34" charset="-120"/>
              </a:rPr>
              <a:t>違失行為態樣及癥結</a:t>
            </a:r>
          </a:p>
        </p:txBody>
      </p:sp>
    </p:spTree>
    <p:extLst>
      <p:ext uri="{BB962C8B-B14F-4D97-AF65-F5344CB8AC3E}">
        <p14:creationId xmlns:p14="http://schemas.microsoft.com/office/powerpoint/2010/main" val="25349279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79375" y="1953988"/>
            <a:ext cx="10710475" cy="3995291"/>
          </a:xfrm>
        </p:spPr>
        <p:txBody>
          <a:bodyPr>
            <a:normAutofit/>
          </a:bodyPr>
          <a:lstStyle/>
          <a:p>
            <a:pPr marL="0" indent="0">
              <a:buNone/>
            </a:pPr>
            <a:r>
              <a:rPr lang="zh-TW" altLang="en-US" sz="2400" b="1" dirty="0" smtClean="0">
                <a:latin typeface="微軟正黑體" panose="020B0604030504040204" pitchFamily="34" charset="-120"/>
                <a:ea typeface="微軟正黑體" panose="020B0604030504040204" pitchFamily="34" charset="-120"/>
              </a:rPr>
              <a:t>（二）議員</a:t>
            </a:r>
            <a:r>
              <a:rPr lang="zh-TW" altLang="en-US" sz="2400" b="1" dirty="0">
                <a:latin typeface="微軟正黑體" panose="020B0604030504040204" pitchFamily="34" charset="-120"/>
                <a:ea typeface="微軟正黑體" panose="020B0604030504040204" pitchFamily="34" charset="-120"/>
              </a:rPr>
              <a:t>申請助理補助費用尚乏具體審核</a:t>
            </a:r>
            <a:r>
              <a:rPr lang="zh-TW" altLang="en-US" sz="2400" b="1" dirty="0" smtClean="0">
                <a:latin typeface="微軟正黑體" panose="020B0604030504040204" pitchFamily="34" charset="-120"/>
                <a:ea typeface="微軟正黑體" panose="020B0604030504040204" pitchFamily="34" charset="-120"/>
              </a:rPr>
              <a:t>機制</a:t>
            </a:r>
            <a:endParaRPr lang="en-US" altLang="zh-TW" sz="2400" b="1"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於形式</a:t>
            </a:r>
            <a:r>
              <a:rPr lang="zh-TW" altLang="en-US" sz="2400" dirty="0" smtClean="0">
                <a:latin typeface="微軟正黑體" panose="020B0604030504040204" pitchFamily="34" charset="-120"/>
                <a:ea typeface="微軟正黑體" panose="020B0604030504040204" pitchFamily="34" charset="-120"/>
              </a:rPr>
              <a:t>上，議員公費助理之薪資雖然由議會編列，惟實際之雇傭關係仍存在於議員及助理之間，性質上屬私法契約，適用勞動基準法，非屬依聘用人員聘用條例或行政院暨所屬機關約僱人員僱用辦法進用之約聘僱人員。</a:t>
            </a:r>
            <a:endParaRPr lang="en-US" altLang="zh-TW" sz="24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TW" altLang="en-US" sz="2400" dirty="0" smtClean="0">
                <a:latin typeface="微軟正黑體" panose="020B0604030504040204" pitchFamily="34" charset="-120"/>
                <a:ea typeface="微軟正黑體" panose="020B0604030504040204" pitchFamily="34" charset="-120"/>
              </a:rPr>
              <a:t>考量地方民意代表業務多元，且不同議員間有各自之用人需求，公費助理原則上並無人選資格限制，亦無對工作事務內容、時間、場所有所規範，是否聘用係由議員單方面決定。</a:t>
            </a:r>
            <a:endParaRPr lang="zh-TW" altLang="en-US" sz="2400" dirty="0">
              <a:latin typeface="微軟正黑體" panose="020B0604030504040204" pitchFamily="34" charset="-120"/>
              <a:ea typeface="微軟正黑體" panose="020B0604030504040204" pitchFamily="34" charset="-120"/>
            </a:endParaRPr>
          </a:p>
          <a:p>
            <a:pPr marL="0" indent="0">
              <a:buNone/>
            </a:pPr>
            <a:endParaRPr lang="zh-TW" altLang="en-US" sz="2400" dirty="0">
              <a:latin typeface="微軟正黑體" panose="020B0604030504040204" pitchFamily="34" charset="-120"/>
              <a:ea typeface="微軟正黑體" panose="020B0604030504040204" pitchFamily="34" charset="-120"/>
            </a:endParaRPr>
          </a:p>
          <a:p>
            <a:endParaRPr lang="en-US" altLang="zh-TW" b="1" dirty="0"/>
          </a:p>
          <a:p>
            <a:endParaRPr lang="en-US" altLang="zh-TW" sz="2600" dirty="0"/>
          </a:p>
          <a:p>
            <a:endParaRPr lang="en-US" altLang="zh-TW" sz="2400" dirty="0"/>
          </a:p>
          <a:p>
            <a:endParaRPr lang="zh-TW" altLang="zh-TW" sz="2400" dirty="0"/>
          </a:p>
          <a:p>
            <a:pPr algn="just">
              <a:buNone/>
            </a:pPr>
            <a:endParaRPr lang="zh-TW" altLang="en-US" sz="2200" dirty="0">
              <a:solidFill>
                <a:srgbClr val="00B0F0"/>
              </a:solidFill>
              <a:latin typeface="微軟正黑體" panose="020B0604030504040204" pitchFamily="34" charset="-120"/>
              <a:ea typeface="微軟正黑體" panose="020B0604030504040204" pitchFamily="34" charset="-120"/>
            </a:endParaRPr>
          </a:p>
        </p:txBody>
      </p:sp>
      <p:sp>
        <p:nvSpPr>
          <p:cNvPr id="6" name="流程圖: 替代程序 5"/>
          <p:cNvSpPr/>
          <p:nvPr/>
        </p:nvSpPr>
        <p:spPr>
          <a:xfrm>
            <a:off x="3015491" y="-459432"/>
            <a:ext cx="1152128" cy="2088232"/>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3531" y="0"/>
            <a:ext cx="1635035" cy="1196752"/>
          </a:xfrm>
          <a:prstGeom prst="rect">
            <a:avLst/>
          </a:prstGeom>
          <a:solidFill>
            <a:schemeClr val="tx2">
              <a:lumMod val="7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流程圖: 替代程序 7"/>
          <p:cNvSpPr/>
          <p:nvPr/>
        </p:nvSpPr>
        <p:spPr>
          <a:xfrm>
            <a:off x="1749199" y="-1029344"/>
            <a:ext cx="1152128" cy="2658144"/>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流程圖: 替代程序 8"/>
          <p:cNvSpPr/>
          <p:nvPr/>
        </p:nvSpPr>
        <p:spPr>
          <a:xfrm>
            <a:off x="4281783" y="-1440780"/>
            <a:ext cx="1152128" cy="3069580"/>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流程圖: 替代程序 9"/>
          <p:cNvSpPr/>
          <p:nvPr/>
        </p:nvSpPr>
        <p:spPr>
          <a:xfrm>
            <a:off x="5548075" y="-1235062"/>
            <a:ext cx="1152128" cy="3069580"/>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標題 1"/>
          <p:cNvSpPr txBox="1">
            <a:spLocks/>
          </p:cNvSpPr>
          <p:nvPr/>
        </p:nvSpPr>
        <p:spPr>
          <a:xfrm>
            <a:off x="335360" y="-13424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200" dirty="0" smtClean="0">
                <a:latin typeface="微軟正黑體" pitchFamily="34" charset="-120"/>
                <a:ea typeface="微軟正黑體" pitchFamily="34" charset="-120"/>
              </a:rPr>
              <a:t/>
            </a:r>
            <a:br>
              <a:rPr lang="en-US" altLang="zh-TW" sz="3200" dirty="0" smtClean="0">
                <a:latin typeface="微軟正黑體" pitchFamily="34" charset="-120"/>
                <a:ea typeface="微軟正黑體" pitchFamily="34" charset="-120"/>
              </a:rPr>
            </a:br>
            <a:r>
              <a:rPr lang="zh-TW" altLang="en-US" b="1" dirty="0">
                <a:solidFill>
                  <a:schemeClr val="accent1">
                    <a:lumMod val="40000"/>
                    <a:lumOff val="60000"/>
                  </a:schemeClr>
                </a:solidFill>
                <a:latin typeface="微軟正黑體" pitchFamily="34" charset="-120"/>
                <a:ea typeface="微軟正黑體" pitchFamily="34" charset="-120"/>
              </a:rPr>
              <a:t>伍</a:t>
            </a:r>
            <a:r>
              <a:rPr lang="zh-TW" altLang="en-US" b="1" dirty="0" smtClean="0">
                <a:solidFill>
                  <a:schemeClr val="accent1">
                    <a:lumMod val="40000"/>
                    <a:lumOff val="60000"/>
                  </a:schemeClr>
                </a:solidFill>
                <a:latin typeface="微軟正黑體" pitchFamily="34" charset="-120"/>
                <a:ea typeface="微軟正黑體" pitchFamily="34" charset="-120"/>
              </a:rPr>
              <a:t>、</a:t>
            </a:r>
            <a:r>
              <a:rPr lang="en-US" altLang="en-US" b="1" dirty="0" smtClean="0">
                <a:solidFill>
                  <a:schemeClr val="accent1">
                    <a:lumMod val="40000"/>
                    <a:lumOff val="60000"/>
                  </a:schemeClr>
                </a:solidFill>
                <a:latin typeface="微軟正黑體" pitchFamily="34" charset="-120"/>
                <a:ea typeface="微軟正黑體" pitchFamily="34" charset="-120"/>
              </a:rPr>
              <a:t> </a:t>
            </a:r>
            <a:r>
              <a:rPr lang="zh-TW" altLang="en-US" b="1" dirty="0" smtClean="0">
                <a:solidFill>
                  <a:schemeClr val="accent1">
                    <a:lumMod val="50000"/>
                  </a:schemeClr>
                </a:solidFill>
                <a:latin typeface="微軟正黑體" pitchFamily="34" charset="-120"/>
                <a:ea typeface="微軟正黑體" pitchFamily="34" charset="-120"/>
              </a:rPr>
              <a:t>違</a:t>
            </a:r>
            <a:r>
              <a:rPr lang="zh-TW" altLang="en-US" b="1" dirty="0">
                <a:solidFill>
                  <a:schemeClr val="accent1">
                    <a:lumMod val="50000"/>
                  </a:schemeClr>
                </a:solidFill>
                <a:latin typeface="微軟正黑體" pitchFamily="34" charset="-120"/>
                <a:ea typeface="微軟正黑體" pitchFamily="34" charset="-120"/>
              </a:rPr>
              <a:t>失行為態樣及</a:t>
            </a:r>
            <a:r>
              <a:rPr lang="zh-TW" altLang="en-US" b="1" dirty="0" smtClean="0">
                <a:solidFill>
                  <a:schemeClr val="accent1">
                    <a:lumMod val="50000"/>
                  </a:schemeClr>
                </a:solidFill>
                <a:latin typeface="微軟正黑體" pitchFamily="34" charset="-120"/>
                <a:ea typeface="微軟正黑體" pitchFamily="34" charset="-120"/>
              </a:rPr>
              <a:t>癥結</a:t>
            </a:r>
            <a:endParaRPr lang="zh-TW" altLang="en-US" b="1" dirty="0">
              <a:solidFill>
                <a:schemeClr val="accent1">
                  <a:lumMod val="50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15940693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79375" y="1953988"/>
            <a:ext cx="11161241" cy="3995291"/>
          </a:xfrm>
        </p:spPr>
        <p:txBody>
          <a:bodyPr>
            <a:normAutofit/>
          </a:bodyPr>
          <a:lstStyle/>
          <a:p>
            <a:pPr marL="0" indent="0">
              <a:buNone/>
            </a:pPr>
            <a:r>
              <a:rPr lang="zh-TW" altLang="en-US" sz="2400" b="1" dirty="0" smtClean="0">
                <a:latin typeface="微軟正黑體" panose="020B0604030504040204" pitchFamily="34" charset="-120"/>
                <a:ea typeface="微軟正黑體" panose="020B0604030504040204" pitchFamily="34" charset="-120"/>
              </a:rPr>
              <a:t>（三）議員</a:t>
            </a:r>
            <a:r>
              <a:rPr lang="zh-TW" altLang="en-US" sz="2400" b="1" dirty="0">
                <a:latin typeface="微軟正黑體" panose="020B0604030504040204" pitchFamily="34" charset="-120"/>
                <a:ea typeface="微軟正黑體" panose="020B0604030504040204" pitchFamily="34" charset="-120"/>
              </a:rPr>
              <a:t>申請助理補助費用尚乏具體審核</a:t>
            </a:r>
            <a:r>
              <a:rPr lang="zh-TW" altLang="en-US" sz="2400" b="1" dirty="0" smtClean="0">
                <a:latin typeface="微軟正黑體" panose="020B0604030504040204" pitchFamily="34" charset="-120"/>
                <a:ea typeface="微軟正黑體" panose="020B0604030504040204" pitchFamily="34" charset="-120"/>
              </a:rPr>
              <a:t>機制</a:t>
            </a:r>
            <a:endParaRPr lang="en-US" altLang="zh-TW" sz="2400" b="1"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TW" altLang="en-US" sz="2400" dirty="0" smtClean="0">
                <a:latin typeface="微軟正黑體" panose="020B0604030504040204" pitchFamily="34" charset="-120"/>
                <a:ea typeface="微軟正黑體" panose="020B0604030504040204" pitchFamily="34" charset="-120"/>
              </a:rPr>
              <a:t>現行公費助理薪資發放，係由議員</a:t>
            </a:r>
            <a:r>
              <a:rPr lang="zh-TW" altLang="en-US" sz="2400" dirty="0">
                <a:latin typeface="微軟正黑體" panose="020B0604030504040204" pitchFamily="34" charset="-120"/>
                <a:ea typeface="微軟正黑體" panose="020B0604030504040204" pitchFamily="34" charset="-120"/>
              </a:rPr>
              <a:t>提供助理名單</a:t>
            </a:r>
            <a:r>
              <a:rPr lang="zh-TW" altLang="en-US" sz="2400" dirty="0" smtClean="0">
                <a:latin typeface="微軟正黑體" panose="020B0604030504040204" pitchFamily="34" charset="-120"/>
                <a:ea typeface="微軟正黑體" panose="020B0604030504040204" pitchFamily="34" charset="-120"/>
              </a:rPr>
              <a:t>、每</a:t>
            </a:r>
            <a:r>
              <a:rPr lang="zh-TW" altLang="en-US" sz="2400" dirty="0">
                <a:latin typeface="微軟正黑體" panose="020B0604030504040204" pitchFamily="34" charset="-120"/>
                <a:ea typeface="微軟正黑體" panose="020B0604030504040204" pitchFamily="34" charset="-120"/>
              </a:rPr>
              <a:t>位助理薪資額度</a:t>
            </a:r>
            <a:r>
              <a:rPr lang="zh-TW" altLang="en-US" sz="2400" dirty="0" smtClean="0">
                <a:latin typeface="微軟正黑體" panose="020B0604030504040204" pitchFamily="34" charset="-120"/>
                <a:ea typeface="微軟正黑體" panose="020B0604030504040204" pitchFamily="34" charset="-120"/>
              </a:rPr>
              <a:t>、助理</a:t>
            </a:r>
            <a:r>
              <a:rPr lang="zh-TW" altLang="en-US" sz="2400" dirty="0">
                <a:latin typeface="微軟正黑體" panose="020B0604030504040204" pitchFamily="34" charset="-120"/>
                <a:ea typeface="微軟正黑體" panose="020B0604030504040204" pitchFamily="34" charset="-120"/>
              </a:rPr>
              <a:t>本人</a:t>
            </a:r>
            <a:r>
              <a:rPr lang="zh-TW" altLang="en-US" sz="2400" dirty="0" smtClean="0">
                <a:latin typeface="微軟正黑體" panose="020B0604030504040204" pitchFamily="34" charset="-120"/>
                <a:ea typeface="微軟正黑體" panose="020B0604030504040204" pitchFamily="34" charset="-120"/>
              </a:rPr>
              <a:t>帳號，由議會</a:t>
            </a:r>
            <a:r>
              <a:rPr lang="zh-TW" altLang="en-US" sz="2400" dirty="0">
                <a:latin typeface="微軟正黑體" panose="020B0604030504040204" pitchFamily="34" charset="-120"/>
                <a:ea typeface="微軟正黑體" panose="020B0604030504040204" pitchFamily="34" charset="-120"/>
              </a:rPr>
              <a:t>按月撥款至助理</a:t>
            </a:r>
            <a:r>
              <a:rPr lang="zh-TW" altLang="en-US" sz="2400" dirty="0" smtClean="0">
                <a:latin typeface="微軟正黑體" panose="020B0604030504040204" pitchFamily="34" charset="-120"/>
                <a:ea typeface="微軟正黑體" panose="020B0604030504040204" pitchFamily="34" charset="-120"/>
              </a:rPr>
              <a:t>帳戶，惟議會並不會針對助理名冊進行實質審查，可能導致部分有心人士以未實際從事助理工作者為人頭領取助理費，或與知情助理議定自願繳回部分薪資，皆可能觸犯刑法使公務員登載不實。</a:t>
            </a:r>
            <a:endParaRPr lang="zh-TW" altLang="en-US" sz="2400" dirty="0">
              <a:latin typeface="微軟正黑體" panose="020B0604030504040204" pitchFamily="34" charset="-120"/>
              <a:ea typeface="微軟正黑體" panose="020B0604030504040204" pitchFamily="34" charset="-120"/>
            </a:endParaRPr>
          </a:p>
          <a:p>
            <a:pPr marL="0" indent="0">
              <a:buNone/>
            </a:pPr>
            <a:endParaRPr lang="zh-TW" altLang="en-US" sz="2400" dirty="0">
              <a:latin typeface="微軟正黑體" panose="020B0604030504040204" pitchFamily="34" charset="-120"/>
              <a:ea typeface="微軟正黑體" panose="020B0604030504040204" pitchFamily="34" charset="-120"/>
            </a:endParaRPr>
          </a:p>
          <a:p>
            <a:endParaRPr lang="en-US" altLang="zh-TW" b="1" dirty="0"/>
          </a:p>
          <a:p>
            <a:endParaRPr lang="en-US" altLang="zh-TW" sz="2600" dirty="0"/>
          </a:p>
          <a:p>
            <a:endParaRPr lang="en-US" altLang="zh-TW" sz="2400" dirty="0"/>
          </a:p>
          <a:p>
            <a:endParaRPr lang="zh-TW" altLang="zh-TW" sz="2400" dirty="0"/>
          </a:p>
          <a:p>
            <a:pPr algn="just">
              <a:buNone/>
            </a:pPr>
            <a:endParaRPr lang="zh-TW" altLang="en-US" sz="2200" dirty="0">
              <a:solidFill>
                <a:srgbClr val="00B0F0"/>
              </a:solidFill>
              <a:latin typeface="微軟正黑體" panose="020B0604030504040204" pitchFamily="34" charset="-120"/>
              <a:ea typeface="微軟正黑體" panose="020B0604030504040204" pitchFamily="34" charset="-120"/>
            </a:endParaRPr>
          </a:p>
        </p:txBody>
      </p:sp>
      <p:sp>
        <p:nvSpPr>
          <p:cNvPr id="6" name="流程圖: 替代程序 5"/>
          <p:cNvSpPr/>
          <p:nvPr/>
        </p:nvSpPr>
        <p:spPr>
          <a:xfrm>
            <a:off x="3015491" y="-459432"/>
            <a:ext cx="1152128" cy="2088232"/>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3531" y="0"/>
            <a:ext cx="1635035" cy="1196752"/>
          </a:xfrm>
          <a:prstGeom prst="rect">
            <a:avLst/>
          </a:prstGeom>
          <a:solidFill>
            <a:schemeClr val="tx2">
              <a:lumMod val="7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流程圖: 替代程序 7"/>
          <p:cNvSpPr/>
          <p:nvPr/>
        </p:nvSpPr>
        <p:spPr>
          <a:xfrm>
            <a:off x="1749199" y="-1029344"/>
            <a:ext cx="1152128" cy="2658144"/>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流程圖: 替代程序 8"/>
          <p:cNvSpPr/>
          <p:nvPr/>
        </p:nvSpPr>
        <p:spPr>
          <a:xfrm>
            <a:off x="4281783" y="-1440780"/>
            <a:ext cx="1152128" cy="3069580"/>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流程圖: 替代程序 9"/>
          <p:cNvSpPr/>
          <p:nvPr/>
        </p:nvSpPr>
        <p:spPr>
          <a:xfrm>
            <a:off x="5548075" y="-1235062"/>
            <a:ext cx="1152128" cy="3069580"/>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標題 1"/>
          <p:cNvSpPr txBox="1">
            <a:spLocks/>
          </p:cNvSpPr>
          <p:nvPr/>
        </p:nvSpPr>
        <p:spPr>
          <a:xfrm>
            <a:off x="335360" y="-13424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200" dirty="0" smtClean="0">
                <a:latin typeface="微軟正黑體" pitchFamily="34" charset="-120"/>
                <a:ea typeface="微軟正黑體" pitchFamily="34" charset="-120"/>
              </a:rPr>
              <a:t/>
            </a:r>
            <a:br>
              <a:rPr lang="en-US" altLang="zh-TW" sz="3200" dirty="0" smtClean="0">
                <a:latin typeface="微軟正黑體" pitchFamily="34" charset="-120"/>
                <a:ea typeface="微軟正黑體" pitchFamily="34" charset="-120"/>
              </a:rPr>
            </a:br>
            <a:r>
              <a:rPr lang="zh-TW" altLang="en-US" b="1" dirty="0">
                <a:solidFill>
                  <a:schemeClr val="accent1">
                    <a:lumMod val="40000"/>
                    <a:lumOff val="60000"/>
                  </a:schemeClr>
                </a:solidFill>
                <a:latin typeface="微軟正黑體" pitchFamily="34" charset="-120"/>
                <a:ea typeface="微軟正黑體" pitchFamily="34" charset="-120"/>
              </a:rPr>
              <a:t>伍</a:t>
            </a:r>
            <a:r>
              <a:rPr lang="zh-TW" altLang="en-US" b="1" dirty="0" smtClean="0">
                <a:solidFill>
                  <a:schemeClr val="accent1">
                    <a:lumMod val="40000"/>
                    <a:lumOff val="60000"/>
                  </a:schemeClr>
                </a:solidFill>
                <a:latin typeface="微軟正黑體" pitchFamily="34" charset="-120"/>
                <a:ea typeface="微軟正黑體" pitchFamily="34" charset="-120"/>
              </a:rPr>
              <a:t>、</a:t>
            </a:r>
            <a:r>
              <a:rPr lang="en-US" altLang="en-US" b="1" dirty="0" smtClean="0">
                <a:solidFill>
                  <a:schemeClr val="accent1">
                    <a:lumMod val="40000"/>
                    <a:lumOff val="60000"/>
                  </a:schemeClr>
                </a:solidFill>
                <a:latin typeface="微軟正黑體" pitchFamily="34" charset="-120"/>
                <a:ea typeface="微軟正黑體" pitchFamily="34" charset="-120"/>
              </a:rPr>
              <a:t> </a:t>
            </a:r>
            <a:r>
              <a:rPr lang="zh-TW" altLang="en-US" b="1" dirty="0" smtClean="0">
                <a:solidFill>
                  <a:schemeClr val="accent1">
                    <a:lumMod val="50000"/>
                  </a:schemeClr>
                </a:solidFill>
                <a:latin typeface="微軟正黑體" pitchFamily="34" charset="-120"/>
                <a:ea typeface="微軟正黑體" pitchFamily="34" charset="-120"/>
              </a:rPr>
              <a:t>違</a:t>
            </a:r>
            <a:r>
              <a:rPr lang="zh-TW" altLang="en-US" b="1" dirty="0">
                <a:solidFill>
                  <a:schemeClr val="accent1">
                    <a:lumMod val="50000"/>
                  </a:schemeClr>
                </a:solidFill>
                <a:latin typeface="微軟正黑體" pitchFamily="34" charset="-120"/>
                <a:ea typeface="微軟正黑體" pitchFamily="34" charset="-120"/>
              </a:rPr>
              <a:t>失行為態樣及</a:t>
            </a:r>
            <a:r>
              <a:rPr lang="zh-TW" altLang="en-US" b="1" dirty="0" smtClean="0">
                <a:solidFill>
                  <a:schemeClr val="accent1">
                    <a:lumMod val="50000"/>
                  </a:schemeClr>
                </a:solidFill>
                <a:latin typeface="微軟正黑體" pitchFamily="34" charset="-120"/>
                <a:ea typeface="微軟正黑體" pitchFamily="34" charset="-120"/>
              </a:rPr>
              <a:t>癥結</a:t>
            </a:r>
            <a:endParaRPr lang="zh-TW" altLang="en-US" b="1" dirty="0">
              <a:solidFill>
                <a:schemeClr val="accent1">
                  <a:lumMod val="50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21007450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23392" y="1763043"/>
            <a:ext cx="10729192" cy="4690293"/>
          </a:xfrm>
        </p:spPr>
        <p:txBody>
          <a:bodyPr>
            <a:noAutofit/>
          </a:bodyPr>
          <a:lstStyle/>
          <a:p>
            <a:pPr marL="0" indent="0">
              <a:buNone/>
            </a:pPr>
            <a:r>
              <a:rPr lang="zh-TW" altLang="en-US" sz="2400" b="1" dirty="0" smtClean="0">
                <a:latin typeface="微軟正黑體" panose="020B0604030504040204" pitchFamily="34" charset="-120"/>
                <a:ea typeface="微軟正黑體" panose="020B0604030504040204" pitchFamily="34" charset="-120"/>
              </a:rPr>
              <a:t>（四）聘用</a:t>
            </a:r>
            <a:r>
              <a:rPr lang="zh-TW" altLang="en-US" sz="2400" b="1" dirty="0">
                <a:latin typeface="微軟正黑體" panose="020B0604030504040204" pitchFamily="34" charset="-120"/>
                <a:ea typeface="微軟正黑體" panose="020B0604030504040204" pitchFamily="34" charset="-120"/>
              </a:rPr>
              <a:t>公費助理之人數及費用欠缺</a:t>
            </a:r>
            <a:r>
              <a:rPr lang="zh-TW" altLang="en-US" sz="2400" b="1" dirty="0" smtClean="0">
                <a:latin typeface="微軟正黑體" panose="020B0604030504040204" pitchFamily="34" charset="-120"/>
                <a:ea typeface="微軟正黑體" panose="020B0604030504040204" pitchFamily="34" charset="-120"/>
              </a:rPr>
              <a:t>彈性</a:t>
            </a:r>
            <a:endParaRPr lang="en-US" altLang="zh-TW" sz="2400" b="1" dirty="0" smtClean="0">
              <a:latin typeface="微軟正黑體" panose="020B0604030504040204" pitchFamily="34" charset="-120"/>
              <a:ea typeface="微軟正黑體" panose="020B0604030504040204" pitchFamily="34" charset="-120"/>
            </a:endParaRPr>
          </a:p>
          <a:p>
            <a:pPr marL="0" indent="0" algn="just">
              <a:buNone/>
            </a:pPr>
            <a:r>
              <a:rPr lang="zh-TW" altLang="en-US" sz="2400" dirty="0" smtClean="0">
                <a:latin typeface="微軟正黑體" panose="020B0604030504040204" pitchFamily="34" charset="-120"/>
                <a:ea typeface="微軟正黑體" panose="020B0604030504040204" pitchFamily="34" charset="-120"/>
              </a:rPr>
              <a:t>    依據</a:t>
            </a:r>
            <a:r>
              <a:rPr lang="zh-TW" altLang="en-US" sz="2400" dirty="0">
                <a:latin typeface="微軟正黑體" panose="020B0604030504040204" pitchFamily="34" charset="-120"/>
                <a:ea typeface="微軟正黑體" panose="020B0604030504040204" pitchFamily="34" charset="-120"/>
              </a:rPr>
              <a:t>「地方民意代表費用支給及村里長事務補助費補助條例」第</a:t>
            </a:r>
            <a:r>
              <a:rPr lang="en-US" altLang="zh-TW" sz="2400" dirty="0">
                <a:latin typeface="微軟正黑體" panose="020B0604030504040204" pitchFamily="34" charset="-120"/>
                <a:ea typeface="微軟正黑體" panose="020B0604030504040204" pitchFamily="34" charset="-120"/>
              </a:rPr>
              <a:t>6</a:t>
            </a:r>
            <a:r>
              <a:rPr lang="zh-TW" altLang="en-US" sz="2400" dirty="0">
                <a:latin typeface="微軟正黑體" panose="020B0604030504040204" pitchFamily="34" charset="-120"/>
                <a:ea typeface="微軟正黑體" panose="020B0604030504040204" pitchFamily="34" charset="-120"/>
              </a:rPr>
              <a:t>條，直轄市議會議員每人得聘用公費助理六人至八人，縣（市）議會議員每人得聘用公費助理二人至四人，助理補助費用總額，直轄市議會議員每人每月不得超過新臺幣二十四萬元，但公費助理每人每月支領金額，最多不得超過新臺幣八萬元，縣（市）議會議員每人每月不得超過新臺幣八萬元。</a:t>
            </a:r>
            <a:r>
              <a:rPr lang="zh-TW" altLang="en-US" sz="2400" dirty="0">
                <a:solidFill>
                  <a:schemeClr val="bg2">
                    <a:lumMod val="50000"/>
                  </a:schemeClr>
                </a:solidFill>
                <a:latin typeface="微軟正黑體" panose="020B0604030504040204" pitchFamily="34" charset="-120"/>
                <a:ea typeface="微軟正黑體" panose="020B0604030504040204" pitchFamily="34" charset="-120"/>
              </a:rPr>
              <a:t>故地方民意代表於聘用公費助理之人數及費用欠缺彈性，致有特殊聘用需求時往往以虛報或浮報人頭方式辦理。</a:t>
            </a:r>
          </a:p>
          <a:p>
            <a:pPr marL="0" indent="0">
              <a:buNone/>
            </a:pPr>
            <a:endParaRPr lang="en-US" altLang="zh-TW" sz="2800" dirty="0">
              <a:latin typeface="微軟正黑體" panose="020B0604030504040204" pitchFamily="34" charset="-120"/>
              <a:ea typeface="微軟正黑體" panose="020B0604030504040204" pitchFamily="34" charset="-120"/>
            </a:endParaRPr>
          </a:p>
        </p:txBody>
      </p:sp>
      <p:sp>
        <p:nvSpPr>
          <p:cNvPr id="6" name="流程圖: 替代程序 5"/>
          <p:cNvSpPr/>
          <p:nvPr/>
        </p:nvSpPr>
        <p:spPr>
          <a:xfrm>
            <a:off x="3015491" y="-459432"/>
            <a:ext cx="1152128" cy="2088232"/>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3531" y="0"/>
            <a:ext cx="1635035" cy="1196752"/>
          </a:xfrm>
          <a:prstGeom prst="rect">
            <a:avLst/>
          </a:prstGeom>
          <a:solidFill>
            <a:schemeClr val="tx2">
              <a:lumMod val="7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流程圖: 替代程序 7"/>
          <p:cNvSpPr/>
          <p:nvPr/>
        </p:nvSpPr>
        <p:spPr>
          <a:xfrm>
            <a:off x="1749199" y="-1029344"/>
            <a:ext cx="1152128" cy="2658144"/>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流程圖: 替代程序 8"/>
          <p:cNvSpPr/>
          <p:nvPr/>
        </p:nvSpPr>
        <p:spPr>
          <a:xfrm>
            <a:off x="4281783" y="-1440780"/>
            <a:ext cx="1152128" cy="3069580"/>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流程圖: 替代程序 9"/>
          <p:cNvSpPr/>
          <p:nvPr/>
        </p:nvSpPr>
        <p:spPr>
          <a:xfrm>
            <a:off x="5548075" y="-1235062"/>
            <a:ext cx="1152128" cy="3069580"/>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標題 1"/>
          <p:cNvSpPr txBox="1">
            <a:spLocks/>
          </p:cNvSpPr>
          <p:nvPr/>
        </p:nvSpPr>
        <p:spPr>
          <a:xfrm>
            <a:off x="335360" y="-13424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200" dirty="0" smtClean="0">
                <a:latin typeface="微軟正黑體" pitchFamily="34" charset="-120"/>
                <a:ea typeface="微軟正黑體" pitchFamily="34" charset="-120"/>
              </a:rPr>
              <a:t/>
            </a:r>
            <a:br>
              <a:rPr lang="en-US" altLang="zh-TW" sz="3200" dirty="0" smtClean="0">
                <a:latin typeface="微軟正黑體" pitchFamily="34" charset="-120"/>
                <a:ea typeface="微軟正黑體" pitchFamily="34" charset="-120"/>
              </a:rPr>
            </a:br>
            <a:r>
              <a:rPr lang="zh-TW" altLang="en-US" b="1" dirty="0">
                <a:solidFill>
                  <a:schemeClr val="accent1">
                    <a:lumMod val="40000"/>
                    <a:lumOff val="60000"/>
                  </a:schemeClr>
                </a:solidFill>
                <a:latin typeface="微軟正黑體" pitchFamily="34" charset="-120"/>
                <a:ea typeface="微軟正黑體" pitchFamily="34" charset="-120"/>
              </a:rPr>
              <a:t>伍、</a:t>
            </a:r>
            <a:r>
              <a:rPr lang="en-US" altLang="en-US" b="1" dirty="0">
                <a:solidFill>
                  <a:schemeClr val="accent1">
                    <a:lumMod val="40000"/>
                    <a:lumOff val="60000"/>
                  </a:schemeClr>
                </a:solidFill>
                <a:latin typeface="微軟正黑體" pitchFamily="34" charset="-120"/>
                <a:ea typeface="微軟正黑體" pitchFamily="34" charset="-120"/>
              </a:rPr>
              <a:t> </a:t>
            </a:r>
            <a:r>
              <a:rPr lang="zh-TW" altLang="en-US" b="1" dirty="0">
                <a:solidFill>
                  <a:schemeClr val="accent1">
                    <a:lumMod val="50000"/>
                  </a:schemeClr>
                </a:solidFill>
                <a:latin typeface="微軟正黑體" pitchFamily="34" charset="-120"/>
                <a:ea typeface="微軟正黑體" pitchFamily="34" charset="-120"/>
              </a:rPr>
              <a:t>違失行為態樣及癥結</a:t>
            </a:r>
          </a:p>
        </p:txBody>
      </p:sp>
    </p:spTree>
    <p:extLst>
      <p:ext uri="{BB962C8B-B14F-4D97-AF65-F5344CB8AC3E}">
        <p14:creationId xmlns:p14="http://schemas.microsoft.com/office/powerpoint/2010/main" val="3295717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rot="5400000">
            <a:off x="3787180" y="-1357754"/>
            <a:ext cx="4977680" cy="10344313"/>
          </a:xfrm>
          <a:prstGeom prst="rect">
            <a:avLst/>
          </a:prstGeom>
          <a:gradFill>
            <a:gsLst>
              <a:gs pos="67000">
                <a:srgbClr val="98A1AB">
                  <a:alpha val="59000"/>
                </a:srgbClr>
              </a:gs>
              <a:gs pos="94000">
                <a:srgbClr val="6F8298">
                  <a:alpha val="30000"/>
                </a:srgbClr>
              </a:gs>
              <a:gs pos="0">
                <a:schemeClr val="accent2">
                  <a:lumMod val="20000"/>
                  <a:lumOff val="80000"/>
                  <a:alpha val="38000"/>
                </a:schemeClr>
              </a:gs>
              <a:gs pos="100000">
                <a:schemeClr val="accent2">
                  <a:lumMod val="20000"/>
                  <a:lumOff val="80000"/>
                  <a:alpha val="17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w Cen MT" panose="020B0602020104020603"/>
              <a:ea typeface="新細明體" panose="02020500000000000000" pitchFamily="18" charset="-120"/>
              <a:cs typeface="+mn-cs"/>
            </a:endParaRPr>
          </a:p>
        </p:txBody>
      </p:sp>
      <p:sp>
        <p:nvSpPr>
          <p:cNvPr id="4" name="矩形 3"/>
          <p:cNvSpPr/>
          <p:nvPr/>
        </p:nvSpPr>
        <p:spPr>
          <a:xfrm>
            <a:off x="-3531" y="0"/>
            <a:ext cx="1635035" cy="1196752"/>
          </a:xfrm>
          <a:prstGeom prst="rect">
            <a:avLst/>
          </a:prstGeom>
          <a:solidFill>
            <a:schemeClr val="tx2">
              <a:lumMod val="7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w Cen MT" panose="020B0602020104020603"/>
              <a:ea typeface="新細明體" panose="02020500000000000000" pitchFamily="18" charset="-120"/>
              <a:cs typeface="+mn-cs"/>
            </a:endParaRPr>
          </a:p>
        </p:txBody>
      </p:sp>
      <p:sp>
        <p:nvSpPr>
          <p:cNvPr id="2" name="標題 1"/>
          <p:cNvSpPr>
            <a:spLocks noGrp="1"/>
          </p:cNvSpPr>
          <p:nvPr>
            <p:ph type="title"/>
          </p:nvPr>
        </p:nvSpPr>
        <p:spPr>
          <a:xfrm>
            <a:off x="335360" y="-134243"/>
            <a:ext cx="10515600" cy="1325563"/>
          </a:xfrm>
        </p:spPr>
        <p:txBody>
          <a:bodyPr>
            <a:normAutofit/>
          </a:bodyPr>
          <a:lstStyle/>
          <a:p>
            <a:pPr lvl="0"/>
            <a:r>
              <a:rPr lang="en-US" altLang="zh-TW" sz="3200" dirty="0">
                <a:latin typeface="微軟正黑體" pitchFamily="34" charset="-120"/>
                <a:ea typeface="微軟正黑體" pitchFamily="34" charset="-120"/>
              </a:rPr>
              <a:t/>
            </a:r>
            <a:br>
              <a:rPr lang="en-US" altLang="zh-TW" sz="3200" dirty="0">
                <a:latin typeface="微軟正黑體" pitchFamily="34" charset="-120"/>
                <a:ea typeface="微軟正黑體" pitchFamily="34" charset="-120"/>
              </a:rPr>
            </a:br>
            <a:endParaRPr lang="zh-TW" altLang="en-US" sz="4400" dirty="0">
              <a:solidFill>
                <a:schemeClr val="accent1">
                  <a:lumMod val="50000"/>
                </a:schemeClr>
              </a:solidFill>
              <a:latin typeface="微軟正黑體" pitchFamily="34" charset="-120"/>
              <a:ea typeface="微軟正黑體" pitchFamily="34" charset="-120"/>
            </a:endParaRPr>
          </a:p>
        </p:txBody>
      </p:sp>
      <p:sp>
        <p:nvSpPr>
          <p:cNvPr id="3" name="內容版面配置區 2"/>
          <p:cNvSpPr>
            <a:spLocks noGrp="1"/>
          </p:cNvSpPr>
          <p:nvPr>
            <p:ph idx="1"/>
          </p:nvPr>
        </p:nvSpPr>
        <p:spPr>
          <a:xfrm>
            <a:off x="1415480" y="188640"/>
            <a:ext cx="9937106" cy="6114603"/>
          </a:xfrm>
        </p:spPr>
        <p:txBody>
          <a:bodyPr>
            <a:normAutofit fontScale="70000" lnSpcReduction="20000"/>
          </a:bodyPr>
          <a:lstStyle/>
          <a:p>
            <a:pPr marL="0" indent="0" algn="just">
              <a:lnSpc>
                <a:spcPts val="4000"/>
              </a:lnSpc>
              <a:buNone/>
            </a:pPr>
            <a:r>
              <a:rPr lang="zh-TW" altLang="en-US" sz="2400" b="1" dirty="0" smtClean="0">
                <a:solidFill>
                  <a:schemeClr val="tx2">
                    <a:lumMod val="50000"/>
                  </a:schemeClr>
                </a:solidFill>
                <a:latin typeface="微軟正黑體" panose="020B0604030504040204" pitchFamily="34" charset="-120"/>
                <a:ea typeface="微軟正黑體" panose="020B0604030504040204" pitchFamily="34" charset="-120"/>
              </a:rPr>
              <a:t>    </a:t>
            </a:r>
            <a:r>
              <a:rPr lang="en-US" altLang="zh-TW" sz="3400" b="1" dirty="0" smtClean="0">
                <a:solidFill>
                  <a:schemeClr val="tx2">
                    <a:lumMod val="50000"/>
                  </a:schemeClr>
                </a:solidFill>
                <a:latin typeface="微軟正黑體" panose="020B0604030504040204" pitchFamily="34" charset="-120"/>
                <a:ea typeface="微軟正黑體" panose="020B0604030504040204" pitchFamily="34" charset="-120"/>
              </a:rPr>
              <a:t>【</a:t>
            </a:r>
            <a:r>
              <a:rPr lang="zh-TW" altLang="en-US" sz="3400" b="1" dirty="0">
                <a:solidFill>
                  <a:schemeClr val="tx2">
                    <a:lumMod val="50000"/>
                  </a:schemeClr>
                </a:solidFill>
                <a:latin typeface="微軟正黑體" panose="020B0604030504040204" pitchFamily="34" charset="-120"/>
                <a:ea typeface="微軟正黑體" panose="020B0604030504040204" pitchFamily="34" charset="-120"/>
              </a:rPr>
              <a:t>助理費惹議</a:t>
            </a:r>
            <a:r>
              <a:rPr lang="en-US" altLang="zh-TW" sz="3400" b="1" dirty="0">
                <a:solidFill>
                  <a:schemeClr val="tx2">
                    <a:lumMod val="50000"/>
                  </a:schemeClr>
                </a:solidFill>
                <a:latin typeface="微軟正黑體" panose="020B0604030504040204" pitchFamily="34" charset="-120"/>
                <a:ea typeface="微軟正黑體" panose="020B0604030504040204" pitchFamily="34" charset="-120"/>
              </a:rPr>
              <a:t>】</a:t>
            </a:r>
            <a:r>
              <a:rPr lang="zh-TW" altLang="en-US" sz="3400" b="1" dirty="0">
                <a:solidFill>
                  <a:schemeClr val="tx2">
                    <a:lumMod val="50000"/>
                  </a:schemeClr>
                </a:solidFill>
                <a:latin typeface="微軟正黑體" panose="020B0604030504040204" pitchFamily="34" charset="-120"/>
                <a:ea typeface="微軟正黑體" panose="020B0604030504040204" pitchFamily="34" charset="-120"/>
              </a:rPr>
              <a:t>詐領</a:t>
            </a:r>
            <a:r>
              <a:rPr lang="en-US" altLang="zh-TW" sz="3400" b="1" dirty="0">
                <a:solidFill>
                  <a:schemeClr val="tx2">
                    <a:lumMod val="50000"/>
                  </a:schemeClr>
                </a:solidFill>
                <a:latin typeface="微軟正黑體" panose="020B0604030504040204" pitchFamily="34" charset="-120"/>
                <a:ea typeface="微軟正黑體" panose="020B0604030504040204" pitchFamily="34" charset="-120"/>
              </a:rPr>
              <a:t>228</a:t>
            </a:r>
            <a:r>
              <a:rPr lang="zh-TW" altLang="en-US" sz="3400" b="1" dirty="0">
                <a:solidFill>
                  <a:schemeClr val="tx2">
                    <a:lumMod val="50000"/>
                  </a:schemeClr>
                </a:solidFill>
                <a:latin typeface="微軟正黑體" panose="020B0604030504040204" pitchFamily="34" charset="-120"/>
                <a:ea typeface="微軟正黑體" panose="020B0604030504040204" pitchFamily="34" charset="-120"/>
              </a:rPr>
              <a:t>萬助理費　她拿去繳房貸判刑</a:t>
            </a:r>
            <a:r>
              <a:rPr lang="en-US" altLang="zh-TW" sz="3400" b="1" dirty="0">
                <a:solidFill>
                  <a:schemeClr val="tx2">
                    <a:lumMod val="50000"/>
                  </a:schemeClr>
                </a:solidFill>
                <a:latin typeface="微軟正黑體" panose="020B0604030504040204" pitchFamily="34" charset="-120"/>
                <a:ea typeface="微軟正黑體" panose="020B0604030504040204" pitchFamily="34" charset="-120"/>
              </a:rPr>
              <a:t>2</a:t>
            </a:r>
            <a:r>
              <a:rPr lang="zh-TW" altLang="en-US" sz="3400" b="1" dirty="0" smtClean="0">
                <a:solidFill>
                  <a:schemeClr val="tx2">
                    <a:lumMod val="50000"/>
                  </a:schemeClr>
                </a:solidFill>
                <a:latin typeface="微軟正黑體" panose="020B0604030504040204" pitchFamily="34" charset="-120"/>
                <a:ea typeface="微軟正黑體" panose="020B0604030504040204" pitchFamily="34" charset="-120"/>
              </a:rPr>
              <a:t>年</a:t>
            </a:r>
            <a:endParaRPr lang="en-US" altLang="zh-TW" sz="3400" b="1" dirty="0" smtClean="0">
              <a:solidFill>
                <a:schemeClr val="tx2">
                  <a:lumMod val="50000"/>
                </a:schemeClr>
              </a:solidFill>
              <a:latin typeface="微軟正黑體" panose="020B0604030504040204" pitchFamily="34" charset="-120"/>
              <a:ea typeface="微軟正黑體" panose="020B0604030504040204" pitchFamily="34" charset="-120"/>
            </a:endParaRPr>
          </a:p>
          <a:p>
            <a:pPr marL="0" indent="0" algn="just">
              <a:lnSpc>
                <a:spcPts val="4000"/>
              </a:lnSpc>
              <a:buNone/>
            </a:pPr>
            <a:r>
              <a:rPr lang="zh-TW" altLang="en-US" sz="2600" dirty="0" smtClean="0"/>
              <a:t>     鏡週刊 </a:t>
            </a:r>
            <a:r>
              <a:rPr lang="en-US" altLang="zh-TW" sz="2600" dirty="0"/>
              <a:t>2018.07.27</a:t>
            </a:r>
            <a:endParaRPr lang="zh-TW" altLang="zh-TW" sz="2600" dirty="0"/>
          </a:p>
          <a:p>
            <a:pPr algn="just"/>
            <a:r>
              <a:rPr lang="zh-TW" altLang="en-US" sz="2600" b="1" dirty="0">
                <a:solidFill>
                  <a:schemeClr val="bg2">
                    <a:lumMod val="50000"/>
                  </a:schemeClr>
                </a:solidFill>
                <a:latin typeface="微軟正黑體" panose="020B0604030504040204" pitchFamily="34" charset="-120"/>
                <a:ea typeface="微軟正黑體" panose="020B0604030504040204" pitchFamily="34" charset="-120"/>
              </a:rPr>
              <a:t>直轄、縣市民意代表除了每個月的研究費，補助費用琳瑯滿目，其中公費助理的補助費用屢屢出包最受爭議，大多都是議員利用自己的親戚朋友充當「人頭助理」，在「未實際從事助理工作」前提下取領這項公費補助，涉犯</a:t>
            </a:r>
            <a:r>
              <a:rPr lang="en-US" altLang="zh-TW" sz="2600" b="1" dirty="0">
                <a:solidFill>
                  <a:schemeClr val="bg2">
                    <a:lumMod val="50000"/>
                  </a:schemeClr>
                </a:solidFill>
                <a:latin typeface="微軟正黑體" panose="020B0604030504040204" pitchFamily="34" charset="-120"/>
                <a:ea typeface="微軟正黑體" panose="020B0604030504040204" pitchFamily="34" charset="-120"/>
              </a:rPr>
              <a:t>《</a:t>
            </a:r>
            <a:r>
              <a:rPr lang="zh-TW" altLang="en-US" sz="2600" b="1" dirty="0">
                <a:solidFill>
                  <a:schemeClr val="bg2">
                    <a:lumMod val="50000"/>
                  </a:schemeClr>
                </a:solidFill>
                <a:latin typeface="微軟正黑體" panose="020B0604030504040204" pitchFamily="34" charset="-120"/>
                <a:ea typeface="微軟正黑體" panose="020B0604030504040204" pitchFamily="34" charset="-120"/>
              </a:rPr>
              <a:t>貪汙治罪條例</a:t>
            </a:r>
            <a:r>
              <a:rPr lang="en-US" altLang="zh-TW" sz="2600" b="1" dirty="0">
                <a:solidFill>
                  <a:schemeClr val="bg2">
                    <a:lumMod val="50000"/>
                  </a:schemeClr>
                </a:solidFill>
                <a:latin typeface="微軟正黑體" panose="020B0604030504040204" pitchFamily="34" charset="-120"/>
                <a:ea typeface="微軟正黑體" panose="020B0604030504040204" pitchFamily="34" charset="-120"/>
              </a:rPr>
              <a:t>》</a:t>
            </a:r>
            <a:r>
              <a:rPr lang="zh-TW" altLang="en-US" sz="2600" b="1" dirty="0">
                <a:solidFill>
                  <a:schemeClr val="bg2">
                    <a:lumMod val="50000"/>
                  </a:schemeClr>
                </a:solidFill>
                <a:latin typeface="微軟正黑體" panose="020B0604030504040204" pitchFamily="34" charset="-120"/>
                <a:ea typeface="微軟正黑體" panose="020B0604030504040204" pitchFamily="34" charset="-120"/>
              </a:rPr>
              <a:t>不勝枚舉。</a:t>
            </a:r>
            <a:endParaRPr lang="en-US" altLang="zh-TW" sz="2600" b="1" dirty="0" smtClean="0">
              <a:solidFill>
                <a:schemeClr val="bg2">
                  <a:lumMod val="50000"/>
                </a:schemeClr>
              </a:solidFill>
              <a:latin typeface="微軟正黑體" panose="020B0604030504040204" pitchFamily="34" charset="-120"/>
              <a:ea typeface="微軟正黑體" panose="020B0604030504040204" pitchFamily="34" charset="-120"/>
            </a:endParaRPr>
          </a:p>
          <a:p>
            <a:pPr algn="just"/>
            <a:r>
              <a:rPr lang="zh-TW" altLang="en-US" sz="2600" dirty="0">
                <a:latin typeface="微軟正黑體" panose="020B0604030504040204" pitchFamily="34" charset="-120"/>
                <a:ea typeface="微軟正黑體" panose="020B0604030504040204" pitchFamily="34" charset="-120"/>
              </a:rPr>
              <a:t>屏東縣議員蔣月惠因為「哭咬」而暴紅，卻在成為媒體焦點後頻頻暴走，其爭議言論褒貶參半，有民眾爆料她的助理費並非由二哥蔣仁泉所支領，而是由蔣仁泉的妻女領取，</a:t>
            </a:r>
            <a:r>
              <a:rPr lang="zh-TW" altLang="en-US" sz="2600" dirty="0">
                <a:solidFill>
                  <a:srgbClr val="FF0000"/>
                </a:solidFill>
                <a:latin typeface="微軟正黑體" panose="020B0604030504040204" pitchFamily="34" charset="-120"/>
                <a:ea typeface="微軟正黑體" panose="020B0604030504040204" pitchFamily="34" charset="-120"/>
              </a:rPr>
              <a:t>但其妻女並沒實際執行助理業務</a:t>
            </a:r>
            <a:r>
              <a:rPr lang="zh-TW" altLang="en-US" sz="2600" dirty="0">
                <a:latin typeface="微軟正黑體" panose="020B0604030504040204" pitchFamily="34" charset="-120"/>
                <a:ea typeface="微軟正黑體" panose="020B0604030504040204" pitchFamily="34" charset="-120"/>
              </a:rPr>
              <a:t>，有詐領公費之嫌</a:t>
            </a:r>
            <a:r>
              <a:rPr lang="zh-TW" altLang="en-US" sz="2600" dirty="0" smtClean="0">
                <a:latin typeface="微軟正黑體" panose="020B0604030504040204" pitchFamily="34" charset="-120"/>
                <a:ea typeface="微軟正黑體" panose="020B0604030504040204" pitchFamily="34" charset="-120"/>
              </a:rPr>
              <a:t>。</a:t>
            </a:r>
            <a:endParaRPr lang="zh-TW" altLang="en-US" sz="2600" dirty="0">
              <a:latin typeface="微軟正黑體" panose="020B0604030504040204" pitchFamily="34" charset="-120"/>
              <a:ea typeface="微軟正黑體" panose="020B0604030504040204" pitchFamily="34" charset="-120"/>
            </a:endParaRPr>
          </a:p>
          <a:p>
            <a:pPr algn="just"/>
            <a:r>
              <a:rPr lang="zh-TW" altLang="en-US" sz="2600" dirty="0">
                <a:latin typeface="微軟正黑體" panose="020B0604030504040204" pitchFamily="34" charset="-120"/>
                <a:ea typeface="微軟正黑體" panose="020B0604030504040204" pitchFamily="34" charset="-120"/>
              </a:rPr>
              <a:t>最近期的是宜蘭縣議員陳傑麟，他涉嫌透過妻子的</a:t>
            </a:r>
            <a:r>
              <a:rPr lang="en-US" altLang="zh-TW" sz="2600" dirty="0">
                <a:latin typeface="微軟正黑體" panose="020B0604030504040204" pitchFamily="34" charset="-120"/>
                <a:ea typeface="微軟正黑體" panose="020B0604030504040204" pitchFamily="34" charset="-120"/>
              </a:rPr>
              <a:t>2</a:t>
            </a:r>
            <a:r>
              <a:rPr lang="zh-TW" altLang="en-US" sz="2600" dirty="0">
                <a:latin typeface="微軟正黑體" panose="020B0604030504040204" pitchFamily="34" charset="-120"/>
                <a:ea typeface="微軟正黑體" panose="020B0604030504040204" pitchFamily="34" charset="-120"/>
              </a:rPr>
              <a:t>名外甥詐領助理費，因為這</a:t>
            </a:r>
            <a:r>
              <a:rPr lang="en-US" altLang="zh-TW" sz="2600" dirty="0">
                <a:latin typeface="微軟正黑體" panose="020B0604030504040204" pitchFamily="34" charset="-120"/>
                <a:ea typeface="微軟正黑體" panose="020B0604030504040204" pitchFamily="34" charset="-120"/>
              </a:rPr>
              <a:t>2</a:t>
            </a:r>
            <a:r>
              <a:rPr lang="zh-TW" altLang="en-US" sz="2600" dirty="0">
                <a:latin typeface="微軟正黑體" panose="020B0604030504040204" pitchFamily="34" charset="-120"/>
                <a:ea typeface="微軟正黑體" panose="020B0604030504040204" pitchFamily="34" charset="-120"/>
              </a:rPr>
              <a:t>名外甥</a:t>
            </a:r>
            <a:r>
              <a:rPr lang="zh-TW" altLang="en-US" sz="2600" dirty="0">
                <a:solidFill>
                  <a:srgbClr val="FF0000"/>
                </a:solidFill>
                <a:latin typeface="微軟正黑體" panose="020B0604030504040204" pitchFamily="34" charset="-120"/>
                <a:ea typeface="微軟正黑體" panose="020B0604030504040204" pitchFamily="34" charset="-120"/>
              </a:rPr>
              <a:t>都沒有實際從事議員助理工作</a:t>
            </a:r>
            <a:r>
              <a:rPr lang="zh-TW" altLang="en-US" sz="2600" dirty="0">
                <a:latin typeface="微軟正黑體" panose="020B0604030504040204" pitchFamily="34" charset="-120"/>
                <a:ea typeface="微軟正黑體" panose="020B0604030504040204" pitchFamily="34" charset="-120"/>
              </a:rPr>
              <a:t>，影響縣議會核銷的正確性，</a:t>
            </a:r>
            <a:r>
              <a:rPr lang="en-US" altLang="zh-TW" sz="2600" dirty="0">
                <a:latin typeface="微軟正黑體" panose="020B0604030504040204" pitchFamily="34" charset="-120"/>
                <a:ea typeface="微軟正黑體" panose="020B0604030504040204" pitchFamily="34" charset="-120"/>
              </a:rPr>
              <a:t>4</a:t>
            </a:r>
            <a:r>
              <a:rPr lang="zh-TW" altLang="en-US" sz="2600" dirty="0">
                <a:latin typeface="微軟正黑體" panose="020B0604030504040204" pitchFamily="34" charset="-120"/>
                <a:ea typeface="微軟正黑體" panose="020B0604030504040204" pitchFamily="34" charset="-120"/>
              </a:rPr>
              <a:t>人涉犯公務員利用職務上之機會詐取財物，依貪汙治罪條例起訴</a:t>
            </a:r>
            <a:r>
              <a:rPr lang="zh-TW" altLang="en-US" sz="2600" dirty="0" smtClean="0">
                <a:latin typeface="微軟正黑體" panose="020B0604030504040204" pitchFamily="34" charset="-120"/>
                <a:ea typeface="微軟正黑體" panose="020B0604030504040204" pitchFamily="34" charset="-120"/>
              </a:rPr>
              <a:t>。</a:t>
            </a:r>
            <a:endParaRPr lang="zh-TW" altLang="en-US" sz="2600" dirty="0">
              <a:latin typeface="微軟正黑體" panose="020B0604030504040204" pitchFamily="34" charset="-120"/>
              <a:ea typeface="微軟正黑體" panose="020B0604030504040204" pitchFamily="34" charset="-120"/>
            </a:endParaRPr>
          </a:p>
          <a:p>
            <a:pPr algn="just"/>
            <a:r>
              <a:rPr lang="zh-TW" altLang="en-US" sz="2600" dirty="0">
                <a:latin typeface="微軟正黑體" panose="020B0604030504040204" pitchFamily="34" charset="-120"/>
                <a:ea typeface="微軟正黑體" panose="020B0604030504040204" pitchFamily="34" charset="-120"/>
              </a:rPr>
              <a:t>民進黨台南市議員陸美祈從</a:t>
            </a:r>
            <a:r>
              <a:rPr lang="en-US" altLang="zh-TW" sz="2600" dirty="0">
                <a:latin typeface="微軟正黑體" panose="020B0604030504040204" pitchFamily="34" charset="-120"/>
                <a:ea typeface="微軟正黑體" panose="020B0604030504040204" pitchFamily="34" charset="-120"/>
              </a:rPr>
              <a:t>2010</a:t>
            </a:r>
            <a:r>
              <a:rPr lang="zh-TW" altLang="en-US" sz="2600" dirty="0">
                <a:latin typeface="微軟正黑體" panose="020B0604030504040204" pitchFamily="34" charset="-120"/>
                <a:ea typeface="微軟正黑體" panose="020B0604030504040204" pitchFamily="34" charset="-120"/>
              </a:rPr>
              <a:t>年擔任市議員，就由服務鄭姓幹部找來妻女擔任服務處助理，</a:t>
            </a:r>
            <a:r>
              <a:rPr lang="zh-TW" altLang="en-US" sz="2600" dirty="0">
                <a:solidFill>
                  <a:srgbClr val="FF0000"/>
                </a:solidFill>
                <a:latin typeface="微軟正黑體" panose="020B0604030504040204" pitchFamily="34" charset="-120"/>
                <a:ea typeface="微軟正黑體" panose="020B0604030504040204" pitchFamily="34" charset="-120"/>
              </a:rPr>
              <a:t>但實際上未</a:t>
            </a:r>
            <a:r>
              <a:rPr lang="zh-TW" altLang="en-US" sz="2600" dirty="0" smtClean="0">
                <a:solidFill>
                  <a:srgbClr val="FF0000"/>
                </a:solidFill>
                <a:latin typeface="微軟正黑體" panose="020B0604030504040204" pitchFamily="34" charset="-120"/>
                <a:ea typeface="微軟正黑體" panose="020B0604030504040204" pitchFamily="34" charset="-120"/>
              </a:rPr>
              <a:t>支領薪水</a:t>
            </a:r>
            <a:r>
              <a:rPr lang="zh-TW" altLang="en-US" sz="2600" dirty="0">
                <a:latin typeface="微軟正黑體" panose="020B0604030504040204" pitchFamily="34" charset="-120"/>
                <a:ea typeface="微軟正黑體" panose="020B0604030504040204" pitchFamily="34" charset="-120"/>
              </a:rPr>
              <a:t>，助理費全交由陸美炘，共詐領了三百多萬元助理費和春節慰問金，陸美炘遭判處</a:t>
            </a:r>
            <a:r>
              <a:rPr lang="en-US" altLang="zh-TW" sz="2600" dirty="0">
                <a:latin typeface="微軟正黑體" panose="020B0604030504040204" pitchFamily="34" charset="-120"/>
                <a:ea typeface="微軟正黑體" panose="020B0604030504040204" pitchFamily="34" charset="-120"/>
              </a:rPr>
              <a:t>3</a:t>
            </a:r>
            <a:r>
              <a:rPr lang="zh-TW" altLang="en-US" sz="2600" dirty="0">
                <a:latin typeface="微軟正黑體" panose="020B0604030504040204" pitchFamily="34" charset="-120"/>
                <a:ea typeface="微軟正黑體" panose="020B0604030504040204" pitchFamily="34" charset="-120"/>
              </a:rPr>
              <a:t>年</a:t>
            </a:r>
            <a:r>
              <a:rPr lang="en-US" altLang="zh-TW" sz="2600" dirty="0">
                <a:latin typeface="微軟正黑體" panose="020B0604030504040204" pitchFamily="34" charset="-120"/>
                <a:ea typeface="微軟正黑體" panose="020B0604030504040204" pitchFamily="34" charset="-120"/>
              </a:rPr>
              <a:t>8</a:t>
            </a:r>
            <a:r>
              <a:rPr lang="zh-TW" altLang="en-US" sz="2600" dirty="0">
                <a:latin typeface="微軟正黑體" panose="020B0604030504040204" pitchFamily="34" charset="-120"/>
                <a:ea typeface="微軟正黑體" panose="020B0604030504040204" pitchFamily="34" charset="-120"/>
              </a:rPr>
              <a:t>個月徒刑、褫奪公權</a:t>
            </a:r>
            <a:r>
              <a:rPr lang="en-US" altLang="zh-TW" sz="2600" dirty="0">
                <a:latin typeface="微軟正黑體" panose="020B0604030504040204" pitchFamily="34" charset="-120"/>
                <a:ea typeface="微軟正黑體" panose="020B0604030504040204" pitchFamily="34" charset="-120"/>
              </a:rPr>
              <a:t>4</a:t>
            </a:r>
            <a:r>
              <a:rPr lang="zh-TW" altLang="en-US" sz="2600" dirty="0">
                <a:latin typeface="微軟正黑體" panose="020B0604030504040204" pitchFamily="34" charset="-120"/>
                <a:ea typeface="微軟正黑體" panose="020B0604030504040204" pitchFamily="34" charset="-120"/>
              </a:rPr>
              <a:t>年</a:t>
            </a:r>
            <a:r>
              <a:rPr lang="zh-TW" altLang="en-US" sz="2600" dirty="0" smtClean="0">
                <a:latin typeface="微軟正黑體" panose="020B0604030504040204" pitchFamily="34" charset="-120"/>
                <a:ea typeface="微軟正黑體" panose="020B0604030504040204" pitchFamily="34" charset="-120"/>
              </a:rPr>
              <a:t>。</a:t>
            </a:r>
            <a:endParaRPr lang="zh-TW" altLang="en-US" sz="2600" dirty="0">
              <a:latin typeface="微軟正黑體" panose="020B0604030504040204" pitchFamily="34" charset="-120"/>
              <a:ea typeface="微軟正黑體" panose="020B0604030504040204" pitchFamily="34" charset="-120"/>
            </a:endParaRPr>
          </a:p>
          <a:p>
            <a:pPr algn="just"/>
            <a:r>
              <a:rPr lang="zh-TW" altLang="en-US" sz="2600" dirty="0">
                <a:latin typeface="微軟正黑體" panose="020B0604030504040204" pitchFamily="34" charset="-120"/>
                <a:ea typeface="微軟正黑體" panose="020B0604030504040204" pitchFamily="34" charset="-120"/>
              </a:rPr>
              <a:t>前台北市議員秦儷舫也被控自</a:t>
            </a:r>
            <a:r>
              <a:rPr lang="en-US" altLang="zh-TW" sz="2600" dirty="0">
                <a:latin typeface="微軟正黑體" panose="020B0604030504040204" pitchFamily="34" charset="-120"/>
                <a:ea typeface="微軟正黑體" panose="020B0604030504040204" pitchFamily="34" charset="-120"/>
              </a:rPr>
              <a:t>2009</a:t>
            </a:r>
            <a:r>
              <a:rPr lang="zh-TW" altLang="en-US" sz="2600" dirty="0">
                <a:latin typeface="微軟正黑體" panose="020B0604030504040204" pitchFamily="34" charset="-120"/>
                <a:ea typeface="微軟正黑體" panose="020B0604030504040204" pitchFamily="34" charset="-120"/>
              </a:rPr>
              <a:t>年至</a:t>
            </a:r>
            <a:r>
              <a:rPr lang="en-US" altLang="zh-TW" sz="2600" dirty="0">
                <a:latin typeface="微軟正黑體" panose="020B0604030504040204" pitchFamily="34" charset="-120"/>
                <a:ea typeface="微軟正黑體" panose="020B0604030504040204" pitchFamily="34" charset="-120"/>
              </a:rPr>
              <a:t>2014</a:t>
            </a:r>
            <a:r>
              <a:rPr lang="zh-TW" altLang="en-US" sz="2600" dirty="0">
                <a:latin typeface="微軟正黑體" panose="020B0604030504040204" pitchFamily="34" charset="-120"/>
                <a:ea typeface="微軟正黑體" panose="020B0604030504040204" pitchFamily="34" charset="-120"/>
              </a:rPr>
              <a:t>年，利用胞兄和兄嫂名義詐領議員公費助理補助費</a:t>
            </a:r>
            <a:r>
              <a:rPr lang="en-US" altLang="zh-TW" sz="2600" dirty="0">
                <a:latin typeface="微軟正黑體" panose="020B0604030504040204" pitchFamily="34" charset="-120"/>
                <a:ea typeface="微軟正黑體" panose="020B0604030504040204" pitchFamily="34" charset="-120"/>
              </a:rPr>
              <a:t>228</a:t>
            </a:r>
            <a:r>
              <a:rPr lang="zh-TW" altLang="en-US" sz="2600" dirty="0">
                <a:latin typeface="微軟正黑體" panose="020B0604030504040204" pitchFamily="34" charset="-120"/>
                <a:ea typeface="微軟正黑體" panose="020B0604030504040204" pitchFamily="34" charset="-120"/>
              </a:rPr>
              <a:t>萬元，</a:t>
            </a:r>
            <a:r>
              <a:rPr lang="zh-TW" altLang="en-US" sz="2600" dirty="0">
                <a:solidFill>
                  <a:srgbClr val="FF0000"/>
                </a:solidFill>
                <a:latin typeface="微軟正黑體" panose="020B0604030504040204" pitchFamily="34" charset="-120"/>
                <a:ea typeface="微軟正黑體" panose="020B0604030504040204" pitchFamily="34" charset="-120"/>
              </a:rPr>
              <a:t>人頭助理並未實際從事市議員工作</a:t>
            </a:r>
            <a:r>
              <a:rPr lang="zh-TW" altLang="en-US" sz="2600" dirty="0">
                <a:latin typeface="微軟正黑體" panose="020B0604030504040204" pitchFamily="34" charset="-120"/>
                <a:ea typeface="微軟正黑體" panose="020B0604030504040204" pitchFamily="34" charset="-120"/>
              </a:rPr>
              <a:t>，甚至有遠在高雄的人頭助理；詐領所得有部分用來繳交秦的房貸、預售屋款項和家庭費用。</a:t>
            </a:r>
            <a:endParaRPr lang="en-US" altLang="zh-TW" sz="2600" dirty="0">
              <a:latin typeface="微軟正黑體" panose="020B0604030504040204" pitchFamily="34" charset="-120"/>
              <a:ea typeface="微軟正黑體" panose="020B0604030504040204" pitchFamily="34" charset="-120"/>
            </a:endParaRPr>
          </a:p>
          <a:p>
            <a:endParaRPr lang="zh-TW" altLang="zh-TW" sz="2400" dirty="0"/>
          </a:p>
          <a:p>
            <a:pPr algn="just">
              <a:buNone/>
            </a:pPr>
            <a:endParaRPr lang="zh-TW" altLang="en-US" sz="2200" dirty="0">
              <a:solidFill>
                <a:srgbClr val="00B0F0"/>
              </a:solidFill>
              <a:latin typeface="微軟正黑體" panose="020B0604030504040204" pitchFamily="34" charset="-120"/>
              <a:ea typeface="微軟正黑體" panose="020B0604030504040204" pitchFamily="34" charset="-120"/>
            </a:endParaRPr>
          </a:p>
        </p:txBody>
      </p:sp>
      <p:pic>
        <p:nvPicPr>
          <p:cNvPr id="6" name="圖片 5"/>
          <p:cNvPicPr>
            <a:picLocks noChangeAspect="1"/>
          </p:cNvPicPr>
          <p:nvPr/>
        </p:nvPicPr>
        <p:blipFill>
          <a:blip r:embed="rId2"/>
          <a:stretch>
            <a:fillRect/>
          </a:stretch>
        </p:blipFill>
        <p:spPr>
          <a:xfrm>
            <a:off x="-3531" y="1379960"/>
            <a:ext cx="12195531" cy="5478039"/>
          </a:xfrm>
          <a:prstGeom prst="rect">
            <a:avLst/>
          </a:prstGeom>
        </p:spPr>
      </p:pic>
      <p:pic>
        <p:nvPicPr>
          <p:cNvPr id="8" name="圖片 7"/>
          <p:cNvPicPr>
            <a:picLocks noChangeAspect="1"/>
          </p:cNvPicPr>
          <p:nvPr/>
        </p:nvPicPr>
        <p:blipFill>
          <a:blip r:embed="rId3"/>
          <a:stretch>
            <a:fillRect/>
          </a:stretch>
        </p:blipFill>
        <p:spPr>
          <a:xfrm>
            <a:off x="7824192" y="1844823"/>
            <a:ext cx="4367808" cy="4458419"/>
          </a:xfrm>
          <a:prstGeom prst="rect">
            <a:avLst/>
          </a:prstGeom>
        </p:spPr>
      </p:pic>
    </p:spTree>
    <p:extLst>
      <p:ext uri="{BB962C8B-B14F-4D97-AF65-F5344CB8AC3E}">
        <p14:creationId xmlns:p14="http://schemas.microsoft.com/office/powerpoint/2010/main" val="37310704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63352" y="1628800"/>
            <a:ext cx="11593288" cy="4824536"/>
          </a:xfrm>
        </p:spPr>
        <p:txBody>
          <a:bodyPr>
            <a:normAutofit lnSpcReduction="10000"/>
          </a:bodyPr>
          <a:lstStyle/>
          <a:p>
            <a:pPr marL="0" indent="0">
              <a:buNone/>
            </a:pPr>
            <a:r>
              <a:rPr lang="zh-TW" altLang="en-US" sz="3200" b="1" dirty="0">
                <a:latin typeface="微軟正黑體" panose="020B0604030504040204" pitchFamily="34" charset="-120"/>
                <a:ea typeface="微軟正黑體" panose="020B0604030504040204" pitchFamily="34" charset="-120"/>
              </a:rPr>
              <a:t>一、現行規定有無法令解釋之空間</a:t>
            </a:r>
            <a:r>
              <a:rPr lang="zh-TW" altLang="en-US" sz="3200" b="1" dirty="0" smtClean="0">
                <a:latin typeface="微軟正黑體" panose="020B0604030504040204" pitchFamily="34" charset="-120"/>
                <a:ea typeface="微軟正黑體" panose="020B0604030504040204" pitchFamily="34" charset="-120"/>
              </a:rPr>
              <a:t>？</a:t>
            </a:r>
            <a:endParaRPr lang="en-US" altLang="zh-TW" sz="2400" dirty="0"/>
          </a:p>
          <a:p>
            <a:pPr algn="just">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臺灣高等法院臺南分院</a:t>
            </a:r>
            <a:r>
              <a:rPr lang="en-US" altLang="zh-TW" sz="2400" dirty="0">
                <a:latin typeface="微軟正黑體" panose="020B0604030504040204" pitchFamily="34" charset="-120"/>
                <a:ea typeface="微軟正黑體" panose="020B0604030504040204" pitchFamily="34" charset="-120"/>
              </a:rPr>
              <a:t>97</a:t>
            </a:r>
            <a:r>
              <a:rPr lang="zh-TW" altLang="en-US" sz="2400" dirty="0">
                <a:latin typeface="微軟正黑體" panose="020B0604030504040204" pitchFamily="34" charset="-120"/>
                <a:ea typeface="微軟正黑體" panose="020B0604030504040204" pitchFamily="34" charset="-120"/>
              </a:rPr>
              <a:t>年度重上更</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五</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字第</a:t>
            </a:r>
            <a:r>
              <a:rPr lang="en-US" altLang="zh-TW" sz="2400" dirty="0">
                <a:latin typeface="微軟正黑體" panose="020B0604030504040204" pitchFamily="34" charset="-120"/>
                <a:ea typeface="微軟正黑體" panose="020B0604030504040204" pitchFamily="34" charset="-120"/>
              </a:rPr>
              <a:t>179</a:t>
            </a:r>
            <a:r>
              <a:rPr lang="zh-TW" altLang="en-US" sz="2400" dirty="0">
                <a:latin typeface="微軟正黑體" panose="020B0604030504040204" pitchFamily="34" charset="-120"/>
                <a:ea typeface="微軟正黑體" panose="020B0604030504040204" pitchFamily="34" charset="-120"/>
              </a:rPr>
              <a:t>號判決：</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議員助理人數及支給，顯非在限制議員遴用助理人數及助理薪資待遇，而係規範議會每年編列預算以補助每</a:t>
            </a:r>
            <a:r>
              <a:rPr lang="en-US" altLang="zh-TW" sz="2400" dirty="0">
                <a:latin typeface="微軟正黑體" panose="020B0604030504040204" pitchFamily="34" charset="-120"/>
                <a:ea typeface="微軟正黑體" panose="020B0604030504040204" pitchFamily="34" charset="-120"/>
              </a:rPr>
              <a:t>1</a:t>
            </a:r>
            <a:r>
              <a:rPr lang="zh-TW" altLang="en-US" sz="2400" dirty="0">
                <a:latin typeface="微軟正黑體" panose="020B0604030504040204" pitchFamily="34" charset="-120"/>
                <a:ea typeface="微軟正黑體" panose="020B0604030504040204" pitchFamily="34" charset="-120"/>
              </a:rPr>
              <a:t>位議員遴用助理費之上限</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algn="just">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最高法院</a:t>
            </a:r>
            <a:r>
              <a:rPr lang="en-US" altLang="zh-TW" sz="2400" dirty="0">
                <a:latin typeface="微軟正黑體" panose="020B0604030504040204" pitchFamily="34" charset="-120"/>
                <a:ea typeface="微軟正黑體" panose="020B0604030504040204" pitchFamily="34" charset="-120"/>
              </a:rPr>
              <a:t>97</a:t>
            </a:r>
            <a:r>
              <a:rPr lang="zh-TW" altLang="en-US" sz="2400" dirty="0">
                <a:latin typeface="微軟正黑體" panose="020B0604030504040204" pitchFamily="34" charset="-120"/>
                <a:ea typeface="微軟正黑體" panose="020B0604030504040204" pitchFamily="34" charset="-120"/>
              </a:rPr>
              <a:t>年度台上字第</a:t>
            </a:r>
            <a:r>
              <a:rPr lang="en-US" altLang="zh-TW" sz="2400" dirty="0">
                <a:latin typeface="微軟正黑體" panose="020B0604030504040204" pitchFamily="34" charset="-120"/>
                <a:ea typeface="微軟正黑體" panose="020B0604030504040204" pitchFamily="34" charset="-120"/>
              </a:rPr>
              <a:t>5246</a:t>
            </a:r>
            <a:r>
              <a:rPr lang="zh-TW" altLang="en-US" sz="2400" dirty="0">
                <a:latin typeface="微軟正黑體" panose="020B0604030504040204" pitchFamily="34" charset="-120"/>
                <a:ea typeface="微軟正黑體" panose="020B0604030504040204" pitchFamily="34" charset="-120"/>
              </a:rPr>
              <a:t>號判決：</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補助條例第</a:t>
            </a:r>
            <a:r>
              <a:rPr lang="en-US" altLang="zh-TW" sz="2400" dirty="0">
                <a:latin typeface="微軟正黑體" panose="020B0604030504040204" pitchFamily="34" charset="-120"/>
                <a:ea typeface="微軟正黑體" panose="020B0604030504040204" pitchFamily="34" charset="-120"/>
              </a:rPr>
              <a:t>6</a:t>
            </a:r>
            <a:r>
              <a:rPr lang="zh-TW" altLang="en-US" sz="2400" dirty="0">
                <a:latin typeface="微軟正黑體" panose="020B0604030504040204" pitchFamily="34" charset="-120"/>
                <a:ea typeface="微軟正黑體" panose="020B0604030504040204" pitchFamily="34" charset="-120"/>
              </a:rPr>
              <a:t>條係在規範核發補助費之上限，倘議員願自行負擔費用，增聘逾</a:t>
            </a:r>
            <a:r>
              <a:rPr lang="en-US" altLang="zh-TW" sz="2400" dirty="0">
                <a:latin typeface="微軟正黑體" panose="020B0604030504040204" pitchFamily="34" charset="-120"/>
                <a:ea typeface="微軟正黑體" panose="020B0604030504040204" pitchFamily="34" charset="-120"/>
              </a:rPr>
              <a:t>2</a:t>
            </a:r>
            <a:r>
              <a:rPr lang="zh-TW" altLang="en-US" sz="2400" dirty="0">
                <a:latin typeface="微軟正黑體" panose="020B0604030504040204" pitchFamily="34" charset="-120"/>
                <a:ea typeface="微軟正黑體" panose="020B0604030504040204" pitchFamily="34" charset="-120"/>
              </a:rPr>
              <a:t>人之助理者，尚非法所不許。</a:t>
            </a:r>
          </a:p>
          <a:p>
            <a:pPr algn="just">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最高法院</a:t>
            </a:r>
            <a:r>
              <a:rPr lang="en-US" altLang="zh-TW" sz="2400" dirty="0">
                <a:latin typeface="微軟正黑體" panose="020B0604030504040204" pitchFamily="34" charset="-120"/>
                <a:ea typeface="微軟正黑體" panose="020B0604030504040204" pitchFamily="34" charset="-120"/>
              </a:rPr>
              <a:t>103</a:t>
            </a:r>
            <a:r>
              <a:rPr lang="zh-TW" altLang="en-US" sz="2400" dirty="0">
                <a:latin typeface="微軟正黑體" panose="020B0604030504040204" pitchFamily="34" charset="-120"/>
                <a:ea typeface="微軟正黑體" panose="020B0604030504040204" pitchFamily="34" charset="-120"/>
              </a:rPr>
              <a:t>年台上字第</a:t>
            </a:r>
            <a:r>
              <a:rPr lang="en-US" altLang="zh-TW" sz="2400" dirty="0">
                <a:latin typeface="微軟正黑體" panose="020B0604030504040204" pitchFamily="34" charset="-120"/>
                <a:ea typeface="微軟正黑體" panose="020B0604030504040204" pitchFamily="34" charset="-120"/>
              </a:rPr>
              <a:t>4374</a:t>
            </a:r>
            <a:r>
              <a:rPr lang="zh-TW" altLang="en-US" sz="2400" dirty="0">
                <a:latin typeface="微軟正黑體" panose="020B0604030504040204" pitchFamily="34" charset="-120"/>
                <a:ea typeface="微軟正黑體" panose="020B0604030504040204" pitchFamily="34" charset="-120"/>
              </a:rPr>
              <a:t>號判決：對於公費助理資格及聘用方式並無規定，顯由議員依需要自為決定。而就縣</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市</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議員公費助理補助費用金額，雖有每人每月不得超過</a:t>
            </a:r>
            <a:r>
              <a:rPr lang="en-US" altLang="zh-TW" sz="2400" dirty="0">
                <a:latin typeface="微軟正黑體" panose="020B0604030504040204" pitchFamily="34" charset="-120"/>
                <a:ea typeface="微軟正黑體" panose="020B0604030504040204" pitchFamily="34" charset="-120"/>
              </a:rPr>
              <a:t>8</a:t>
            </a:r>
            <a:r>
              <a:rPr lang="zh-TW" altLang="en-US" sz="2400" dirty="0">
                <a:latin typeface="微軟正黑體" panose="020B0604030504040204" pitchFamily="34" charset="-120"/>
                <a:ea typeface="微軟正黑體" panose="020B0604030504040204" pitchFamily="34" charset="-120"/>
              </a:rPr>
              <a:t>萬元之限制，但對於得聘用公費助理人數，僅規定</a:t>
            </a:r>
            <a:r>
              <a:rPr lang="en-US" altLang="zh-TW" sz="2400" dirty="0">
                <a:latin typeface="微軟正黑體" panose="020B0604030504040204" pitchFamily="34" charset="-120"/>
                <a:ea typeface="微軟正黑體" panose="020B0604030504040204" pitchFamily="34" charset="-120"/>
              </a:rPr>
              <a:t>2</a:t>
            </a:r>
            <a:r>
              <a:rPr lang="zh-TW" altLang="en-US" sz="2400" dirty="0">
                <a:latin typeface="微軟正黑體" panose="020B0604030504040204" pitchFamily="34" charset="-120"/>
                <a:ea typeface="微軟正黑體" panose="020B0604030504040204" pitchFamily="34" charset="-120"/>
              </a:rPr>
              <a:t>人至</a:t>
            </a:r>
            <a:r>
              <a:rPr lang="en-US" altLang="zh-TW" sz="2400" dirty="0">
                <a:latin typeface="微軟正黑體" panose="020B0604030504040204" pitchFamily="34" charset="-120"/>
                <a:ea typeface="微軟正黑體" panose="020B0604030504040204" pitchFamily="34" charset="-120"/>
              </a:rPr>
              <a:t>4</a:t>
            </a:r>
            <a:r>
              <a:rPr lang="zh-TW" altLang="en-US" sz="2400" dirty="0">
                <a:latin typeface="微軟正黑體" panose="020B0604030504040204" pitchFamily="34" charset="-120"/>
                <a:ea typeface="微軟正黑體" panose="020B0604030504040204" pitchFamily="34" charset="-120"/>
              </a:rPr>
              <a:t>人，並非規定不得超過</a:t>
            </a:r>
            <a:r>
              <a:rPr lang="en-US" altLang="zh-TW" sz="2400" dirty="0">
                <a:latin typeface="微軟正黑體" panose="020B0604030504040204" pitchFamily="34" charset="-120"/>
                <a:ea typeface="微軟正黑體" panose="020B0604030504040204" pitchFamily="34" charset="-120"/>
              </a:rPr>
              <a:t>4</a:t>
            </a:r>
            <a:r>
              <a:rPr lang="zh-TW" altLang="en-US" sz="2400" dirty="0">
                <a:latin typeface="微軟正黑體" panose="020B0604030504040204" pitchFamily="34" charset="-120"/>
                <a:ea typeface="微軟正黑體" panose="020B0604030504040204" pitchFamily="34" charset="-120"/>
              </a:rPr>
              <a:t>人</a:t>
            </a:r>
            <a:r>
              <a:rPr lang="zh-TW" altLang="en-US" sz="2400" dirty="0" smtClean="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a:p>
            <a:pPr marL="0" indent="0">
              <a:buNone/>
            </a:pPr>
            <a:endParaRPr lang="zh-TW" altLang="zh-TW" sz="2400" dirty="0"/>
          </a:p>
          <a:p>
            <a:pPr algn="just">
              <a:buNone/>
            </a:pPr>
            <a:endParaRPr lang="zh-TW" altLang="en-US" sz="2200" dirty="0">
              <a:solidFill>
                <a:srgbClr val="00B0F0"/>
              </a:solidFill>
              <a:latin typeface="微軟正黑體" panose="020B0604030504040204" pitchFamily="34" charset="-120"/>
              <a:ea typeface="微軟正黑體" panose="020B0604030504040204" pitchFamily="34" charset="-120"/>
            </a:endParaRPr>
          </a:p>
        </p:txBody>
      </p:sp>
      <p:sp>
        <p:nvSpPr>
          <p:cNvPr id="6" name="流程圖: 替代程序 5"/>
          <p:cNvSpPr/>
          <p:nvPr/>
        </p:nvSpPr>
        <p:spPr>
          <a:xfrm>
            <a:off x="3015491" y="-459432"/>
            <a:ext cx="1152128" cy="2088232"/>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3531" y="0"/>
            <a:ext cx="1635035" cy="1196752"/>
          </a:xfrm>
          <a:prstGeom prst="rect">
            <a:avLst/>
          </a:prstGeom>
          <a:solidFill>
            <a:schemeClr val="tx2">
              <a:lumMod val="7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流程圖: 替代程序 7"/>
          <p:cNvSpPr/>
          <p:nvPr/>
        </p:nvSpPr>
        <p:spPr>
          <a:xfrm>
            <a:off x="1749199" y="-1029344"/>
            <a:ext cx="1152128" cy="2658144"/>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流程圖: 替代程序 8"/>
          <p:cNvSpPr/>
          <p:nvPr/>
        </p:nvSpPr>
        <p:spPr>
          <a:xfrm>
            <a:off x="4281783" y="-1440780"/>
            <a:ext cx="1152128" cy="3069580"/>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標題 1"/>
          <p:cNvSpPr txBox="1">
            <a:spLocks/>
          </p:cNvSpPr>
          <p:nvPr/>
        </p:nvSpPr>
        <p:spPr>
          <a:xfrm>
            <a:off x="335360" y="-13424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200" dirty="0" smtClean="0">
                <a:latin typeface="微軟正黑體" pitchFamily="34" charset="-120"/>
                <a:ea typeface="微軟正黑體" pitchFamily="34" charset="-120"/>
              </a:rPr>
              <a:t/>
            </a:r>
            <a:br>
              <a:rPr lang="en-US" altLang="zh-TW" sz="3200" dirty="0" smtClean="0">
                <a:latin typeface="微軟正黑體" pitchFamily="34" charset="-120"/>
                <a:ea typeface="微軟正黑體" pitchFamily="34" charset="-120"/>
              </a:rPr>
            </a:br>
            <a:r>
              <a:rPr lang="zh-TW" altLang="en-US" b="1" dirty="0">
                <a:solidFill>
                  <a:schemeClr val="accent1">
                    <a:lumMod val="40000"/>
                    <a:lumOff val="60000"/>
                  </a:schemeClr>
                </a:solidFill>
                <a:latin typeface="微軟正黑體" pitchFamily="34" charset="-120"/>
                <a:ea typeface="微軟正黑體" pitchFamily="34" charset="-120"/>
              </a:rPr>
              <a:t>陸</a:t>
            </a:r>
            <a:r>
              <a:rPr lang="zh-TW" altLang="en-US" b="1" dirty="0" smtClean="0">
                <a:solidFill>
                  <a:schemeClr val="accent1">
                    <a:lumMod val="40000"/>
                    <a:lumOff val="60000"/>
                  </a:schemeClr>
                </a:solidFill>
                <a:latin typeface="微軟正黑體" pitchFamily="34" charset="-120"/>
                <a:ea typeface="微軟正黑體" pitchFamily="34" charset="-120"/>
              </a:rPr>
              <a:t>、</a:t>
            </a:r>
            <a:r>
              <a:rPr lang="en-US" altLang="en-US" b="1" dirty="0" smtClean="0">
                <a:solidFill>
                  <a:schemeClr val="accent1">
                    <a:lumMod val="40000"/>
                    <a:lumOff val="60000"/>
                  </a:schemeClr>
                </a:solidFill>
                <a:latin typeface="微軟正黑體" pitchFamily="34" charset="-120"/>
                <a:ea typeface="微軟正黑體" pitchFamily="34" charset="-120"/>
              </a:rPr>
              <a:t> </a:t>
            </a:r>
            <a:r>
              <a:rPr lang="zh-TW" altLang="en-US" b="1" dirty="0" smtClean="0">
                <a:solidFill>
                  <a:schemeClr val="accent1">
                    <a:lumMod val="50000"/>
                  </a:schemeClr>
                </a:solidFill>
                <a:latin typeface="微軟正黑體" pitchFamily="34" charset="-120"/>
                <a:ea typeface="微軟正黑體" pitchFamily="34" charset="-120"/>
              </a:rPr>
              <a:t>如何</a:t>
            </a:r>
            <a:r>
              <a:rPr lang="zh-TW" altLang="en-US" b="1" dirty="0">
                <a:solidFill>
                  <a:schemeClr val="accent1">
                    <a:lumMod val="50000"/>
                  </a:schemeClr>
                </a:solidFill>
                <a:latin typeface="微軟正黑體" pitchFamily="34" charset="-120"/>
                <a:ea typeface="微軟正黑體" pitchFamily="34" charset="-120"/>
              </a:rPr>
              <a:t>避免違</a:t>
            </a:r>
            <a:r>
              <a:rPr lang="zh-TW" altLang="en-US" b="1" dirty="0" smtClean="0">
                <a:solidFill>
                  <a:schemeClr val="accent1">
                    <a:lumMod val="50000"/>
                  </a:schemeClr>
                </a:solidFill>
                <a:latin typeface="微軟正黑體" pitchFamily="34" charset="-120"/>
                <a:ea typeface="微軟正黑體" pitchFamily="34" charset="-120"/>
              </a:rPr>
              <a:t>失</a:t>
            </a:r>
            <a:endParaRPr lang="zh-TW" altLang="en-US" b="1" dirty="0">
              <a:solidFill>
                <a:schemeClr val="accent1">
                  <a:lumMod val="50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501111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63352" y="1628800"/>
            <a:ext cx="11593288" cy="4824536"/>
          </a:xfrm>
        </p:spPr>
        <p:txBody>
          <a:bodyPr>
            <a:normAutofit/>
          </a:bodyPr>
          <a:lstStyle/>
          <a:p>
            <a:pPr marL="0" indent="0">
              <a:buNone/>
            </a:pPr>
            <a:r>
              <a:rPr lang="zh-TW" altLang="en-US" sz="3200" b="1" dirty="0">
                <a:latin typeface="微軟正黑體" panose="020B0604030504040204" pitchFamily="34" charset="-120"/>
                <a:ea typeface="微軟正黑體" panose="020B0604030504040204" pitchFamily="34" charset="-120"/>
              </a:rPr>
              <a:t>一、現行規定有無法令解釋之空間</a:t>
            </a:r>
            <a:r>
              <a:rPr lang="zh-TW" altLang="en-US" sz="3200" b="1" dirty="0" smtClean="0">
                <a:latin typeface="微軟正黑體" panose="020B0604030504040204" pitchFamily="34" charset="-120"/>
                <a:ea typeface="微軟正黑體" panose="020B0604030504040204" pitchFamily="34" charset="-120"/>
              </a:rPr>
              <a:t>？</a:t>
            </a:r>
            <a:endParaRPr lang="en-US" altLang="zh-TW" sz="2400" dirty="0"/>
          </a:p>
          <a:p>
            <a:pPr algn="just">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經本署彙整近</a:t>
            </a:r>
            <a:r>
              <a:rPr lang="en-US" altLang="zh-TW" sz="2400" dirty="0">
                <a:latin typeface="微軟正黑體" panose="020B0604030504040204" pitchFamily="34" charset="-120"/>
                <a:ea typeface="微軟正黑體" panose="020B0604030504040204" pitchFamily="34" charset="-120"/>
              </a:rPr>
              <a:t>20</a:t>
            </a:r>
            <a:r>
              <a:rPr lang="zh-TW" altLang="en-US" sz="2400" dirty="0">
                <a:latin typeface="微軟正黑體" panose="020B0604030504040204" pitchFamily="34" charset="-120"/>
                <a:ea typeface="微軟正黑體" panose="020B0604030504040204" pitchFamily="34" charset="-120"/>
              </a:rPr>
              <a:t>年民意代表助理費相關起訴及緩起訴案件，自</a:t>
            </a:r>
            <a:r>
              <a:rPr lang="en-US" altLang="zh-TW" sz="2400" dirty="0">
                <a:latin typeface="微軟正黑體" panose="020B0604030504040204" pitchFamily="34" charset="-120"/>
                <a:ea typeface="微軟正黑體" panose="020B0604030504040204" pitchFamily="34" charset="-120"/>
              </a:rPr>
              <a:t>91</a:t>
            </a:r>
            <a:r>
              <a:rPr lang="zh-TW" altLang="en-US" sz="2400" dirty="0">
                <a:latin typeface="微軟正黑體" panose="020B0604030504040204" pitchFamily="34" charset="-120"/>
                <a:ea typeface="微軟正黑體" panose="020B0604030504040204" pitchFamily="34" charset="-120"/>
              </a:rPr>
              <a:t>年起迄</a:t>
            </a:r>
            <a:r>
              <a:rPr lang="en-US" altLang="zh-TW" sz="2400" dirty="0">
                <a:latin typeface="微軟正黑體" panose="020B0604030504040204" pitchFamily="34" charset="-120"/>
                <a:ea typeface="微軟正黑體" panose="020B0604030504040204" pitchFamily="34" charset="-120"/>
              </a:rPr>
              <a:t>100</a:t>
            </a:r>
            <a:r>
              <a:rPr lang="zh-TW" altLang="en-US" sz="2400" dirty="0">
                <a:latin typeface="微軟正黑體" panose="020B0604030504040204" pitchFamily="34" charset="-120"/>
                <a:ea typeface="微軟正黑體" panose="020B0604030504040204" pitchFamily="34" charset="-120"/>
              </a:rPr>
              <a:t>年計有</a:t>
            </a:r>
            <a:r>
              <a:rPr lang="en-US" altLang="zh-TW" sz="2400" dirty="0">
                <a:latin typeface="微軟正黑體" panose="020B0604030504040204" pitchFamily="34" charset="-120"/>
                <a:ea typeface="微軟正黑體" panose="020B0604030504040204" pitchFamily="34" charset="-120"/>
              </a:rPr>
              <a:t>9</a:t>
            </a:r>
            <a:r>
              <a:rPr lang="zh-TW" altLang="en-US" sz="2400" dirty="0">
                <a:latin typeface="微軟正黑體" panose="020B0604030504040204" pitchFamily="34" charset="-120"/>
                <a:ea typeface="微軟正黑體" panose="020B0604030504040204" pitchFamily="34" charset="-120"/>
              </a:rPr>
              <a:t>案，</a:t>
            </a:r>
            <a:r>
              <a:rPr lang="en-US" altLang="zh-TW" sz="2400" dirty="0">
                <a:latin typeface="微軟正黑體" panose="020B0604030504040204" pitchFamily="34" charset="-120"/>
                <a:ea typeface="微軟正黑體" panose="020B0604030504040204" pitchFamily="34" charset="-120"/>
              </a:rPr>
              <a:t>101</a:t>
            </a:r>
            <a:r>
              <a:rPr lang="zh-TW" altLang="en-US" sz="2400" dirty="0">
                <a:latin typeface="微軟正黑體" panose="020B0604030504040204" pitchFamily="34" charset="-120"/>
                <a:ea typeface="微軟正黑體" panose="020B0604030504040204" pitchFamily="34" charset="-120"/>
              </a:rPr>
              <a:t>年迄今計有</a:t>
            </a:r>
            <a:r>
              <a:rPr lang="en-US" altLang="zh-TW" sz="2400" dirty="0">
                <a:latin typeface="微軟正黑體" panose="020B0604030504040204" pitchFamily="34" charset="-120"/>
                <a:ea typeface="微軟正黑體" panose="020B0604030504040204" pitchFamily="34" charset="-120"/>
              </a:rPr>
              <a:t>25</a:t>
            </a:r>
            <a:r>
              <a:rPr lang="zh-TW" altLang="en-US" sz="2400" dirty="0">
                <a:latin typeface="微軟正黑體" panose="020B0604030504040204" pitchFamily="34" charset="-120"/>
                <a:ea typeface="微軟正黑體" panose="020B0604030504040204" pitchFamily="34" charset="-120"/>
              </a:rPr>
              <a:t>案，合計</a:t>
            </a:r>
            <a:r>
              <a:rPr lang="en-US" altLang="zh-TW" sz="2400" dirty="0">
                <a:latin typeface="微軟正黑體" panose="020B0604030504040204" pitchFamily="34" charset="-120"/>
                <a:ea typeface="微軟正黑體" panose="020B0604030504040204" pitchFamily="34" charset="-120"/>
              </a:rPr>
              <a:t>34</a:t>
            </a:r>
            <a:r>
              <a:rPr lang="zh-TW" altLang="en-US" sz="2400" dirty="0">
                <a:latin typeface="微軟正黑體" panose="020B0604030504040204" pitchFamily="34" charset="-120"/>
                <a:ea typeface="微軟正黑體" panose="020B0604030504040204" pitchFamily="34" charset="-120"/>
              </a:rPr>
              <a:t>案</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algn="just">
              <a:buFont typeface="Wingdings" panose="05000000000000000000" pitchFamily="2" charset="2"/>
              <a:buChar char="l"/>
            </a:pPr>
            <a:r>
              <a:rPr lang="zh-TW" altLang="en-US" sz="2400" dirty="0" smtClean="0">
                <a:solidFill>
                  <a:srgbClr val="FF0000"/>
                </a:solidFill>
                <a:latin typeface="微軟正黑體" panose="020B0604030504040204" pitchFamily="34" charset="-120"/>
                <a:ea typeface="微軟正黑體" panose="020B0604030504040204" pitchFamily="34" charset="-120"/>
              </a:rPr>
              <a:t>經檢視</a:t>
            </a:r>
            <a:r>
              <a:rPr lang="zh-TW" altLang="en-US" sz="2400" dirty="0">
                <a:solidFill>
                  <a:srgbClr val="FF0000"/>
                </a:solidFill>
                <a:latin typeface="微軟正黑體" panose="020B0604030504040204" pitchFamily="34" charset="-120"/>
                <a:ea typeface="微軟正黑體" panose="020B0604030504040204" pitchFamily="34" charset="-120"/>
              </a:rPr>
              <a:t>前揭違法行為態樣，如行為人主觀上具備詐領助理費之犯意，並將該筆公費助理補助挪至其他用途，自該當於貪污治罪條例之利用職務上機會詐取財物；另部分案件係議員聘用超過限制人數之助理，雖取得知情之助理同意，由其自願繳回助理費用，並將該筆公費助理補助費用挪以聘用其他助理，惟依據內政部 </a:t>
            </a:r>
            <a:r>
              <a:rPr lang="en-US" altLang="zh-TW" sz="2400" dirty="0">
                <a:solidFill>
                  <a:srgbClr val="FF0000"/>
                </a:solidFill>
                <a:latin typeface="微軟正黑體" panose="020B0604030504040204" pitchFamily="34" charset="-120"/>
                <a:ea typeface="微軟正黑體" panose="020B0604030504040204" pitchFamily="34" charset="-120"/>
              </a:rPr>
              <a:t>98 </a:t>
            </a:r>
            <a:r>
              <a:rPr lang="zh-TW" altLang="en-US" sz="2400" dirty="0">
                <a:solidFill>
                  <a:srgbClr val="FF0000"/>
                </a:solidFill>
                <a:latin typeface="微軟正黑體" panose="020B0604030504040204" pitchFamily="34" charset="-120"/>
                <a:ea typeface="微軟正黑體" panose="020B0604030504040204" pitchFamily="34" charset="-120"/>
              </a:rPr>
              <a:t>年 </a:t>
            </a:r>
            <a:r>
              <a:rPr lang="en-US" altLang="zh-TW" sz="2400" dirty="0">
                <a:solidFill>
                  <a:srgbClr val="FF0000"/>
                </a:solidFill>
                <a:latin typeface="微軟正黑體" panose="020B0604030504040204" pitchFamily="34" charset="-120"/>
                <a:ea typeface="微軟正黑體" panose="020B0604030504040204" pitchFamily="34" charset="-120"/>
              </a:rPr>
              <a:t>6 </a:t>
            </a:r>
            <a:r>
              <a:rPr lang="zh-TW" altLang="en-US" sz="2400" dirty="0">
                <a:solidFill>
                  <a:srgbClr val="FF0000"/>
                </a:solidFill>
                <a:latin typeface="微軟正黑體" panose="020B0604030504040204" pitchFamily="34" charset="-120"/>
                <a:ea typeface="微軟正黑體" panose="020B0604030504040204" pitchFamily="34" charset="-120"/>
              </a:rPr>
              <a:t>月 </a:t>
            </a:r>
            <a:r>
              <a:rPr lang="en-US" altLang="zh-TW" sz="2400" dirty="0">
                <a:solidFill>
                  <a:srgbClr val="FF0000"/>
                </a:solidFill>
                <a:latin typeface="微軟正黑體" panose="020B0604030504040204" pitchFamily="34" charset="-120"/>
                <a:ea typeface="微軟正黑體" panose="020B0604030504040204" pitchFamily="34" charset="-120"/>
              </a:rPr>
              <a:t>23 </a:t>
            </a:r>
            <a:r>
              <a:rPr lang="zh-TW" altLang="en-US" sz="2400" dirty="0">
                <a:solidFill>
                  <a:srgbClr val="FF0000"/>
                </a:solidFill>
                <a:latin typeface="微軟正黑體" panose="020B0604030504040204" pitchFamily="34" charset="-120"/>
                <a:ea typeface="微軟正黑體" panose="020B0604030504040204" pitchFamily="34" charset="-120"/>
              </a:rPr>
              <a:t>日內授中民字第 </a:t>
            </a:r>
            <a:r>
              <a:rPr lang="en-US" altLang="zh-TW" sz="2400" dirty="0">
                <a:solidFill>
                  <a:srgbClr val="FF0000"/>
                </a:solidFill>
                <a:latin typeface="微軟正黑體" panose="020B0604030504040204" pitchFamily="34" charset="-120"/>
                <a:ea typeface="微軟正黑體" panose="020B0604030504040204" pitchFamily="34" charset="-120"/>
              </a:rPr>
              <a:t>0980033624 </a:t>
            </a:r>
            <a:r>
              <a:rPr lang="zh-TW" altLang="en-US" sz="2400" dirty="0">
                <a:solidFill>
                  <a:srgbClr val="FF0000"/>
                </a:solidFill>
                <a:latin typeface="微軟正黑體" panose="020B0604030504040204" pitchFamily="34" charset="-120"/>
                <a:ea typeface="微軟正黑體" panose="020B0604030504040204" pitchFamily="34" charset="-120"/>
              </a:rPr>
              <a:t>號函，認補助條例所定公費助理人數上限之性質為強制禁止規定，爰檢察機關參考該號函釋見解，仍依貪污治罪條例起訴。</a:t>
            </a:r>
          </a:p>
          <a:p>
            <a:pPr algn="just">
              <a:buFont typeface="Wingdings" panose="05000000000000000000" pitchFamily="2" charset="2"/>
              <a:buChar char="l"/>
            </a:pPr>
            <a:endParaRPr lang="zh-TW" altLang="en-US" sz="2200" dirty="0">
              <a:solidFill>
                <a:srgbClr val="00B0F0"/>
              </a:solidFill>
              <a:latin typeface="微軟正黑體" panose="020B0604030504040204" pitchFamily="34" charset="-120"/>
              <a:ea typeface="微軟正黑體" panose="020B0604030504040204" pitchFamily="34" charset="-120"/>
            </a:endParaRPr>
          </a:p>
        </p:txBody>
      </p:sp>
      <p:sp>
        <p:nvSpPr>
          <p:cNvPr id="6" name="流程圖: 替代程序 5"/>
          <p:cNvSpPr/>
          <p:nvPr/>
        </p:nvSpPr>
        <p:spPr>
          <a:xfrm>
            <a:off x="3015491" y="-459432"/>
            <a:ext cx="1152128" cy="2088232"/>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w Cen MT" panose="020B0602020104020603"/>
              <a:ea typeface="新細明體" panose="02020500000000000000" pitchFamily="18" charset="-120"/>
              <a:cs typeface="+mn-cs"/>
            </a:endParaRPr>
          </a:p>
        </p:txBody>
      </p:sp>
      <p:sp>
        <p:nvSpPr>
          <p:cNvPr id="7" name="矩形 6"/>
          <p:cNvSpPr/>
          <p:nvPr/>
        </p:nvSpPr>
        <p:spPr>
          <a:xfrm>
            <a:off x="-3531" y="0"/>
            <a:ext cx="1635035" cy="1196752"/>
          </a:xfrm>
          <a:prstGeom prst="rect">
            <a:avLst/>
          </a:prstGeom>
          <a:solidFill>
            <a:schemeClr val="tx2">
              <a:lumMod val="7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w Cen MT" panose="020B0602020104020603"/>
              <a:ea typeface="新細明體" panose="02020500000000000000" pitchFamily="18" charset="-120"/>
              <a:cs typeface="+mn-cs"/>
            </a:endParaRPr>
          </a:p>
        </p:txBody>
      </p:sp>
      <p:sp>
        <p:nvSpPr>
          <p:cNvPr id="8" name="流程圖: 替代程序 7"/>
          <p:cNvSpPr/>
          <p:nvPr/>
        </p:nvSpPr>
        <p:spPr>
          <a:xfrm>
            <a:off x="1749199" y="-1029344"/>
            <a:ext cx="1152128" cy="2658144"/>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w Cen MT" panose="020B0602020104020603"/>
              <a:ea typeface="新細明體" panose="02020500000000000000" pitchFamily="18" charset="-120"/>
              <a:cs typeface="+mn-cs"/>
            </a:endParaRPr>
          </a:p>
        </p:txBody>
      </p:sp>
      <p:sp>
        <p:nvSpPr>
          <p:cNvPr id="9" name="流程圖: 替代程序 8"/>
          <p:cNvSpPr/>
          <p:nvPr/>
        </p:nvSpPr>
        <p:spPr>
          <a:xfrm>
            <a:off x="4281783" y="-1440780"/>
            <a:ext cx="1152128" cy="3069580"/>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w Cen MT" panose="020B0602020104020603"/>
              <a:ea typeface="新細明體" panose="02020500000000000000" pitchFamily="18" charset="-120"/>
              <a:cs typeface="+mn-cs"/>
            </a:endParaRPr>
          </a:p>
        </p:txBody>
      </p:sp>
      <p:sp>
        <p:nvSpPr>
          <p:cNvPr id="11" name="標題 1"/>
          <p:cNvSpPr txBox="1">
            <a:spLocks/>
          </p:cNvSpPr>
          <p:nvPr/>
        </p:nvSpPr>
        <p:spPr>
          <a:xfrm>
            <a:off x="335360" y="-13424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TW" sz="3200" b="0" i="0" u="none" strike="noStrike" kern="1200" cap="none" spc="0" normalizeH="0" baseline="0" noProof="0" dirty="0" smtClean="0">
                <a:ln>
                  <a:noFill/>
                </a:ln>
                <a:solidFill>
                  <a:prstClr val="black"/>
                </a:solidFill>
                <a:effectLst/>
                <a:uLnTx/>
                <a:uFillTx/>
                <a:latin typeface="微軟正黑體" pitchFamily="34" charset="-120"/>
                <a:ea typeface="微軟正黑體" pitchFamily="34" charset="-120"/>
                <a:cs typeface="+mj-cs"/>
              </a:rPr>
              <a:t/>
            </a:r>
            <a:br>
              <a:rPr kumimoji="0" lang="en-US" altLang="zh-TW" sz="3200" b="0" i="0" u="none" strike="noStrike" kern="1200" cap="none" spc="0" normalizeH="0" baseline="0" noProof="0" dirty="0" smtClean="0">
                <a:ln>
                  <a:noFill/>
                </a:ln>
                <a:solidFill>
                  <a:prstClr val="black"/>
                </a:solidFill>
                <a:effectLst/>
                <a:uLnTx/>
                <a:uFillTx/>
                <a:latin typeface="微軟正黑體" pitchFamily="34" charset="-120"/>
                <a:ea typeface="微軟正黑體" pitchFamily="34" charset="-120"/>
                <a:cs typeface="+mj-cs"/>
              </a:rPr>
            </a:br>
            <a:r>
              <a:rPr kumimoji="0" lang="zh-TW" altLang="en-US" sz="4400" b="1" i="0" u="none" strike="noStrike" kern="1200" cap="none" spc="0" normalizeH="0" baseline="0" noProof="0" dirty="0">
                <a:ln>
                  <a:noFill/>
                </a:ln>
                <a:solidFill>
                  <a:srgbClr val="2FA3EE">
                    <a:lumMod val="40000"/>
                    <a:lumOff val="60000"/>
                  </a:srgbClr>
                </a:solidFill>
                <a:effectLst/>
                <a:uLnTx/>
                <a:uFillTx/>
                <a:latin typeface="微軟正黑體" pitchFamily="34" charset="-120"/>
                <a:ea typeface="微軟正黑體" pitchFamily="34" charset="-120"/>
                <a:cs typeface="+mj-cs"/>
              </a:rPr>
              <a:t>陸</a:t>
            </a:r>
            <a:r>
              <a:rPr kumimoji="0" lang="zh-TW" altLang="en-US" sz="4400" b="1" i="0" u="none" strike="noStrike" kern="1200" cap="none" spc="0" normalizeH="0" baseline="0" noProof="0" dirty="0" smtClean="0">
                <a:ln>
                  <a:noFill/>
                </a:ln>
                <a:solidFill>
                  <a:srgbClr val="2FA3EE">
                    <a:lumMod val="40000"/>
                    <a:lumOff val="60000"/>
                  </a:srgbClr>
                </a:solidFill>
                <a:effectLst/>
                <a:uLnTx/>
                <a:uFillTx/>
                <a:latin typeface="微軟正黑體" pitchFamily="34" charset="-120"/>
                <a:ea typeface="微軟正黑體" pitchFamily="34" charset="-120"/>
                <a:cs typeface="+mj-cs"/>
              </a:rPr>
              <a:t>、</a:t>
            </a:r>
            <a:r>
              <a:rPr kumimoji="0" lang="en-US" altLang="en-US" sz="4400" b="1" i="0" u="none" strike="noStrike" kern="1200" cap="none" spc="0" normalizeH="0" baseline="0" noProof="0" dirty="0" smtClean="0">
                <a:ln>
                  <a:noFill/>
                </a:ln>
                <a:solidFill>
                  <a:srgbClr val="2FA3EE">
                    <a:lumMod val="40000"/>
                    <a:lumOff val="60000"/>
                  </a:srgbClr>
                </a:solidFill>
                <a:effectLst/>
                <a:uLnTx/>
                <a:uFillTx/>
                <a:latin typeface="微軟正黑體" pitchFamily="34" charset="-120"/>
                <a:ea typeface="微軟正黑體" pitchFamily="34" charset="-120"/>
                <a:cs typeface="+mj-cs"/>
              </a:rPr>
              <a:t> </a:t>
            </a:r>
            <a:r>
              <a:rPr kumimoji="0" lang="zh-TW" altLang="en-US" sz="4400" b="1" i="0" u="none" strike="noStrike" kern="1200" cap="none" spc="0" normalizeH="0" baseline="0" noProof="0" dirty="0" smtClean="0">
                <a:ln>
                  <a:noFill/>
                </a:ln>
                <a:solidFill>
                  <a:srgbClr val="2FA3EE">
                    <a:lumMod val="50000"/>
                  </a:srgbClr>
                </a:solidFill>
                <a:effectLst/>
                <a:uLnTx/>
                <a:uFillTx/>
                <a:latin typeface="微軟正黑體" pitchFamily="34" charset="-120"/>
                <a:ea typeface="微軟正黑體" pitchFamily="34" charset="-120"/>
                <a:cs typeface="+mj-cs"/>
              </a:rPr>
              <a:t>如何</a:t>
            </a:r>
            <a:r>
              <a:rPr kumimoji="0" lang="zh-TW" altLang="en-US" sz="4400" b="1" i="0" u="none" strike="noStrike" kern="1200" cap="none" spc="0" normalizeH="0" baseline="0" noProof="0" dirty="0">
                <a:ln>
                  <a:noFill/>
                </a:ln>
                <a:solidFill>
                  <a:srgbClr val="2FA3EE">
                    <a:lumMod val="50000"/>
                  </a:srgbClr>
                </a:solidFill>
                <a:effectLst/>
                <a:uLnTx/>
                <a:uFillTx/>
                <a:latin typeface="微軟正黑體" pitchFamily="34" charset="-120"/>
                <a:ea typeface="微軟正黑體" pitchFamily="34" charset="-120"/>
                <a:cs typeface="+mj-cs"/>
              </a:rPr>
              <a:t>避免違</a:t>
            </a:r>
            <a:r>
              <a:rPr kumimoji="0" lang="zh-TW" altLang="en-US" sz="4400" b="1" i="0" u="none" strike="noStrike" kern="1200" cap="none" spc="0" normalizeH="0" baseline="0" noProof="0" dirty="0" smtClean="0">
                <a:ln>
                  <a:noFill/>
                </a:ln>
                <a:solidFill>
                  <a:srgbClr val="2FA3EE">
                    <a:lumMod val="50000"/>
                  </a:srgbClr>
                </a:solidFill>
                <a:effectLst/>
                <a:uLnTx/>
                <a:uFillTx/>
                <a:latin typeface="微軟正黑體" pitchFamily="34" charset="-120"/>
                <a:ea typeface="微軟正黑體" pitchFamily="34" charset="-120"/>
                <a:cs typeface="+mj-cs"/>
              </a:rPr>
              <a:t>失</a:t>
            </a:r>
            <a:endParaRPr kumimoji="0" lang="zh-TW" altLang="en-US" sz="4400" b="1" i="0" u="none" strike="noStrike" kern="1200" cap="none" spc="0" normalizeH="0" baseline="0" noProof="0" dirty="0">
              <a:ln>
                <a:noFill/>
              </a:ln>
              <a:solidFill>
                <a:srgbClr val="2FA3EE">
                  <a:lumMod val="50000"/>
                </a:srgbClr>
              </a:solidFill>
              <a:effectLst/>
              <a:uLnTx/>
              <a:uFillTx/>
              <a:latin typeface="微軟正黑體" pitchFamily="34" charset="-120"/>
              <a:ea typeface="微軟正黑體" pitchFamily="34" charset="-120"/>
              <a:cs typeface="+mj-cs"/>
            </a:endParaRPr>
          </a:p>
        </p:txBody>
      </p:sp>
    </p:spTree>
    <p:extLst>
      <p:ext uri="{BB962C8B-B14F-4D97-AF65-F5344CB8AC3E}">
        <p14:creationId xmlns:p14="http://schemas.microsoft.com/office/powerpoint/2010/main" val="14762533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87676" y="78910"/>
            <a:ext cx="9470054" cy="1233424"/>
          </a:xfrm>
        </p:spPr>
        <p:txBody>
          <a:bodyPr>
            <a:normAutofit/>
          </a:bodyPr>
          <a:lstStyle/>
          <a:p>
            <a:r>
              <a:rPr lang="zh-TW" altLang="en-US" sz="3600" b="1" dirty="0" smtClean="0">
                <a:solidFill>
                  <a:schemeClr val="tx1">
                    <a:lumMod val="50000"/>
                    <a:lumOff val="50000"/>
                  </a:schemeClr>
                </a:solidFill>
                <a:latin typeface="微軟正黑體" panose="020B0604030504040204" pitchFamily="34" charset="-120"/>
                <a:ea typeface="微軟正黑體" panose="020B0604030504040204" pitchFamily="34" charset="-120"/>
              </a:rPr>
              <a:t>民意代表助理費</a:t>
            </a:r>
            <a:endParaRPr lang="zh-TW" altLang="en-US" sz="3600"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pic>
        <p:nvPicPr>
          <p:cNvPr id="7" name="圖片 6"/>
          <p:cNvPicPr>
            <a:picLocks noChangeAspect="1"/>
          </p:cNvPicPr>
          <p:nvPr/>
        </p:nvPicPr>
        <p:blipFill rotWithShape="1">
          <a:blip r:embed="rId3">
            <a:extLst>
              <a:ext uri="{28A0092B-C50C-407E-A947-70E740481C1C}">
                <a14:useLocalDpi xmlns:a14="http://schemas.microsoft.com/office/drawing/2010/main" val="0"/>
              </a:ext>
            </a:extLst>
          </a:blip>
          <a:srcRect l="10394" t="24210" r="13861" b="14764"/>
          <a:stretch/>
        </p:blipFill>
        <p:spPr>
          <a:xfrm>
            <a:off x="1187676" y="1312334"/>
            <a:ext cx="9806377" cy="4444166"/>
          </a:xfrm>
          <a:prstGeom prst="rect">
            <a:avLst/>
          </a:prstGeom>
        </p:spPr>
      </p:pic>
    </p:spTree>
    <p:extLst>
      <p:ext uri="{BB962C8B-B14F-4D97-AF65-F5344CB8AC3E}">
        <p14:creationId xmlns:p14="http://schemas.microsoft.com/office/powerpoint/2010/main" val="1270753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1197864" y="78910"/>
            <a:ext cx="9459866" cy="1233424"/>
          </a:xfrm>
        </p:spPr>
        <p:txBody>
          <a:bodyPr/>
          <a:lstStyle/>
          <a:p>
            <a:r>
              <a:rPr lang="zh-TW" altLang="en-US" sz="3600" b="1" dirty="0">
                <a:solidFill>
                  <a:schemeClr val="tx1">
                    <a:lumMod val="50000"/>
                    <a:lumOff val="50000"/>
                  </a:schemeClr>
                </a:solidFill>
                <a:latin typeface="微軟正黑體" panose="020B0604030504040204" pitchFamily="34" charset="-120"/>
                <a:ea typeface="微軟正黑體" panose="020B0604030504040204" pitchFamily="34" charset="-120"/>
              </a:rPr>
              <a:t>民意代表助理費</a:t>
            </a:r>
            <a:endParaRPr lang="zh-TW" altLang="en-US" dirty="0"/>
          </a:p>
        </p:txBody>
      </p:sp>
      <p:pic>
        <p:nvPicPr>
          <p:cNvPr id="6" name="圖片 5"/>
          <p:cNvPicPr>
            <a:picLocks noChangeAspect="1"/>
          </p:cNvPicPr>
          <p:nvPr/>
        </p:nvPicPr>
        <p:blipFill rotWithShape="1">
          <a:blip r:embed="rId3">
            <a:extLst>
              <a:ext uri="{28A0092B-C50C-407E-A947-70E740481C1C}">
                <a14:useLocalDpi xmlns:a14="http://schemas.microsoft.com/office/drawing/2010/main" val="0"/>
              </a:ext>
            </a:extLst>
          </a:blip>
          <a:srcRect l="4000" t="10990" r="3454" b="7071"/>
          <a:stretch/>
        </p:blipFill>
        <p:spPr>
          <a:xfrm>
            <a:off x="1051560" y="1312334"/>
            <a:ext cx="10024638" cy="4992624"/>
          </a:xfrm>
          <a:prstGeom prst="rect">
            <a:avLst/>
          </a:prstGeom>
        </p:spPr>
      </p:pic>
    </p:spTree>
    <p:extLst>
      <p:ext uri="{BB962C8B-B14F-4D97-AF65-F5344CB8AC3E}">
        <p14:creationId xmlns:p14="http://schemas.microsoft.com/office/powerpoint/2010/main" val="2146850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79376" y="1628800"/>
            <a:ext cx="11305255" cy="4968552"/>
          </a:xfrm>
        </p:spPr>
        <p:txBody>
          <a:bodyPr>
            <a:normAutofit/>
          </a:bodyPr>
          <a:lstStyle/>
          <a:p>
            <a:pPr marL="0" indent="0">
              <a:buNone/>
            </a:pPr>
            <a:r>
              <a:rPr lang="zh-TW" altLang="en-US" sz="2800" b="1" dirty="0">
                <a:latin typeface="微軟正黑體" panose="020B0604030504040204" pitchFamily="34" charset="-120"/>
                <a:ea typeface="微軟正黑體" panose="020B0604030504040204" pitchFamily="34" charset="-120"/>
              </a:rPr>
              <a:t>二、可否</a:t>
            </a:r>
            <a:r>
              <a:rPr lang="zh-TW" altLang="en-US" sz="2800" b="1" dirty="0" smtClean="0">
                <a:latin typeface="微軟正黑體" panose="020B0604030504040204" pitchFamily="34" charset="-120"/>
                <a:ea typeface="微軟正黑體" panose="020B0604030504040204" pitchFamily="34" charset="-120"/>
              </a:rPr>
              <a:t>於「總額不變、彈性多元運用」之原則下</a:t>
            </a:r>
            <a:r>
              <a:rPr lang="zh-TW" altLang="en-US" sz="2800" b="1" dirty="0">
                <a:latin typeface="微軟正黑體" panose="020B0604030504040204" pitchFamily="34" charset="-120"/>
                <a:ea typeface="微軟正黑體" panose="020B0604030504040204" pitchFamily="34" charset="-120"/>
              </a:rPr>
              <a:t>進行法規修正</a:t>
            </a:r>
            <a:r>
              <a:rPr lang="zh-TW" altLang="en-US" sz="2800" b="1" dirty="0" smtClean="0">
                <a:latin typeface="微軟正黑體" panose="020B0604030504040204" pitchFamily="34" charset="-120"/>
                <a:ea typeface="微軟正黑體" panose="020B0604030504040204" pitchFamily="34" charset="-120"/>
              </a:rPr>
              <a:t>？</a:t>
            </a:r>
            <a:endParaRPr lang="en-US" altLang="zh-TW" sz="2800" b="1" dirty="0">
              <a:latin typeface="微軟正黑體" panose="020B0604030504040204" pitchFamily="34" charset="-120"/>
              <a:ea typeface="微軟正黑體" panose="020B0604030504040204" pitchFamily="34" charset="-120"/>
            </a:endParaRPr>
          </a:p>
          <a:p>
            <a:pPr marL="0" indent="0" algn="just">
              <a:buNone/>
            </a:pPr>
            <a:r>
              <a:rPr lang="zh-TW" altLang="en-US" sz="2400" dirty="0" smtClean="0">
                <a:latin typeface="微軟正黑體" panose="020B0604030504040204" pitchFamily="34" charset="-120"/>
                <a:ea typeface="微軟正黑體" panose="020B0604030504040204" pitchFamily="34" charset="-120"/>
              </a:rPr>
              <a:t>    「</a:t>
            </a:r>
            <a:r>
              <a:rPr lang="zh-TW" altLang="en-US" sz="2400" dirty="0">
                <a:latin typeface="微軟正黑體" panose="020B0604030504040204" pitchFamily="34" charset="-120"/>
                <a:ea typeface="微軟正黑體" panose="020B0604030504040204" pitchFamily="34" charset="-120"/>
              </a:rPr>
              <a:t>總額不變、彈性多元運用</a:t>
            </a:r>
            <a:r>
              <a:rPr lang="zh-TW" altLang="en-US" sz="2400" dirty="0" smtClean="0">
                <a:latin typeface="微軟正黑體" panose="020B0604030504040204" pitchFamily="34" charset="-120"/>
                <a:ea typeface="微軟正黑體" panose="020B0604030504040204" pitchFamily="34" charset="-120"/>
              </a:rPr>
              <a:t>」原則為近年學術界提出之概念，亦即在補助總額</a:t>
            </a:r>
            <a:r>
              <a:rPr lang="en-US" altLang="zh-TW" sz="2400" dirty="0" smtClean="0">
                <a:latin typeface="微軟正黑體" panose="020B0604030504040204" pitchFamily="34" charset="-120"/>
                <a:ea typeface="微軟正黑體" panose="020B0604030504040204" pitchFamily="34" charset="-120"/>
              </a:rPr>
              <a:t>24</a:t>
            </a:r>
            <a:r>
              <a:rPr lang="zh-TW" altLang="en-US" sz="2400" dirty="0" smtClean="0">
                <a:latin typeface="微軟正黑體" panose="020B0604030504040204" pitchFamily="34" charset="-120"/>
                <a:ea typeface="微軟正黑體" panose="020B0604030504040204" pitchFamily="34" charset="-120"/>
              </a:rPr>
              <a:t>萬及</a:t>
            </a:r>
            <a:r>
              <a:rPr lang="en-US" altLang="zh-TW" sz="2400" dirty="0" smtClean="0">
                <a:latin typeface="微軟正黑體" panose="020B0604030504040204" pitchFamily="34" charset="-120"/>
                <a:ea typeface="微軟正黑體" panose="020B0604030504040204" pitchFamily="34" charset="-120"/>
              </a:rPr>
              <a:t>8</a:t>
            </a:r>
            <a:r>
              <a:rPr lang="zh-TW" altLang="en-US" sz="2400" dirty="0" smtClean="0">
                <a:latin typeface="微軟正黑體" panose="020B0604030504040204" pitchFamily="34" charset="-120"/>
                <a:ea typeface="微軟正黑體" panose="020B0604030504040204" pitchFamily="34" charset="-120"/>
              </a:rPr>
              <a:t>萬之上限內，或可放寬由地方民意代表自行決定聘用之人數及支給金額，而</a:t>
            </a:r>
            <a:r>
              <a:rPr lang="zh-TW" altLang="en-US" sz="2400" dirty="0">
                <a:latin typeface="微軟正黑體" panose="020B0604030504040204" pitchFamily="34" charset="-120"/>
                <a:ea typeface="微軟正黑體" panose="020B0604030504040204" pitchFamily="34" charset="-120"/>
              </a:rPr>
              <a:t>不受「地方民意代表費用支給及村里長事務補助費補助條例」第</a:t>
            </a:r>
            <a:r>
              <a:rPr lang="en-US" altLang="zh-TW" sz="2400" dirty="0">
                <a:latin typeface="微軟正黑體" panose="020B0604030504040204" pitchFamily="34" charset="-120"/>
                <a:ea typeface="微軟正黑體" panose="020B0604030504040204" pitchFamily="34" charset="-120"/>
              </a:rPr>
              <a:t>6</a:t>
            </a:r>
            <a:r>
              <a:rPr lang="zh-TW" altLang="en-US" sz="2400" dirty="0" smtClean="0">
                <a:latin typeface="微軟正黑體" panose="020B0604030504040204" pitchFamily="34" charset="-120"/>
                <a:ea typeface="微軟正黑體" panose="020B0604030504040204" pitchFamily="34" charset="-120"/>
              </a:rPr>
              <a:t>條人數上限之限制，</a:t>
            </a:r>
            <a:r>
              <a:rPr lang="zh-TW" altLang="en-US" sz="2400" dirty="0">
                <a:latin typeface="微軟正黑體" panose="020B0604030504040204" pitchFamily="34" charset="-120"/>
                <a:ea typeface="微軟正黑體" panose="020B0604030504040204" pitchFamily="34" charset="-120"/>
              </a:rPr>
              <a:t>考量公費助理薪資雖由議會補助，惟雇傭關係仍存在於民意代表及助理之間</a:t>
            </a:r>
            <a:r>
              <a:rPr lang="zh-TW" altLang="en-US" sz="2400" dirty="0" smtClean="0">
                <a:latin typeface="微軟正黑體" panose="020B0604030504040204" pitchFamily="34" charset="-120"/>
                <a:ea typeface="微軟正黑體" panose="020B0604030504040204" pitchFamily="34" charset="-120"/>
              </a:rPr>
              <a:t>，如給予較為彈性運用的空間，或可避免發生所謂浮報及虛報公費助理名單之情形。</a:t>
            </a:r>
            <a:endParaRPr lang="zh-TW" altLang="zh-TW" sz="2400" dirty="0">
              <a:latin typeface="微軟正黑體" panose="020B0604030504040204" pitchFamily="34" charset="-120"/>
              <a:ea typeface="微軟正黑體" panose="020B0604030504040204" pitchFamily="34" charset="-120"/>
            </a:endParaRPr>
          </a:p>
          <a:p>
            <a:pPr algn="just">
              <a:buNone/>
            </a:pPr>
            <a:endParaRPr lang="zh-TW" altLang="en-US" sz="2200" dirty="0">
              <a:solidFill>
                <a:srgbClr val="00B0F0"/>
              </a:solidFill>
              <a:latin typeface="微軟正黑體" panose="020B0604030504040204" pitchFamily="34" charset="-120"/>
              <a:ea typeface="微軟正黑體" panose="020B0604030504040204" pitchFamily="34" charset="-120"/>
            </a:endParaRPr>
          </a:p>
        </p:txBody>
      </p:sp>
      <p:sp>
        <p:nvSpPr>
          <p:cNvPr id="6" name="流程圖: 替代程序 5"/>
          <p:cNvSpPr/>
          <p:nvPr/>
        </p:nvSpPr>
        <p:spPr>
          <a:xfrm>
            <a:off x="3015491" y="-459432"/>
            <a:ext cx="1152128" cy="2088232"/>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3531" y="0"/>
            <a:ext cx="1635035" cy="1196752"/>
          </a:xfrm>
          <a:prstGeom prst="rect">
            <a:avLst/>
          </a:prstGeom>
          <a:solidFill>
            <a:schemeClr val="tx2">
              <a:lumMod val="7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流程圖: 替代程序 7"/>
          <p:cNvSpPr/>
          <p:nvPr/>
        </p:nvSpPr>
        <p:spPr>
          <a:xfrm>
            <a:off x="1749199" y="-1029344"/>
            <a:ext cx="1152128" cy="2658144"/>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流程圖: 替代程序 8"/>
          <p:cNvSpPr/>
          <p:nvPr/>
        </p:nvSpPr>
        <p:spPr>
          <a:xfrm>
            <a:off x="4281783" y="-1440780"/>
            <a:ext cx="1152128" cy="3069580"/>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流程圖: 替代程序 9"/>
          <p:cNvSpPr/>
          <p:nvPr/>
        </p:nvSpPr>
        <p:spPr>
          <a:xfrm>
            <a:off x="5548075" y="-1235062"/>
            <a:ext cx="1152128" cy="3069580"/>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標題 1"/>
          <p:cNvSpPr txBox="1">
            <a:spLocks/>
          </p:cNvSpPr>
          <p:nvPr/>
        </p:nvSpPr>
        <p:spPr>
          <a:xfrm>
            <a:off x="335360" y="-13424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200" dirty="0" smtClean="0">
                <a:latin typeface="微軟正黑體" pitchFamily="34" charset="-120"/>
                <a:ea typeface="微軟正黑體" pitchFamily="34" charset="-120"/>
              </a:rPr>
              <a:t/>
            </a:r>
            <a:br>
              <a:rPr lang="en-US" altLang="zh-TW" sz="3200" dirty="0" smtClean="0">
                <a:latin typeface="微軟正黑體" pitchFamily="34" charset="-120"/>
                <a:ea typeface="微軟正黑體" pitchFamily="34" charset="-120"/>
              </a:rPr>
            </a:br>
            <a:r>
              <a:rPr lang="zh-TW" altLang="en-US" b="1" dirty="0">
                <a:solidFill>
                  <a:schemeClr val="accent1">
                    <a:lumMod val="40000"/>
                    <a:lumOff val="60000"/>
                  </a:schemeClr>
                </a:solidFill>
                <a:latin typeface="微軟正黑體" pitchFamily="34" charset="-120"/>
                <a:ea typeface="微軟正黑體" pitchFamily="34" charset="-120"/>
              </a:rPr>
              <a:t>陸、</a:t>
            </a:r>
            <a:r>
              <a:rPr lang="en-US" altLang="en-US" b="1" dirty="0">
                <a:solidFill>
                  <a:schemeClr val="accent1">
                    <a:lumMod val="40000"/>
                    <a:lumOff val="60000"/>
                  </a:schemeClr>
                </a:solidFill>
                <a:latin typeface="微軟正黑體" pitchFamily="34" charset="-120"/>
                <a:ea typeface="微軟正黑體" pitchFamily="34" charset="-120"/>
              </a:rPr>
              <a:t> </a:t>
            </a:r>
            <a:r>
              <a:rPr lang="zh-TW" altLang="en-US" b="1" dirty="0">
                <a:solidFill>
                  <a:schemeClr val="accent1">
                    <a:lumMod val="50000"/>
                  </a:schemeClr>
                </a:solidFill>
                <a:latin typeface="微軟正黑體" pitchFamily="34" charset="-120"/>
                <a:ea typeface="微軟正黑體" pitchFamily="34" charset="-120"/>
              </a:rPr>
              <a:t>如何避免違失</a:t>
            </a:r>
          </a:p>
        </p:txBody>
      </p:sp>
    </p:spTree>
    <p:extLst>
      <p:ext uri="{BB962C8B-B14F-4D97-AF65-F5344CB8AC3E}">
        <p14:creationId xmlns:p14="http://schemas.microsoft.com/office/powerpoint/2010/main" val="37650138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79376" y="1628800"/>
            <a:ext cx="11305255" cy="4968552"/>
          </a:xfrm>
        </p:spPr>
        <p:txBody>
          <a:bodyPr>
            <a:normAutofit/>
          </a:bodyPr>
          <a:lstStyle/>
          <a:p>
            <a:pPr marL="0" indent="0">
              <a:buNone/>
            </a:pPr>
            <a:r>
              <a:rPr lang="zh-TW" altLang="en-US" sz="2800" b="1" dirty="0">
                <a:latin typeface="微軟正黑體" panose="020B0604030504040204" pitchFamily="34" charset="-120"/>
                <a:ea typeface="微軟正黑體" panose="020B0604030504040204" pitchFamily="34" charset="-120"/>
              </a:rPr>
              <a:t>二、可否</a:t>
            </a:r>
            <a:r>
              <a:rPr lang="zh-TW" altLang="en-US" sz="2800" b="1" dirty="0" smtClean="0">
                <a:latin typeface="微軟正黑體" panose="020B0604030504040204" pitchFamily="34" charset="-120"/>
                <a:ea typeface="微軟正黑體" panose="020B0604030504040204" pitchFamily="34" charset="-120"/>
              </a:rPr>
              <a:t>於「總額不變、彈性多元運用」之原則下</a:t>
            </a:r>
            <a:r>
              <a:rPr lang="zh-TW" altLang="en-US" sz="2800" b="1" dirty="0">
                <a:latin typeface="微軟正黑體" panose="020B0604030504040204" pitchFamily="34" charset="-120"/>
                <a:ea typeface="微軟正黑體" panose="020B0604030504040204" pitchFamily="34" charset="-120"/>
              </a:rPr>
              <a:t>進行法規修正</a:t>
            </a:r>
            <a:r>
              <a:rPr lang="zh-TW" altLang="en-US" sz="2800" b="1" dirty="0" smtClean="0">
                <a:latin typeface="微軟正黑體" panose="020B0604030504040204" pitchFamily="34" charset="-120"/>
                <a:ea typeface="微軟正黑體" panose="020B0604030504040204" pitchFamily="34" charset="-120"/>
              </a:rPr>
              <a:t>？</a:t>
            </a:r>
            <a:endParaRPr lang="en-US" altLang="zh-TW" sz="2800" b="1" dirty="0">
              <a:latin typeface="微軟正黑體" panose="020B0604030504040204" pitchFamily="34" charset="-120"/>
              <a:ea typeface="微軟正黑體" panose="020B0604030504040204" pitchFamily="34" charset="-120"/>
            </a:endParaRPr>
          </a:p>
          <a:p>
            <a:pPr marL="0" indent="0" algn="just">
              <a:buNone/>
            </a:pPr>
            <a:r>
              <a:rPr lang="zh-TW" altLang="en-US" sz="2400" dirty="0" smtClean="0">
                <a:latin typeface="微軟正黑體" panose="020B0604030504040204" pitchFamily="34" charset="-120"/>
                <a:ea typeface="微軟正黑體" panose="020B0604030504040204" pitchFamily="34" charset="-120"/>
              </a:rPr>
              <a:t>無罪判決</a:t>
            </a:r>
            <a:r>
              <a:rPr lang="zh-TW" altLang="en-US" sz="2400" dirty="0">
                <a:latin typeface="微軟正黑體" panose="020B0604030504040204" pitchFamily="34" charset="-120"/>
                <a:ea typeface="微軟正黑體" panose="020B0604030504040204" pitchFamily="34" charset="-120"/>
              </a:rPr>
              <a:t>參考：臺灣高等法院刑事</a:t>
            </a:r>
            <a:r>
              <a:rPr lang="zh-TW" altLang="en-US" sz="2400" dirty="0" smtClean="0">
                <a:latin typeface="微軟正黑體" panose="020B0604030504040204" pitchFamily="34" charset="-120"/>
                <a:ea typeface="微軟正黑體" panose="020B0604030504040204" pitchFamily="34" charset="-120"/>
              </a:rPr>
              <a:t>判決</a:t>
            </a:r>
            <a:r>
              <a:rPr lang="en-US" altLang="zh-TW" sz="2400" dirty="0" smtClean="0">
                <a:latin typeface="微軟正黑體" panose="020B0604030504040204" pitchFamily="34" charset="-120"/>
                <a:ea typeface="微軟正黑體" panose="020B0604030504040204" pitchFamily="34" charset="-120"/>
              </a:rPr>
              <a:t>103</a:t>
            </a:r>
            <a:r>
              <a:rPr lang="zh-TW" altLang="en-US" sz="2400" dirty="0">
                <a:latin typeface="微軟正黑體" panose="020B0604030504040204" pitchFamily="34" charset="-120"/>
                <a:ea typeface="微軟正黑體" panose="020B0604030504040204" pitchFamily="34" charset="-120"/>
              </a:rPr>
              <a:t>年度重上更</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一</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字第</a:t>
            </a:r>
            <a:r>
              <a:rPr lang="en-US" altLang="zh-TW" sz="2400" dirty="0">
                <a:latin typeface="微軟正黑體" panose="020B0604030504040204" pitchFamily="34" charset="-120"/>
                <a:ea typeface="微軟正黑體" panose="020B0604030504040204" pitchFamily="34" charset="-120"/>
              </a:rPr>
              <a:t>34</a:t>
            </a:r>
            <a:r>
              <a:rPr lang="zh-TW" altLang="en-US" sz="2400" dirty="0" smtClean="0">
                <a:latin typeface="微軟正黑體" panose="020B0604030504040204" pitchFamily="34" charset="-120"/>
                <a:ea typeface="微軟正黑體" panose="020B0604030504040204" pitchFamily="34" charset="-120"/>
              </a:rPr>
              <a:t>號</a:t>
            </a:r>
            <a:endParaRPr lang="en-US" altLang="zh-TW" sz="2400" dirty="0" smtClean="0">
              <a:latin typeface="微軟正黑體" panose="020B0604030504040204" pitchFamily="34" charset="-120"/>
              <a:ea typeface="微軟正黑體" panose="020B0604030504040204" pitchFamily="34" charset="-120"/>
            </a:endParaRPr>
          </a:p>
          <a:p>
            <a:pPr algn="just">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案件</a:t>
            </a:r>
            <a:r>
              <a:rPr lang="zh-TW" altLang="en-US" sz="2400" dirty="0" smtClean="0">
                <a:latin typeface="微軟正黑體" panose="020B0604030504040204" pitchFamily="34" charset="-120"/>
                <a:ea typeface="微軟正黑體" panose="020B0604030504040204" pitchFamily="34" charset="-120"/>
              </a:rPr>
              <a:t>事實：被告為新竹市議員，並聘用甲、乙為公費助理，申報月薪各為新臺幣</a:t>
            </a:r>
            <a:r>
              <a:rPr lang="en-US" altLang="zh-TW" sz="2400" dirty="0" smtClean="0">
                <a:latin typeface="微軟正黑體" panose="020B0604030504040204" pitchFamily="34" charset="-120"/>
                <a:ea typeface="微軟正黑體" panose="020B0604030504040204" pitchFamily="34" charset="-120"/>
              </a:rPr>
              <a:t>40,000</a:t>
            </a:r>
            <a:r>
              <a:rPr lang="zh-TW" altLang="en-US" sz="2400" dirty="0" smtClean="0">
                <a:latin typeface="微軟正黑體" panose="020B0604030504040204" pitchFamily="34" charset="-120"/>
                <a:ea typeface="微軟正黑體" panose="020B0604030504040204" pitchFamily="34" charset="-120"/>
              </a:rPr>
              <a:t>元，惟被告考量有其他助理聘用需求，</a:t>
            </a:r>
            <a:r>
              <a:rPr lang="zh-TW" altLang="en-US" sz="2400" dirty="0">
                <a:latin typeface="微軟正黑體" panose="020B0604030504040204" pitchFamily="34" charset="-120"/>
                <a:ea typeface="微軟正黑體" panose="020B0604030504040204" pitchFamily="34" charset="-120"/>
              </a:rPr>
              <a:t>爰與甲、</a:t>
            </a:r>
            <a:r>
              <a:rPr lang="zh-TW" altLang="en-US" sz="2400" dirty="0" smtClean="0">
                <a:latin typeface="微軟正黑體" panose="020B0604030504040204" pitchFamily="34" charset="-120"/>
                <a:ea typeface="微軟正黑體" panose="020B0604030504040204" pitchFamily="34" charset="-120"/>
              </a:rPr>
              <a:t>乙議定，由渠等每月繳回部分公費助理薪資予被告，另由被告以每月數千至數萬元不等薪資另行聘用丙、丁、戊等人為助理或服務處工作人員，經檢察機關調查後依貪污治罪條例</a:t>
            </a:r>
            <a:r>
              <a:rPr lang="zh-TW" altLang="en-US" sz="2400" dirty="0">
                <a:latin typeface="微軟正黑體" panose="020B0604030504040204" pitchFamily="34" charset="-120"/>
                <a:ea typeface="微軟正黑體" panose="020B0604030504040204" pitchFamily="34" charset="-120"/>
              </a:rPr>
              <a:t>第</a:t>
            </a:r>
            <a:r>
              <a:rPr lang="en-US" altLang="zh-TW" sz="2400" dirty="0">
                <a:latin typeface="微軟正黑體" panose="020B0604030504040204" pitchFamily="34" charset="-120"/>
                <a:ea typeface="微軟正黑體" panose="020B0604030504040204" pitchFamily="34" charset="-120"/>
              </a:rPr>
              <a:t>5</a:t>
            </a:r>
            <a:r>
              <a:rPr lang="zh-TW" altLang="en-US" sz="2400" dirty="0">
                <a:latin typeface="微軟正黑體" panose="020B0604030504040204" pitchFamily="34" charset="-120"/>
                <a:ea typeface="微軟正黑體" panose="020B0604030504040204" pitchFamily="34" charset="-120"/>
              </a:rPr>
              <a:t>條第</a:t>
            </a:r>
            <a:r>
              <a:rPr lang="en-US" altLang="zh-TW" sz="2400" dirty="0">
                <a:latin typeface="微軟正黑體" panose="020B0604030504040204" pitchFamily="34" charset="-120"/>
                <a:ea typeface="微軟正黑體" panose="020B0604030504040204" pitchFamily="34" charset="-120"/>
              </a:rPr>
              <a:t>1</a:t>
            </a:r>
            <a:r>
              <a:rPr lang="zh-TW" altLang="en-US" sz="2400" dirty="0">
                <a:latin typeface="微軟正黑體" panose="020B0604030504040204" pitchFamily="34" charset="-120"/>
                <a:ea typeface="微軟正黑體" panose="020B0604030504040204" pitchFamily="34" charset="-120"/>
              </a:rPr>
              <a:t>項第</a:t>
            </a:r>
            <a:r>
              <a:rPr lang="en-US" altLang="zh-TW" sz="2400" dirty="0">
                <a:latin typeface="微軟正黑體" panose="020B0604030504040204" pitchFamily="34" charset="-120"/>
                <a:ea typeface="微軟正黑體" panose="020B0604030504040204" pitchFamily="34" charset="-120"/>
              </a:rPr>
              <a:t>2</a:t>
            </a:r>
            <a:r>
              <a:rPr lang="zh-TW" altLang="en-US" sz="2400" dirty="0">
                <a:latin typeface="微軟正黑體" panose="020B0604030504040204" pitchFamily="34" charset="-120"/>
                <a:ea typeface="微軟正黑體" panose="020B0604030504040204" pitchFamily="34" charset="-120"/>
              </a:rPr>
              <a:t>款利用職務上機會詐取</a:t>
            </a:r>
            <a:r>
              <a:rPr lang="zh-TW" altLang="en-US" sz="2400" dirty="0" smtClean="0">
                <a:latin typeface="微軟正黑體" panose="020B0604030504040204" pitchFamily="34" charset="-120"/>
                <a:ea typeface="微軟正黑體" panose="020B0604030504040204" pitchFamily="34" charset="-120"/>
              </a:rPr>
              <a:t>財物罪起訴。</a:t>
            </a:r>
            <a:endParaRPr lang="zh-TW" altLang="zh-TW" sz="2400" dirty="0">
              <a:latin typeface="微軟正黑體" panose="020B0604030504040204" pitchFamily="34" charset="-120"/>
              <a:ea typeface="微軟正黑體" panose="020B0604030504040204" pitchFamily="34" charset="-120"/>
            </a:endParaRPr>
          </a:p>
          <a:p>
            <a:pPr algn="just">
              <a:buNone/>
            </a:pPr>
            <a:endParaRPr lang="zh-TW" altLang="en-US" sz="2200" dirty="0">
              <a:solidFill>
                <a:srgbClr val="00B0F0"/>
              </a:solidFill>
              <a:latin typeface="微軟正黑體" panose="020B0604030504040204" pitchFamily="34" charset="-120"/>
              <a:ea typeface="微軟正黑體" panose="020B0604030504040204" pitchFamily="34" charset="-120"/>
            </a:endParaRPr>
          </a:p>
        </p:txBody>
      </p:sp>
      <p:sp>
        <p:nvSpPr>
          <p:cNvPr id="6" name="流程圖: 替代程序 5"/>
          <p:cNvSpPr/>
          <p:nvPr/>
        </p:nvSpPr>
        <p:spPr>
          <a:xfrm>
            <a:off x="3015491" y="-459432"/>
            <a:ext cx="1152128" cy="2088232"/>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3531" y="0"/>
            <a:ext cx="1635035" cy="1196752"/>
          </a:xfrm>
          <a:prstGeom prst="rect">
            <a:avLst/>
          </a:prstGeom>
          <a:solidFill>
            <a:schemeClr val="tx2">
              <a:lumMod val="7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流程圖: 替代程序 7"/>
          <p:cNvSpPr/>
          <p:nvPr/>
        </p:nvSpPr>
        <p:spPr>
          <a:xfrm>
            <a:off x="1749199" y="-1029344"/>
            <a:ext cx="1152128" cy="2658144"/>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流程圖: 替代程序 8"/>
          <p:cNvSpPr/>
          <p:nvPr/>
        </p:nvSpPr>
        <p:spPr>
          <a:xfrm>
            <a:off x="4281783" y="-1440780"/>
            <a:ext cx="1152128" cy="3069580"/>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流程圖: 替代程序 9"/>
          <p:cNvSpPr/>
          <p:nvPr/>
        </p:nvSpPr>
        <p:spPr>
          <a:xfrm>
            <a:off x="5548075" y="-1235062"/>
            <a:ext cx="1152128" cy="3069580"/>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標題 1"/>
          <p:cNvSpPr txBox="1">
            <a:spLocks/>
          </p:cNvSpPr>
          <p:nvPr/>
        </p:nvSpPr>
        <p:spPr>
          <a:xfrm>
            <a:off x="335360" y="-13424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200" dirty="0" smtClean="0">
                <a:latin typeface="微軟正黑體" pitchFamily="34" charset="-120"/>
                <a:ea typeface="微軟正黑體" pitchFamily="34" charset="-120"/>
              </a:rPr>
              <a:t/>
            </a:r>
            <a:br>
              <a:rPr lang="en-US" altLang="zh-TW" sz="3200" dirty="0" smtClean="0">
                <a:latin typeface="微軟正黑體" pitchFamily="34" charset="-120"/>
                <a:ea typeface="微軟正黑體" pitchFamily="34" charset="-120"/>
              </a:rPr>
            </a:br>
            <a:r>
              <a:rPr lang="zh-TW" altLang="en-US" b="1" dirty="0">
                <a:solidFill>
                  <a:schemeClr val="accent1">
                    <a:lumMod val="40000"/>
                    <a:lumOff val="60000"/>
                  </a:schemeClr>
                </a:solidFill>
                <a:latin typeface="微軟正黑體" pitchFamily="34" charset="-120"/>
                <a:ea typeface="微軟正黑體" pitchFamily="34" charset="-120"/>
              </a:rPr>
              <a:t>陸、</a:t>
            </a:r>
            <a:r>
              <a:rPr lang="en-US" altLang="en-US" b="1" dirty="0">
                <a:solidFill>
                  <a:schemeClr val="accent1">
                    <a:lumMod val="40000"/>
                    <a:lumOff val="60000"/>
                  </a:schemeClr>
                </a:solidFill>
                <a:latin typeface="微軟正黑體" pitchFamily="34" charset="-120"/>
                <a:ea typeface="微軟正黑體" pitchFamily="34" charset="-120"/>
              </a:rPr>
              <a:t> </a:t>
            </a:r>
            <a:r>
              <a:rPr lang="zh-TW" altLang="en-US" b="1" dirty="0">
                <a:solidFill>
                  <a:schemeClr val="accent1">
                    <a:lumMod val="50000"/>
                  </a:schemeClr>
                </a:solidFill>
                <a:latin typeface="微軟正黑體" pitchFamily="34" charset="-120"/>
                <a:ea typeface="微軟正黑體" pitchFamily="34" charset="-120"/>
              </a:rPr>
              <a:t>如何避免違失</a:t>
            </a:r>
          </a:p>
        </p:txBody>
      </p:sp>
    </p:spTree>
    <p:extLst>
      <p:ext uri="{BB962C8B-B14F-4D97-AF65-F5344CB8AC3E}">
        <p14:creationId xmlns:p14="http://schemas.microsoft.com/office/powerpoint/2010/main" val="39887499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79376" y="1628800"/>
            <a:ext cx="11305255" cy="4968552"/>
          </a:xfrm>
        </p:spPr>
        <p:txBody>
          <a:bodyPr>
            <a:normAutofit/>
          </a:bodyPr>
          <a:lstStyle/>
          <a:p>
            <a:pPr marL="0" indent="0">
              <a:buNone/>
            </a:pPr>
            <a:r>
              <a:rPr lang="zh-TW" altLang="en-US" sz="2800" b="1" dirty="0">
                <a:latin typeface="微軟正黑體" panose="020B0604030504040204" pitchFamily="34" charset="-120"/>
                <a:ea typeface="微軟正黑體" panose="020B0604030504040204" pitchFamily="34" charset="-120"/>
              </a:rPr>
              <a:t>二、可否</a:t>
            </a:r>
            <a:r>
              <a:rPr lang="zh-TW" altLang="en-US" sz="2800" b="1" dirty="0" smtClean="0">
                <a:latin typeface="微軟正黑體" panose="020B0604030504040204" pitchFamily="34" charset="-120"/>
                <a:ea typeface="微軟正黑體" panose="020B0604030504040204" pitchFamily="34" charset="-120"/>
              </a:rPr>
              <a:t>於「總額不變、彈性多元運用」之原則下</a:t>
            </a:r>
            <a:r>
              <a:rPr lang="zh-TW" altLang="en-US" sz="2800" b="1" dirty="0">
                <a:latin typeface="微軟正黑體" panose="020B0604030504040204" pitchFamily="34" charset="-120"/>
                <a:ea typeface="微軟正黑體" panose="020B0604030504040204" pitchFamily="34" charset="-120"/>
              </a:rPr>
              <a:t>進行法規修正</a:t>
            </a:r>
            <a:r>
              <a:rPr lang="zh-TW" altLang="en-US" sz="2800" b="1" dirty="0" smtClean="0">
                <a:latin typeface="微軟正黑體" panose="020B0604030504040204" pitchFamily="34" charset="-120"/>
                <a:ea typeface="微軟正黑體" panose="020B0604030504040204" pitchFamily="34" charset="-120"/>
              </a:rPr>
              <a:t>？</a:t>
            </a:r>
            <a:endParaRPr lang="en-US" altLang="zh-TW" sz="2800" b="1" dirty="0">
              <a:latin typeface="微軟正黑體" panose="020B0604030504040204" pitchFamily="34" charset="-120"/>
              <a:ea typeface="微軟正黑體" panose="020B0604030504040204" pitchFamily="34" charset="-120"/>
            </a:endParaRPr>
          </a:p>
          <a:p>
            <a:pPr marL="0" indent="0" algn="just">
              <a:buNone/>
            </a:pPr>
            <a:r>
              <a:rPr lang="zh-TW" altLang="en-US" sz="2400" dirty="0" smtClean="0">
                <a:latin typeface="微軟正黑體" panose="020B0604030504040204" pitchFamily="34" charset="-120"/>
                <a:ea typeface="微軟正黑體" panose="020B0604030504040204" pitchFamily="34" charset="-120"/>
              </a:rPr>
              <a:t>無罪判決</a:t>
            </a:r>
            <a:r>
              <a:rPr lang="zh-TW" altLang="en-US" sz="2400" dirty="0">
                <a:latin typeface="微軟正黑體" panose="020B0604030504040204" pitchFamily="34" charset="-120"/>
                <a:ea typeface="微軟正黑體" panose="020B0604030504040204" pitchFamily="34" charset="-120"/>
              </a:rPr>
              <a:t>參考：臺灣高等法院刑事</a:t>
            </a:r>
            <a:r>
              <a:rPr lang="zh-TW" altLang="en-US" sz="2400" dirty="0" smtClean="0">
                <a:latin typeface="微軟正黑體" panose="020B0604030504040204" pitchFamily="34" charset="-120"/>
                <a:ea typeface="微軟正黑體" panose="020B0604030504040204" pitchFamily="34" charset="-120"/>
              </a:rPr>
              <a:t>判決</a:t>
            </a:r>
            <a:r>
              <a:rPr lang="en-US" altLang="zh-TW" sz="2400" dirty="0" smtClean="0">
                <a:latin typeface="微軟正黑體" panose="020B0604030504040204" pitchFamily="34" charset="-120"/>
                <a:ea typeface="微軟正黑體" panose="020B0604030504040204" pitchFamily="34" charset="-120"/>
              </a:rPr>
              <a:t>103</a:t>
            </a:r>
            <a:r>
              <a:rPr lang="zh-TW" altLang="en-US" sz="2400" dirty="0">
                <a:latin typeface="微軟正黑體" panose="020B0604030504040204" pitchFamily="34" charset="-120"/>
                <a:ea typeface="微軟正黑體" panose="020B0604030504040204" pitchFamily="34" charset="-120"/>
              </a:rPr>
              <a:t>年度重上更</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一</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字第</a:t>
            </a:r>
            <a:r>
              <a:rPr lang="en-US" altLang="zh-TW" sz="2400" dirty="0">
                <a:latin typeface="微軟正黑體" panose="020B0604030504040204" pitchFamily="34" charset="-120"/>
                <a:ea typeface="微軟正黑體" panose="020B0604030504040204" pitchFamily="34" charset="-120"/>
              </a:rPr>
              <a:t>34</a:t>
            </a:r>
            <a:r>
              <a:rPr lang="zh-TW" altLang="en-US" sz="2400" dirty="0" smtClean="0">
                <a:latin typeface="微軟正黑體" panose="020B0604030504040204" pitchFamily="34" charset="-120"/>
                <a:ea typeface="微軟正黑體" panose="020B0604030504040204" pitchFamily="34" charset="-120"/>
              </a:rPr>
              <a:t>號</a:t>
            </a:r>
            <a:endParaRPr lang="en-US" altLang="zh-TW" sz="2400" dirty="0" smtClean="0">
              <a:latin typeface="微軟正黑體" panose="020B0604030504040204" pitchFamily="34" charset="-120"/>
              <a:ea typeface="微軟正黑體" panose="020B0604030504040204" pitchFamily="34" charset="-120"/>
            </a:endParaRPr>
          </a:p>
          <a:p>
            <a:pPr algn="just">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無罪判決理由</a:t>
            </a:r>
            <a:r>
              <a:rPr lang="zh-TW" altLang="en-US" sz="2400" dirty="0" smtClean="0">
                <a:latin typeface="微軟正黑體" panose="020B0604030504040204" pitchFamily="34" charset="-120"/>
                <a:ea typeface="微軟正黑體" panose="020B0604030504040204" pitchFamily="34" charset="-120"/>
              </a:rPr>
              <a:t>：有關</a:t>
            </a:r>
            <a:r>
              <a:rPr lang="zh-TW" altLang="en-US" sz="2400" dirty="0">
                <a:latin typeface="微軟正黑體" panose="020B0604030504040204" pitchFamily="34" charset="-120"/>
                <a:ea typeface="微軟正黑體" panose="020B0604030504040204" pitchFamily="34" charset="-120"/>
              </a:rPr>
              <a:t>貪污治罪條例第</a:t>
            </a:r>
            <a:r>
              <a:rPr lang="en-US" altLang="zh-TW" sz="2400" dirty="0">
                <a:latin typeface="微軟正黑體" panose="020B0604030504040204" pitchFamily="34" charset="-120"/>
                <a:ea typeface="微軟正黑體" panose="020B0604030504040204" pitchFamily="34" charset="-120"/>
              </a:rPr>
              <a:t>5</a:t>
            </a:r>
            <a:r>
              <a:rPr lang="zh-TW" altLang="en-US" sz="2400" dirty="0">
                <a:latin typeface="微軟正黑體" panose="020B0604030504040204" pitchFamily="34" charset="-120"/>
                <a:ea typeface="微軟正黑體" panose="020B0604030504040204" pitchFamily="34" charset="-120"/>
              </a:rPr>
              <a:t>條第</a:t>
            </a:r>
            <a:r>
              <a:rPr lang="en-US" altLang="zh-TW" sz="2400" dirty="0">
                <a:latin typeface="微軟正黑體" panose="020B0604030504040204" pitchFamily="34" charset="-120"/>
                <a:ea typeface="微軟正黑體" panose="020B0604030504040204" pitchFamily="34" charset="-120"/>
              </a:rPr>
              <a:t>1</a:t>
            </a:r>
            <a:r>
              <a:rPr lang="zh-TW" altLang="en-US" sz="2400" dirty="0">
                <a:latin typeface="微軟正黑體" panose="020B0604030504040204" pitchFamily="34" charset="-120"/>
                <a:ea typeface="微軟正黑體" panose="020B0604030504040204" pitchFamily="34" charset="-120"/>
              </a:rPr>
              <a:t>項第</a:t>
            </a:r>
            <a:r>
              <a:rPr lang="en-US" altLang="zh-TW" sz="2400" dirty="0">
                <a:latin typeface="微軟正黑體" panose="020B0604030504040204" pitchFamily="34" charset="-120"/>
                <a:ea typeface="微軟正黑體" panose="020B0604030504040204" pitchFamily="34" charset="-120"/>
              </a:rPr>
              <a:t>2</a:t>
            </a:r>
            <a:r>
              <a:rPr lang="zh-TW" altLang="en-US" sz="2400" dirty="0">
                <a:latin typeface="微軟正黑體" panose="020B0604030504040204" pitchFamily="34" charset="-120"/>
                <a:ea typeface="微軟正黑體" panose="020B0604030504040204" pitchFamily="34" charset="-120"/>
              </a:rPr>
              <a:t>款利用職務上機會詐取財物罪，性質</a:t>
            </a:r>
            <a:r>
              <a:rPr lang="zh-TW" altLang="en-US" sz="2400" dirty="0" smtClean="0">
                <a:latin typeface="微軟正黑體" panose="020B0604030504040204" pitchFamily="34" charset="-120"/>
                <a:ea typeface="微軟正黑體" panose="020B0604030504040204" pitchFamily="34" charset="-120"/>
              </a:rPr>
              <a:t>上屬於</a:t>
            </a:r>
            <a:r>
              <a:rPr lang="zh-TW" altLang="en-US" sz="2400" dirty="0">
                <a:latin typeface="微軟正黑體" panose="020B0604030504040204" pitchFamily="34" charset="-120"/>
                <a:ea typeface="微軟正黑體" panose="020B0604030504040204" pitchFamily="34" charset="-120"/>
              </a:rPr>
              <a:t>詐欺罪之</a:t>
            </a:r>
            <a:r>
              <a:rPr lang="zh-TW" altLang="en-US" sz="2400" dirty="0" smtClean="0">
                <a:latin typeface="微軟正黑體" panose="020B0604030504040204" pitchFamily="34" charset="-120"/>
                <a:ea typeface="微軟正黑體" panose="020B0604030504040204" pitchFamily="34" charset="-120"/>
              </a:rPr>
              <a:t>一種，其</a:t>
            </a:r>
            <a:r>
              <a:rPr lang="zh-TW" altLang="en-US" sz="2400" dirty="0">
                <a:latin typeface="微軟正黑體" panose="020B0604030504040204" pitchFamily="34" charset="-120"/>
                <a:ea typeface="微軟正黑體" panose="020B0604030504040204" pitchFamily="34" charset="-120"/>
              </a:rPr>
              <a:t>犯罪構成要件，應以行為人有意圖為自己不法所有之「主觀犯意」</a:t>
            </a:r>
            <a:r>
              <a:rPr lang="zh-TW" altLang="en-US" sz="2400" dirty="0" smtClean="0">
                <a:latin typeface="微軟正黑體" panose="020B0604030504040204" pitchFamily="34" charset="-120"/>
                <a:ea typeface="微軟正黑體" panose="020B0604030504040204" pitchFamily="34" charset="-120"/>
              </a:rPr>
              <a:t>存在始足該當。</a:t>
            </a:r>
            <a:endParaRPr lang="en-US" altLang="zh-TW" sz="2400" dirty="0" smtClean="0">
              <a:latin typeface="微軟正黑體" panose="020B0604030504040204" pitchFamily="34" charset="-120"/>
              <a:ea typeface="微軟正黑體" panose="020B0604030504040204" pitchFamily="34" charset="-120"/>
            </a:endParaRPr>
          </a:p>
          <a:p>
            <a:pPr algn="just">
              <a:buFont typeface="Wingdings" panose="05000000000000000000" pitchFamily="2" charset="2"/>
              <a:buChar char="l"/>
            </a:pPr>
            <a:r>
              <a:rPr lang="zh-TW" altLang="en-US" sz="2400" dirty="0" smtClean="0">
                <a:latin typeface="微軟正黑體" panose="020B0604030504040204" pitchFamily="34" charset="-120"/>
                <a:ea typeface="微軟正黑體" panose="020B0604030504040204" pitchFamily="34" charset="-120"/>
              </a:rPr>
              <a:t>查本案被告雖與公費助理議定繳回部分薪資，惟該筆補助係用以聘用其他助理，另查被告每月給予助理</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包含公費助理及私人助理</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之薪資總和已超過公費助理補助金額，</a:t>
            </a:r>
            <a:r>
              <a:rPr lang="zh-TW" altLang="en-US" sz="2400" dirty="0" smtClean="0">
                <a:solidFill>
                  <a:srgbClr val="0070C0"/>
                </a:solidFill>
                <a:latin typeface="微軟正黑體" panose="020B0604030504040204" pitchFamily="34" charset="-120"/>
                <a:ea typeface="微軟正黑體" panose="020B0604030504040204" pitchFamily="34" charset="-120"/>
              </a:rPr>
              <a:t>實難謂</a:t>
            </a:r>
            <a:r>
              <a:rPr lang="zh-TW" altLang="en-US" sz="2400" dirty="0">
                <a:solidFill>
                  <a:srgbClr val="0070C0"/>
                </a:solidFill>
                <a:latin typeface="微軟正黑體" panose="020B0604030504040204" pitchFamily="34" charset="-120"/>
                <a:ea typeface="微軟正黑體" panose="020B0604030504040204" pitchFamily="34" charset="-120"/>
              </a:rPr>
              <a:t>其有意圖為自己不法所有之「主觀犯意</a:t>
            </a:r>
            <a:r>
              <a:rPr lang="zh-TW" altLang="en-US" sz="2400" dirty="0" smtClean="0">
                <a:solidFill>
                  <a:srgbClr val="0070C0"/>
                </a:solidFill>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，爰諭知無罪判決。</a:t>
            </a:r>
            <a:endParaRPr lang="en-US" altLang="zh-TW" sz="2400" dirty="0" smtClean="0">
              <a:latin typeface="微軟正黑體" panose="020B0604030504040204" pitchFamily="34" charset="-120"/>
              <a:ea typeface="微軟正黑體" panose="020B0604030504040204" pitchFamily="34" charset="-120"/>
            </a:endParaRPr>
          </a:p>
          <a:p>
            <a:pPr algn="just">
              <a:buFont typeface="Wingdings" panose="05000000000000000000" pitchFamily="2" charset="2"/>
              <a:buChar char="l"/>
            </a:pPr>
            <a:r>
              <a:rPr lang="zh-TW" altLang="en-US" sz="2400" dirty="0" smtClean="0">
                <a:solidFill>
                  <a:srgbClr val="FF0000"/>
                </a:solidFill>
                <a:latin typeface="微軟正黑體" panose="020B0604030504040204" pitchFamily="34" charset="-120"/>
                <a:ea typeface="微軟正黑體" panose="020B0604030504040204" pitchFamily="34" charset="-120"/>
              </a:rPr>
              <a:t>本案後經最高法院</a:t>
            </a:r>
            <a:r>
              <a:rPr lang="zh-TW" altLang="en-US" sz="2400" dirty="0">
                <a:solidFill>
                  <a:srgbClr val="FF0000"/>
                </a:solidFill>
                <a:latin typeface="微軟正黑體" panose="020B0604030504040204" pitchFamily="34" charset="-120"/>
                <a:ea typeface="微軟正黑體" panose="020B0604030504040204" pitchFamily="34" charset="-120"/>
              </a:rPr>
              <a:t>刑事</a:t>
            </a:r>
            <a:r>
              <a:rPr lang="zh-TW" altLang="en-US" sz="2400" dirty="0" smtClean="0">
                <a:solidFill>
                  <a:srgbClr val="FF0000"/>
                </a:solidFill>
                <a:latin typeface="微軟正黑體" panose="020B0604030504040204" pitchFamily="34" charset="-120"/>
                <a:ea typeface="微軟正黑體" panose="020B0604030504040204" pitchFamily="34" charset="-120"/>
              </a:rPr>
              <a:t>判決</a:t>
            </a:r>
            <a:r>
              <a:rPr lang="en-US" altLang="zh-TW" sz="2400" dirty="0">
                <a:solidFill>
                  <a:srgbClr val="FF0000"/>
                </a:solidFill>
                <a:latin typeface="微軟正黑體" panose="020B0604030504040204" pitchFamily="34" charset="-120"/>
                <a:ea typeface="微軟正黑體" panose="020B0604030504040204" pitchFamily="34" charset="-120"/>
              </a:rPr>
              <a:t>106</a:t>
            </a:r>
            <a:r>
              <a:rPr lang="zh-TW" altLang="en-US" sz="2400" dirty="0">
                <a:solidFill>
                  <a:srgbClr val="FF0000"/>
                </a:solidFill>
                <a:latin typeface="微軟正黑體" panose="020B0604030504040204" pitchFamily="34" charset="-120"/>
                <a:ea typeface="微軟正黑體" panose="020B0604030504040204" pitchFamily="34" charset="-120"/>
              </a:rPr>
              <a:t>年度台上字第</a:t>
            </a:r>
            <a:r>
              <a:rPr lang="en-US" altLang="zh-TW" sz="2400" dirty="0">
                <a:solidFill>
                  <a:srgbClr val="FF0000"/>
                </a:solidFill>
                <a:latin typeface="微軟正黑體" panose="020B0604030504040204" pitchFamily="34" charset="-120"/>
                <a:ea typeface="微軟正黑體" panose="020B0604030504040204" pitchFamily="34" charset="-120"/>
              </a:rPr>
              <a:t>94</a:t>
            </a:r>
            <a:r>
              <a:rPr lang="zh-TW" altLang="en-US" sz="2400" dirty="0" smtClean="0">
                <a:solidFill>
                  <a:srgbClr val="FF0000"/>
                </a:solidFill>
                <a:latin typeface="微軟正黑體" panose="020B0604030504040204" pitchFamily="34" charset="-120"/>
                <a:ea typeface="微軟正黑體" panose="020B0604030504040204" pitchFamily="34" charset="-120"/>
              </a:rPr>
              <a:t>號發回更審</a:t>
            </a:r>
            <a:r>
              <a:rPr lang="en-US" altLang="zh-TW" sz="2400" dirty="0" smtClean="0">
                <a:solidFill>
                  <a:srgbClr val="FF0000"/>
                </a:solidFill>
                <a:latin typeface="微軟正黑體" panose="020B0604030504040204" pitchFamily="34" charset="-120"/>
                <a:ea typeface="微軟正黑體" panose="020B0604030504040204" pitchFamily="34" charset="-120"/>
              </a:rPr>
              <a:t>(</a:t>
            </a:r>
            <a:r>
              <a:rPr lang="zh-TW" altLang="en-US" sz="2400" dirty="0" smtClean="0">
                <a:solidFill>
                  <a:srgbClr val="FF0000"/>
                </a:solidFill>
                <a:latin typeface="微軟正黑體" panose="020B0604030504040204" pitchFamily="34" charset="-120"/>
                <a:ea typeface="微軟正黑體" panose="020B0604030504040204" pitchFamily="34" charset="-120"/>
              </a:rPr>
              <a:t>非確定判決</a:t>
            </a:r>
            <a:r>
              <a:rPr lang="en-US" altLang="zh-TW" sz="2400" dirty="0" smtClean="0">
                <a:solidFill>
                  <a:srgbClr val="FF0000"/>
                </a:solidFill>
                <a:latin typeface="微軟正黑體" panose="020B0604030504040204" pitchFamily="34" charset="-120"/>
                <a:ea typeface="微軟正黑體" panose="020B0604030504040204" pitchFamily="34" charset="-120"/>
              </a:rPr>
              <a:t>)</a:t>
            </a:r>
          </a:p>
          <a:p>
            <a:pPr algn="just">
              <a:buFont typeface="Wingdings" panose="05000000000000000000" pitchFamily="2" charset="2"/>
              <a:buChar char="l"/>
            </a:pPr>
            <a:endParaRPr lang="zh-TW" altLang="zh-TW" sz="2400" dirty="0">
              <a:latin typeface="微軟正黑體" panose="020B0604030504040204" pitchFamily="34" charset="-120"/>
              <a:ea typeface="微軟正黑體" panose="020B0604030504040204" pitchFamily="34" charset="-120"/>
            </a:endParaRPr>
          </a:p>
          <a:p>
            <a:pPr algn="just">
              <a:buNone/>
            </a:pPr>
            <a:endParaRPr lang="zh-TW" altLang="en-US" sz="2200" dirty="0">
              <a:solidFill>
                <a:srgbClr val="00B0F0"/>
              </a:solidFill>
              <a:latin typeface="微軟正黑體" panose="020B0604030504040204" pitchFamily="34" charset="-120"/>
              <a:ea typeface="微軟正黑體" panose="020B0604030504040204" pitchFamily="34" charset="-120"/>
            </a:endParaRPr>
          </a:p>
        </p:txBody>
      </p:sp>
      <p:sp>
        <p:nvSpPr>
          <p:cNvPr id="6" name="流程圖: 替代程序 5"/>
          <p:cNvSpPr/>
          <p:nvPr/>
        </p:nvSpPr>
        <p:spPr>
          <a:xfrm>
            <a:off x="3015491" y="-459432"/>
            <a:ext cx="1152128" cy="2088232"/>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3531" y="0"/>
            <a:ext cx="1635035" cy="1196752"/>
          </a:xfrm>
          <a:prstGeom prst="rect">
            <a:avLst/>
          </a:prstGeom>
          <a:solidFill>
            <a:schemeClr val="tx2">
              <a:lumMod val="7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流程圖: 替代程序 7"/>
          <p:cNvSpPr/>
          <p:nvPr/>
        </p:nvSpPr>
        <p:spPr>
          <a:xfrm>
            <a:off x="1749199" y="-1029344"/>
            <a:ext cx="1152128" cy="2658144"/>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流程圖: 替代程序 8"/>
          <p:cNvSpPr/>
          <p:nvPr/>
        </p:nvSpPr>
        <p:spPr>
          <a:xfrm>
            <a:off x="4281783" y="-1440780"/>
            <a:ext cx="1152128" cy="3069580"/>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流程圖: 替代程序 9"/>
          <p:cNvSpPr/>
          <p:nvPr/>
        </p:nvSpPr>
        <p:spPr>
          <a:xfrm>
            <a:off x="5548075" y="-1235062"/>
            <a:ext cx="1152128" cy="3069580"/>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標題 1"/>
          <p:cNvSpPr txBox="1">
            <a:spLocks/>
          </p:cNvSpPr>
          <p:nvPr/>
        </p:nvSpPr>
        <p:spPr>
          <a:xfrm>
            <a:off x="335360" y="-13424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200" dirty="0" smtClean="0">
                <a:latin typeface="微軟正黑體" pitchFamily="34" charset="-120"/>
                <a:ea typeface="微軟正黑體" pitchFamily="34" charset="-120"/>
              </a:rPr>
              <a:t/>
            </a:r>
            <a:br>
              <a:rPr lang="en-US" altLang="zh-TW" sz="3200" dirty="0" smtClean="0">
                <a:latin typeface="微軟正黑體" pitchFamily="34" charset="-120"/>
                <a:ea typeface="微軟正黑體" pitchFamily="34" charset="-120"/>
              </a:rPr>
            </a:br>
            <a:r>
              <a:rPr lang="zh-TW" altLang="en-US" b="1" dirty="0">
                <a:solidFill>
                  <a:schemeClr val="accent1">
                    <a:lumMod val="40000"/>
                    <a:lumOff val="60000"/>
                  </a:schemeClr>
                </a:solidFill>
                <a:latin typeface="微軟正黑體" pitchFamily="34" charset="-120"/>
                <a:ea typeface="微軟正黑體" pitchFamily="34" charset="-120"/>
              </a:rPr>
              <a:t>陸、</a:t>
            </a:r>
            <a:r>
              <a:rPr lang="en-US" altLang="en-US" b="1" dirty="0">
                <a:solidFill>
                  <a:schemeClr val="accent1">
                    <a:lumMod val="40000"/>
                    <a:lumOff val="60000"/>
                  </a:schemeClr>
                </a:solidFill>
                <a:latin typeface="微軟正黑體" pitchFamily="34" charset="-120"/>
                <a:ea typeface="微軟正黑體" pitchFamily="34" charset="-120"/>
              </a:rPr>
              <a:t> </a:t>
            </a:r>
            <a:r>
              <a:rPr lang="zh-TW" altLang="en-US" b="1" dirty="0">
                <a:solidFill>
                  <a:schemeClr val="accent1">
                    <a:lumMod val="50000"/>
                  </a:schemeClr>
                </a:solidFill>
                <a:latin typeface="微軟正黑體" pitchFamily="34" charset="-120"/>
                <a:ea typeface="微軟正黑體" pitchFamily="34" charset="-120"/>
              </a:rPr>
              <a:t>如何避免違失</a:t>
            </a:r>
          </a:p>
        </p:txBody>
      </p:sp>
    </p:spTree>
    <p:extLst>
      <p:ext uri="{BB962C8B-B14F-4D97-AF65-F5344CB8AC3E}">
        <p14:creationId xmlns:p14="http://schemas.microsoft.com/office/powerpoint/2010/main" val="36503222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1197864" y="78910"/>
            <a:ext cx="9459866" cy="123342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細明體" panose="02020509000000000000" pitchFamily="49" charset="-120"/>
                <a:ea typeface="細明體" panose="02020509000000000000" pitchFamily="49" charset="-120"/>
                <a:cs typeface="+mj-cs"/>
              </a:defRPr>
            </a:lvl1pPr>
          </a:lstStyle>
          <a:p>
            <a:pPr marL="0" marR="0" lvl="0" indent="0" algn="l" defTabSz="914400" rtl="0" eaLnBrk="1" fontAlgn="auto" latinLnBrk="0" hangingPunct="1">
              <a:lnSpc>
                <a:spcPct val="90000"/>
              </a:lnSpc>
              <a:spcBef>
                <a:spcPct val="0"/>
              </a:spcBef>
              <a:spcAft>
                <a:spcPts val="0"/>
              </a:spcAft>
              <a:buClrTx/>
              <a:buSzTx/>
              <a:buFont typeface="Arial" pitchFamily="34" charset="0"/>
              <a:buNone/>
              <a:tabLst/>
              <a:defRPr/>
            </a:pPr>
            <a:r>
              <a:rPr kumimoji="0" lang="zh-TW" altLang="en-US" sz="3600" b="1" i="0" u="none" strike="noStrike" kern="1200" cap="none" spc="0" normalizeH="0" baseline="0" noProof="0" smtClean="0">
                <a:ln>
                  <a:noFill/>
                </a:ln>
                <a:solidFill>
                  <a:prstClr val="black">
                    <a:lumMod val="50000"/>
                    <a:lumOff val="50000"/>
                  </a:prstClr>
                </a:solidFill>
                <a:effectLst/>
                <a:uLnTx/>
                <a:uFillTx/>
                <a:latin typeface="微軟正黑體" panose="020B0604030504040204" pitchFamily="34" charset="-120"/>
                <a:ea typeface="微軟正黑體" panose="020B0604030504040204" pitchFamily="34" charset="-120"/>
                <a:cs typeface="+mj-cs"/>
              </a:rPr>
              <a:t>民意代表助理費</a:t>
            </a:r>
            <a:endParaRPr kumimoji="0" lang="zh-TW" altLang="en-US" sz="3400" b="0" i="0" u="none" strike="noStrike" kern="1200" cap="none" spc="0" normalizeH="0" baseline="0" noProof="0" dirty="0">
              <a:ln>
                <a:noFill/>
              </a:ln>
              <a:solidFill>
                <a:prstClr val="black"/>
              </a:solidFill>
              <a:effectLst/>
              <a:uLnTx/>
              <a:uFillTx/>
              <a:latin typeface="細明體" panose="02020509000000000000" pitchFamily="49" charset="-120"/>
              <a:ea typeface="細明體" panose="02020509000000000000" pitchFamily="49" charset="-120"/>
              <a:cs typeface="+mj-cs"/>
            </a:endParaRPr>
          </a:p>
        </p:txBody>
      </p:sp>
      <p:pic>
        <p:nvPicPr>
          <p:cNvPr id="7" name="圖片 6"/>
          <p:cNvPicPr>
            <a:picLocks noChangeAspect="1"/>
          </p:cNvPicPr>
          <p:nvPr/>
        </p:nvPicPr>
        <p:blipFill rotWithShape="1">
          <a:blip r:embed="rId3">
            <a:extLst>
              <a:ext uri="{28A0092B-C50C-407E-A947-70E740481C1C}">
                <a14:useLocalDpi xmlns:a14="http://schemas.microsoft.com/office/drawing/2010/main" val="0"/>
              </a:ext>
            </a:extLst>
          </a:blip>
          <a:srcRect l="8818" t="6302" r="5091" b="5778"/>
          <a:stretch/>
        </p:blipFill>
        <p:spPr>
          <a:xfrm>
            <a:off x="1024128" y="777240"/>
            <a:ext cx="9966960" cy="5725476"/>
          </a:xfrm>
          <a:prstGeom prst="rect">
            <a:avLst/>
          </a:prstGeom>
        </p:spPr>
      </p:pic>
    </p:spTree>
    <p:extLst>
      <p:ext uri="{BB962C8B-B14F-4D97-AF65-F5344CB8AC3E}">
        <p14:creationId xmlns:p14="http://schemas.microsoft.com/office/powerpoint/2010/main" val="712836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79376" y="1340768"/>
            <a:ext cx="11377264" cy="5279776"/>
          </a:xfrm>
        </p:spPr>
        <p:txBody>
          <a:bodyPr>
            <a:normAutofit/>
          </a:bodyPr>
          <a:lstStyle/>
          <a:p>
            <a:pPr marL="0" indent="0" algn="just">
              <a:buNone/>
            </a:pPr>
            <a:r>
              <a:rPr lang="zh-TW" altLang="en-US" sz="2400" dirty="0" smtClean="0">
                <a:latin typeface="微軟正黑體" panose="020B0604030504040204" pitchFamily="34" charset="-120"/>
                <a:ea typeface="微軟正黑體" panose="020B0604030504040204" pitchFamily="34" charset="-120"/>
              </a:rPr>
              <a:t>    查</a:t>
            </a:r>
            <a:r>
              <a:rPr lang="zh-TW" altLang="en-US" sz="2400" dirty="0">
                <a:latin typeface="微軟正黑體" panose="020B0604030504040204" pitchFamily="34" charset="-120"/>
                <a:ea typeface="微軟正黑體" panose="020B0604030504040204" pitchFamily="34" charset="-120"/>
              </a:rPr>
              <a:t>「地方民意代表費用支給及村里長事務補助費補助條例」係</a:t>
            </a:r>
            <a:r>
              <a:rPr lang="en-US" altLang="zh-TW" sz="2400" dirty="0">
                <a:latin typeface="微軟正黑體" panose="020B0604030504040204" pitchFamily="34" charset="-120"/>
                <a:ea typeface="微軟正黑體" panose="020B0604030504040204" pitchFamily="34" charset="-120"/>
              </a:rPr>
              <a:t>89</a:t>
            </a:r>
            <a:r>
              <a:rPr lang="zh-TW" altLang="en-US" sz="2400" dirty="0">
                <a:latin typeface="微軟正黑體" panose="020B0604030504040204" pitchFamily="34" charset="-120"/>
                <a:ea typeface="微軟正黑體" panose="020B0604030504040204" pitchFamily="34" charset="-120"/>
              </a:rPr>
              <a:t>年公布施行</a:t>
            </a:r>
            <a:r>
              <a:rPr lang="zh-TW" altLang="en-US" sz="2400" dirty="0" smtClean="0">
                <a:latin typeface="微軟正黑體" panose="020B0604030504040204" pitchFamily="34" charset="-120"/>
                <a:ea typeface="微軟正黑體" panose="020B0604030504040204" pitchFamily="34" charset="-120"/>
              </a:rPr>
              <a:t>，迄今已近</a:t>
            </a:r>
            <a:r>
              <a:rPr lang="en-US" altLang="zh-TW" sz="2400" dirty="0" smtClean="0">
                <a:latin typeface="微軟正黑體" panose="020B0604030504040204" pitchFamily="34" charset="-120"/>
                <a:ea typeface="微軟正黑體" panose="020B0604030504040204" pitchFamily="34" charset="-120"/>
              </a:rPr>
              <a:t>20</a:t>
            </a:r>
            <a:r>
              <a:rPr lang="zh-TW" altLang="en-US" sz="2400" dirty="0">
                <a:latin typeface="微軟正黑體" panose="020B0604030504040204" pitchFamily="34" charset="-120"/>
                <a:ea typeface="微軟正黑體" panose="020B0604030504040204" pitchFamily="34" charset="-120"/>
              </a:rPr>
              <a:t>年，該補助條例雖給予公費助理補助明確之法律依據，另一方面亦創造新的違失態樣，而不論地方民意代表將該筆費用收為己用或挪至其他公務用途，皆可能觸犯貪污治罪</a:t>
            </a:r>
            <a:r>
              <a:rPr lang="zh-TW" altLang="en-US" sz="2400" dirty="0" smtClean="0">
                <a:latin typeface="微軟正黑體" panose="020B0604030504040204" pitchFamily="34" charset="-120"/>
                <a:ea typeface="微軟正黑體" panose="020B0604030504040204" pitchFamily="34" charset="-120"/>
              </a:rPr>
              <a:t>條例或刑法相關罪責。</a:t>
            </a:r>
            <a:endParaRPr lang="en-US" altLang="zh-TW" sz="2400" dirty="0" smtClean="0">
              <a:latin typeface="微軟正黑體" panose="020B0604030504040204" pitchFamily="34" charset="-120"/>
              <a:ea typeface="微軟正黑體" panose="020B0604030504040204" pitchFamily="34" charset="-120"/>
            </a:endParaRPr>
          </a:p>
          <a:p>
            <a:pPr marL="0" indent="0" algn="just">
              <a:buNone/>
            </a:pPr>
            <a:r>
              <a:rPr lang="zh-TW" altLang="en-US" sz="2400" dirty="0" smtClean="0">
                <a:latin typeface="微軟正黑體" panose="020B0604030504040204" pitchFamily="34" charset="-120"/>
                <a:ea typeface="微軟正黑體" panose="020B0604030504040204" pitchFamily="34" charset="-120"/>
              </a:rPr>
              <a:t>    依據法務部統計資料顯示，我國近</a:t>
            </a:r>
            <a:r>
              <a:rPr lang="en-US" altLang="zh-TW" sz="2400" dirty="0">
                <a:latin typeface="微軟正黑體" panose="020B0604030504040204" pitchFamily="34" charset="-120"/>
                <a:ea typeface="微軟正黑體" panose="020B0604030504040204" pitchFamily="34" charset="-120"/>
              </a:rPr>
              <a:t>20</a:t>
            </a:r>
            <a:r>
              <a:rPr lang="zh-TW" altLang="en-US" sz="2400" dirty="0" smtClean="0">
                <a:latin typeface="微軟正黑體" panose="020B0604030504040204" pitchFamily="34" charset="-120"/>
                <a:ea typeface="微軟正黑體" panose="020B0604030504040204" pitchFamily="34" charset="-120"/>
              </a:rPr>
              <a:t>年來有關地方民意代表詐領助理費起訴</a:t>
            </a:r>
            <a:r>
              <a:rPr lang="zh-TW" altLang="en-US" sz="2400" dirty="0">
                <a:latin typeface="微軟正黑體" panose="020B0604030504040204" pitchFamily="34" charset="-120"/>
                <a:ea typeface="微軟正黑體" panose="020B0604030504040204" pitchFamily="34" charset="-120"/>
              </a:rPr>
              <a:t>及緩起訴</a:t>
            </a:r>
            <a:r>
              <a:rPr lang="zh-TW" altLang="en-US" sz="2400" dirty="0" smtClean="0">
                <a:latin typeface="微軟正黑體" panose="020B0604030504040204" pitchFamily="34" charset="-120"/>
                <a:ea typeface="微軟正黑體" panose="020B0604030504040204" pitchFamily="34" charset="-120"/>
              </a:rPr>
              <a:t>案件計</a:t>
            </a:r>
            <a:r>
              <a:rPr lang="en-US" altLang="zh-TW" sz="2400" dirty="0" smtClean="0">
                <a:latin typeface="微軟正黑體" panose="020B0604030504040204" pitchFamily="34" charset="-120"/>
                <a:ea typeface="微軟正黑體" panose="020B0604030504040204" pitchFamily="34" charset="-120"/>
              </a:rPr>
              <a:t>34</a:t>
            </a:r>
            <a:r>
              <a:rPr lang="zh-TW" altLang="en-US" sz="2400" dirty="0" smtClean="0">
                <a:latin typeface="微軟正黑體" panose="020B0604030504040204" pitchFamily="34" charset="-120"/>
                <a:ea typeface="微軟正黑體" panose="020B0604030504040204" pitchFamily="34" charset="-120"/>
              </a:rPr>
              <a:t>案，其中</a:t>
            </a:r>
            <a:r>
              <a:rPr lang="en-US" altLang="zh-TW" sz="2400" dirty="0" smtClean="0">
                <a:latin typeface="微軟正黑體" panose="020B0604030504040204" pitchFamily="34" charset="-120"/>
                <a:ea typeface="微軟正黑體" panose="020B0604030504040204" pitchFamily="34" charset="-120"/>
              </a:rPr>
              <a:t>101</a:t>
            </a:r>
            <a:r>
              <a:rPr lang="zh-TW" altLang="en-US" sz="2400" dirty="0" smtClean="0">
                <a:latin typeface="微軟正黑體" panose="020B0604030504040204" pitchFamily="34" charset="-120"/>
                <a:ea typeface="微軟正黑體" panose="020B0604030504040204" pitchFamily="34" charset="-120"/>
              </a:rPr>
              <a:t>年</a:t>
            </a:r>
            <a:r>
              <a:rPr lang="zh-TW" altLang="en-US" sz="2400" dirty="0">
                <a:latin typeface="微軟正黑體" panose="020B0604030504040204" pitchFamily="34" charset="-120"/>
                <a:ea typeface="微軟正黑體" panose="020B0604030504040204" pitchFamily="34" charset="-120"/>
              </a:rPr>
              <a:t>後</a:t>
            </a:r>
            <a:r>
              <a:rPr lang="zh-TW" altLang="en-US" sz="2400" dirty="0" smtClean="0">
                <a:latin typeface="微軟正黑體" panose="020B0604030504040204" pitchFamily="34" charset="-120"/>
                <a:ea typeface="微軟正黑體" panose="020B0604030504040204" pitchFamily="34" charset="-120"/>
              </a:rPr>
              <a:t>之案件計</a:t>
            </a:r>
            <a:r>
              <a:rPr lang="zh-TW" altLang="en-US" sz="2400" dirty="0">
                <a:latin typeface="微軟正黑體" panose="020B0604030504040204" pitchFamily="34" charset="-120"/>
                <a:ea typeface="微軟正黑體" panose="020B0604030504040204" pitchFamily="34" charset="-120"/>
              </a:rPr>
              <a:t>有</a:t>
            </a:r>
            <a:r>
              <a:rPr lang="en-US" altLang="zh-TW" sz="2400" dirty="0">
                <a:latin typeface="微軟正黑體" panose="020B0604030504040204" pitchFamily="34" charset="-120"/>
                <a:ea typeface="微軟正黑體" panose="020B0604030504040204" pitchFamily="34" charset="-120"/>
              </a:rPr>
              <a:t>25</a:t>
            </a:r>
            <a:r>
              <a:rPr lang="zh-TW" altLang="en-US" sz="2400" dirty="0">
                <a:latin typeface="微軟正黑體" panose="020B0604030504040204" pitchFamily="34" charset="-120"/>
                <a:ea typeface="微軟正黑體" panose="020B0604030504040204" pitchFamily="34" charset="-120"/>
              </a:rPr>
              <a:t>案</a:t>
            </a:r>
            <a:r>
              <a:rPr lang="zh-TW" altLang="en-US" sz="2400" dirty="0" smtClean="0">
                <a:latin typeface="微軟正黑體" panose="020B0604030504040204" pitchFamily="34" charset="-120"/>
                <a:ea typeface="微軟正黑體" panose="020B0604030504040204" pitchFamily="34" charset="-120"/>
              </a:rPr>
              <a:t>，不論法院最後判決結果為何，一經檢察機關調查，幾乎等於宣告政治生涯的終結，惟絕大多數民意代表於是類案件中並無貪瀆意圖，為避免</a:t>
            </a:r>
            <a:r>
              <a:rPr lang="zh-TW" altLang="en-US" sz="2400" dirty="0">
                <a:latin typeface="微軟正黑體" panose="020B0604030504040204" pitchFamily="34" charset="-120"/>
                <a:ea typeface="微軟正黑體" panose="020B0604030504040204" pitchFamily="34" charset="-120"/>
              </a:rPr>
              <a:t>優質之民意代表誤觸</a:t>
            </a:r>
            <a:r>
              <a:rPr lang="zh-TW" altLang="en-US" sz="2400" dirty="0" smtClean="0">
                <a:latin typeface="微軟正黑體" panose="020B0604030504040204" pitchFamily="34" charset="-120"/>
                <a:ea typeface="微軟正黑體" panose="020B0604030504040204" pitchFamily="34" charset="-120"/>
              </a:rPr>
              <a:t>法網，主管機關及司法單位應協力合作，共同創造良好議事環境，以確保</a:t>
            </a:r>
            <a:r>
              <a:rPr lang="zh-TW" altLang="en-US" sz="2400" dirty="0">
                <a:latin typeface="微軟正黑體" panose="020B0604030504040204" pitchFamily="34" charset="-120"/>
                <a:ea typeface="微軟正黑體" panose="020B0604030504040204" pitchFamily="34" charset="-120"/>
              </a:rPr>
              <a:t>問政</a:t>
            </a:r>
            <a:r>
              <a:rPr lang="zh-TW" altLang="en-US" sz="2400" dirty="0" smtClean="0">
                <a:latin typeface="微軟正黑體" panose="020B0604030504040204" pitchFamily="34" charset="-120"/>
                <a:ea typeface="微軟正黑體" panose="020B0604030504040204" pitchFamily="34" charset="-120"/>
              </a:rPr>
              <a:t>品質。</a:t>
            </a:r>
            <a:endParaRPr lang="zh-TW" altLang="zh-TW" sz="2400" dirty="0">
              <a:latin typeface="微軟正黑體" panose="020B0604030504040204" pitchFamily="34" charset="-120"/>
              <a:ea typeface="微軟正黑體" panose="020B0604030504040204" pitchFamily="34" charset="-120"/>
            </a:endParaRPr>
          </a:p>
        </p:txBody>
      </p:sp>
      <p:sp>
        <p:nvSpPr>
          <p:cNvPr id="7" name="矩形 6"/>
          <p:cNvSpPr/>
          <p:nvPr/>
        </p:nvSpPr>
        <p:spPr>
          <a:xfrm>
            <a:off x="-3531" y="0"/>
            <a:ext cx="1635035" cy="1196752"/>
          </a:xfrm>
          <a:prstGeom prst="rect">
            <a:avLst/>
          </a:prstGeom>
          <a:solidFill>
            <a:schemeClr val="tx2">
              <a:lumMod val="7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標題 1"/>
          <p:cNvSpPr txBox="1">
            <a:spLocks/>
          </p:cNvSpPr>
          <p:nvPr/>
        </p:nvSpPr>
        <p:spPr>
          <a:xfrm>
            <a:off x="335360" y="-13424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200" dirty="0" smtClean="0">
                <a:latin typeface="微軟正黑體" pitchFamily="34" charset="-120"/>
                <a:ea typeface="微軟正黑體" pitchFamily="34" charset="-120"/>
              </a:rPr>
              <a:t/>
            </a:r>
            <a:br>
              <a:rPr lang="en-US" altLang="zh-TW" sz="3200" dirty="0" smtClean="0">
                <a:latin typeface="微軟正黑體" pitchFamily="34" charset="-120"/>
                <a:ea typeface="微軟正黑體" pitchFamily="34" charset="-120"/>
              </a:rPr>
            </a:br>
            <a:r>
              <a:rPr lang="zh-TW" altLang="en-US" b="1" dirty="0">
                <a:solidFill>
                  <a:schemeClr val="accent1">
                    <a:lumMod val="40000"/>
                    <a:lumOff val="60000"/>
                  </a:schemeClr>
                </a:solidFill>
                <a:latin typeface="微軟正黑體" pitchFamily="34" charset="-120"/>
                <a:ea typeface="微軟正黑體" pitchFamily="34" charset="-120"/>
              </a:rPr>
              <a:t>柒</a:t>
            </a:r>
            <a:r>
              <a:rPr lang="zh-TW" altLang="en-US" b="1" dirty="0" smtClean="0">
                <a:solidFill>
                  <a:schemeClr val="accent1">
                    <a:lumMod val="40000"/>
                    <a:lumOff val="60000"/>
                  </a:schemeClr>
                </a:solidFill>
                <a:latin typeface="微軟正黑體" pitchFamily="34" charset="-120"/>
                <a:ea typeface="微軟正黑體" pitchFamily="34" charset="-120"/>
              </a:rPr>
              <a:t>、</a:t>
            </a:r>
            <a:r>
              <a:rPr lang="en-US" altLang="en-US" b="1" dirty="0" smtClean="0">
                <a:solidFill>
                  <a:schemeClr val="accent1">
                    <a:lumMod val="40000"/>
                    <a:lumOff val="60000"/>
                  </a:schemeClr>
                </a:solidFill>
                <a:latin typeface="微軟正黑體" pitchFamily="34" charset="-120"/>
                <a:ea typeface="微軟正黑體" pitchFamily="34" charset="-120"/>
              </a:rPr>
              <a:t> </a:t>
            </a:r>
            <a:r>
              <a:rPr lang="zh-TW" altLang="en-US" b="1" dirty="0">
                <a:solidFill>
                  <a:schemeClr val="accent1">
                    <a:lumMod val="50000"/>
                  </a:schemeClr>
                </a:solidFill>
                <a:latin typeface="微軟正黑體" pitchFamily="34" charset="-120"/>
                <a:ea typeface="微軟正黑體" pitchFamily="34" charset="-120"/>
              </a:rPr>
              <a:t>結語</a:t>
            </a:r>
            <a:endParaRPr lang="zh-TW" altLang="en-US" dirty="0">
              <a:solidFill>
                <a:schemeClr val="accent1">
                  <a:lumMod val="50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83432" y="2996952"/>
            <a:ext cx="10657184" cy="1008112"/>
          </a:xfrm>
        </p:spPr>
        <p:txBody>
          <a:bodyPr>
            <a:normAutofit fontScale="85000" lnSpcReduction="20000"/>
          </a:bodyPr>
          <a:lstStyle/>
          <a:p>
            <a:pPr marL="0" indent="0" algn="ctr">
              <a:buNone/>
            </a:pPr>
            <a:r>
              <a:rPr lang="zh-TW" altLang="en-US" sz="66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報告</a:t>
            </a:r>
            <a:r>
              <a:rPr lang="zh-TW" altLang="en-US" sz="6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結束，敬請指教！</a:t>
            </a:r>
            <a:endParaRPr lang="en-US" altLang="zh-TW" sz="6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lvl="0">
              <a:buFont typeface="Wingdings" panose="05000000000000000000" pitchFamily="2" charset="2"/>
              <a:buChar char="l"/>
            </a:pPr>
            <a:endParaRPr lang="zh-TW"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85448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rot="5400000">
            <a:off x="3691589" y="-1357754"/>
            <a:ext cx="4977680" cy="10344313"/>
          </a:xfrm>
          <a:prstGeom prst="rect">
            <a:avLst/>
          </a:prstGeom>
          <a:gradFill>
            <a:gsLst>
              <a:gs pos="67000">
                <a:srgbClr val="98A1AB">
                  <a:alpha val="59000"/>
                </a:srgbClr>
              </a:gs>
              <a:gs pos="94000">
                <a:srgbClr val="6F8298">
                  <a:alpha val="30000"/>
                </a:srgbClr>
              </a:gs>
              <a:gs pos="0">
                <a:schemeClr val="accent2">
                  <a:lumMod val="20000"/>
                  <a:lumOff val="80000"/>
                  <a:alpha val="38000"/>
                </a:schemeClr>
              </a:gs>
              <a:gs pos="100000">
                <a:schemeClr val="accent2">
                  <a:lumMod val="20000"/>
                  <a:lumOff val="80000"/>
                  <a:alpha val="17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3531" y="0"/>
            <a:ext cx="1635035" cy="1196752"/>
          </a:xfrm>
          <a:prstGeom prst="rect">
            <a:avLst/>
          </a:prstGeom>
          <a:solidFill>
            <a:schemeClr val="tx2">
              <a:lumMod val="7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335360" y="-134243"/>
            <a:ext cx="10515600" cy="1325563"/>
          </a:xfrm>
        </p:spPr>
        <p:txBody>
          <a:bodyPr>
            <a:normAutofit/>
          </a:bodyPr>
          <a:lstStyle/>
          <a:p>
            <a:pPr lvl="0"/>
            <a:r>
              <a:rPr lang="en-US" altLang="zh-TW" sz="3200" dirty="0">
                <a:latin typeface="微軟正黑體" pitchFamily="34" charset="-120"/>
                <a:ea typeface="微軟正黑體" pitchFamily="34" charset="-120"/>
              </a:rPr>
              <a:t/>
            </a:r>
            <a:br>
              <a:rPr lang="en-US" altLang="zh-TW" sz="3200" dirty="0">
                <a:latin typeface="微軟正黑體" pitchFamily="34" charset="-120"/>
                <a:ea typeface="微軟正黑體" pitchFamily="34" charset="-120"/>
              </a:rPr>
            </a:br>
            <a:r>
              <a:rPr lang="zh-TW" altLang="en-US" sz="4400" b="1" dirty="0">
                <a:solidFill>
                  <a:schemeClr val="accent1">
                    <a:lumMod val="40000"/>
                    <a:lumOff val="60000"/>
                  </a:schemeClr>
                </a:solidFill>
                <a:latin typeface="微軟正黑體" pitchFamily="34" charset="-120"/>
                <a:ea typeface="微軟正黑體" pitchFamily="34" charset="-120"/>
              </a:rPr>
              <a:t>壹、</a:t>
            </a:r>
            <a:r>
              <a:rPr lang="en-US" altLang="en-US" sz="4400" b="1" dirty="0">
                <a:solidFill>
                  <a:schemeClr val="accent1">
                    <a:lumMod val="40000"/>
                    <a:lumOff val="60000"/>
                  </a:schemeClr>
                </a:solidFill>
                <a:latin typeface="微軟正黑體" pitchFamily="34" charset="-120"/>
                <a:ea typeface="微軟正黑體" pitchFamily="34" charset="-120"/>
              </a:rPr>
              <a:t> </a:t>
            </a:r>
            <a:r>
              <a:rPr lang="zh-TW" altLang="en-US" sz="4400" b="1" dirty="0">
                <a:solidFill>
                  <a:schemeClr val="accent1">
                    <a:lumMod val="50000"/>
                  </a:schemeClr>
                </a:solidFill>
                <a:latin typeface="微軟正黑體" pitchFamily="34" charset="-120"/>
                <a:ea typeface="微軟正黑體" pitchFamily="34" charset="-120"/>
              </a:rPr>
              <a:t>前言</a:t>
            </a:r>
            <a:endParaRPr lang="zh-TW" altLang="en-US" sz="4400" dirty="0">
              <a:solidFill>
                <a:schemeClr val="accent1">
                  <a:lumMod val="50000"/>
                </a:schemeClr>
              </a:solidFill>
              <a:latin typeface="微軟正黑體" pitchFamily="34" charset="-120"/>
              <a:ea typeface="微軟正黑體" pitchFamily="34" charset="-120"/>
            </a:endParaRPr>
          </a:p>
        </p:txBody>
      </p:sp>
      <p:sp>
        <p:nvSpPr>
          <p:cNvPr id="3" name="內容版面配置區 2"/>
          <p:cNvSpPr>
            <a:spLocks noGrp="1"/>
          </p:cNvSpPr>
          <p:nvPr>
            <p:ph idx="1"/>
          </p:nvPr>
        </p:nvSpPr>
        <p:spPr>
          <a:xfrm>
            <a:off x="1008273" y="1772815"/>
            <a:ext cx="10344314" cy="4530427"/>
          </a:xfrm>
        </p:spPr>
        <p:txBody>
          <a:bodyPr>
            <a:normAutofit/>
          </a:bodyPr>
          <a:lstStyle/>
          <a:p>
            <a:pPr marL="0" indent="0" algn="just">
              <a:lnSpc>
                <a:spcPts val="4000"/>
              </a:lnSpc>
              <a:buNone/>
            </a:pPr>
            <a:r>
              <a:rPr lang="zh-TW" altLang="en-US" sz="2400" dirty="0" smtClean="0">
                <a:solidFill>
                  <a:schemeClr val="tx2">
                    <a:lumMod val="50000"/>
                  </a:schemeClr>
                </a:solidFill>
                <a:latin typeface="微軟正黑體" panose="020B0604030504040204" pitchFamily="34" charset="-120"/>
                <a:ea typeface="微軟正黑體" panose="020B0604030504040204" pitchFamily="34" charset="-120"/>
              </a:rPr>
              <a:t>    臺灣</a:t>
            </a:r>
            <a:r>
              <a:rPr lang="zh-TW" altLang="en-US" sz="2400" dirty="0">
                <a:solidFill>
                  <a:schemeClr val="tx2">
                    <a:lumMod val="50000"/>
                  </a:schemeClr>
                </a:solidFill>
                <a:latin typeface="微軟正黑體" panose="020B0604030504040204" pitchFamily="34" charset="-120"/>
                <a:ea typeface="微軟正黑體" panose="020B0604030504040204" pitchFamily="34" charset="-120"/>
              </a:rPr>
              <a:t>的地方</a:t>
            </a:r>
            <a:r>
              <a:rPr lang="zh-TW" altLang="en-US" sz="2400" dirty="0" smtClean="0">
                <a:solidFill>
                  <a:schemeClr val="tx2">
                    <a:lumMod val="50000"/>
                  </a:schemeClr>
                </a:solidFill>
                <a:latin typeface="微軟正黑體" panose="020B0604030504040204" pitchFamily="34" charset="-120"/>
                <a:ea typeface="微軟正黑體" panose="020B0604030504040204" pitchFamily="34" charset="-120"/>
              </a:rPr>
              <a:t>自治，自</a:t>
            </a:r>
            <a:r>
              <a:rPr lang="en-US" altLang="zh-TW" sz="2400" dirty="0" smtClean="0">
                <a:solidFill>
                  <a:schemeClr val="tx2">
                    <a:lumMod val="50000"/>
                  </a:schemeClr>
                </a:solidFill>
                <a:latin typeface="微軟正黑體" panose="020B0604030504040204" pitchFamily="34" charset="-120"/>
                <a:ea typeface="微軟正黑體" panose="020B0604030504040204" pitchFamily="34" charset="-120"/>
              </a:rPr>
              <a:t>1947</a:t>
            </a:r>
            <a:r>
              <a:rPr lang="zh-TW" altLang="en-US" sz="2400" dirty="0" smtClean="0">
                <a:solidFill>
                  <a:schemeClr val="tx2">
                    <a:lumMod val="50000"/>
                  </a:schemeClr>
                </a:solidFill>
                <a:latin typeface="微軟正黑體" panose="020B0604030504040204" pitchFamily="34" charset="-120"/>
                <a:ea typeface="微軟正黑體" panose="020B0604030504040204" pitchFamily="34" charset="-120"/>
              </a:rPr>
              <a:t>年中華民國憲法施行起算，迄今已有逾一甲子的歷史，而作為規範地方自治根本大法的「地方制度法」自</a:t>
            </a:r>
            <a:r>
              <a:rPr lang="en-US" altLang="zh-TW" sz="2400" dirty="0" smtClean="0">
                <a:solidFill>
                  <a:schemeClr val="tx2">
                    <a:lumMod val="50000"/>
                  </a:schemeClr>
                </a:solidFill>
                <a:latin typeface="微軟正黑體" panose="020B0604030504040204" pitchFamily="34" charset="-120"/>
                <a:ea typeface="微軟正黑體" panose="020B0604030504040204" pitchFamily="34" charset="-120"/>
              </a:rPr>
              <a:t>1999</a:t>
            </a:r>
            <a:r>
              <a:rPr lang="zh-TW" altLang="en-US" sz="2400" dirty="0" smtClean="0">
                <a:solidFill>
                  <a:schemeClr val="tx2">
                    <a:lumMod val="50000"/>
                  </a:schemeClr>
                </a:solidFill>
                <a:latin typeface="微軟正黑體" panose="020B0604030504040204" pitchFamily="34" charset="-120"/>
                <a:ea typeface="微軟正黑體" panose="020B0604030504040204" pitchFamily="34" charset="-120"/>
              </a:rPr>
              <a:t>年通過施行迄今，亦將邁入第</a:t>
            </a:r>
            <a:r>
              <a:rPr lang="en-US" altLang="zh-TW" sz="2400" dirty="0" smtClean="0">
                <a:solidFill>
                  <a:schemeClr val="tx2">
                    <a:lumMod val="50000"/>
                  </a:schemeClr>
                </a:solidFill>
                <a:latin typeface="微軟正黑體" panose="020B0604030504040204" pitchFamily="34" charset="-120"/>
                <a:ea typeface="微軟正黑體" panose="020B0604030504040204" pitchFamily="34" charset="-120"/>
              </a:rPr>
              <a:t>20</a:t>
            </a:r>
            <a:r>
              <a:rPr lang="zh-TW" altLang="en-US" sz="2400" dirty="0" smtClean="0">
                <a:solidFill>
                  <a:schemeClr val="tx2">
                    <a:lumMod val="50000"/>
                  </a:schemeClr>
                </a:solidFill>
                <a:latin typeface="微軟正黑體" panose="020B0604030504040204" pitchFamily="34" charset="-120"/>
                <a:ea typeface="微軟正黑體" panose="020B0604030504040204" pitchFamily="34" charset="-120"/>
              </a:rPr>
              <a:t>年，而每</a:t>
            </a:r>
            <a:r>
              <a:rPr lang="en-US" altLang="zh-TW" sz="2400" dirty="0" smtClean="0">
                <a:solidFill>
                  <a:schemeClr val="tx2">
                    <a:lumMod val="50000"/>
                  </a:schemeClr>
                </a:solidFill>
                <a:latin typeface="微軟正黑體" panose="020B0604030504040204" pitchFamily="34" charset="-120"/>
                <a:ea typeface="微軟正黑體" panose="020B0604030504040204" pitchFamily="34" charset="-120"/>
              </a:rPr>
              <a:t>4</a:t>
            </a:r>
            <a:r>
              <a:rPr lang="zh-TW" altLang="en-US" sz="2400" dirty="0" smtClean="0">
                <a:solidFill>
                  <a:schemeClr val="tx2">
                    <a:lumMod val="50000"/>
                  </a:schemeClr>
                </a:solidFill>
                <a:latin typeface="微軟正黑體" panose="020B0604030504040204" pitchFamily="34" charset="-120"/>
                <a:ea typeface="微軟正黑體" panose="020B0604030504040204" pitchFamily="34" charset="-120"/>
              </a:rPr>
              <a:t>年一度的地方行政首長暨民意代表的選舉，更是地方自治相當重要的政治活動，隨著我國逐漸擺脫中央集權的色彩，地方選舉的重要性已不可同日而語，惟地方自治於實際運作上依舊困頓叢生，其中地方民意代表因詐領助理費而牽涉刑事案件，即是近</a:t>
            </a:r>
            <a:r>
              <a:rPr lang="en-US" altLang="zh-TW" sz="2400" dirty="0" smtClean="0">
                <a:solidFill>
                  <a:schemeClr val="tx2">
                    <a:lumMod val="50000"/>
                  </a:schemeClr>
                </a:solidFill>
                <a:latin typeface="微軟正黑體" panose="020B0604030504040204" pitchFamily="34" charset="-120"/>
                <a:ea typeface="微軟正黑體" panose="020B0604030504040204" pitchFamily="34" charset="-120"/>
              </a:rPr>
              <a:t>10</a:t>
            </a:r>
            <a:r>
              <a:rPr lang="zh-TW" altLang="en-US" sz="2400" dirty="0" smtClean="0">
                <a:solidFill>
                  <a:schemeClr val="tx2">
                    <a:lumMod val="50000"/>
                  </a:schemeClr>
                </a:solidFill>
                <a:latin typeface="微軟正黑體" panose="020B0604030504040204" pitchFamily="34" charset="-120"/>
                <a:ea typeface="微軟正黑體" panose="020B0604030504040204" pitchFamily="34" charset="-120"/>
              </a:rPr>
              <a:t>餘年來所遭遇的棘手問題之一。</a:t>
            </a:r>
            <a:endParaRPr lang="en-US" altLang="zh-TW" sz="2400" dirty="0">
              <a:solidFill>
                <a:schemeClr val="tx2">
                  <a:lumMod val="50000"/>
                </a:schemeClr>
              </a:solidFill>
              <a:latin typeface="微軟正黑體" panose="020B0604030504040204" pitchFamily="34" charset="-120"/>
              <a:ea typeface="微軟正黑體" panose="020B0604030504040204" pitchFamily="34" charset="-120"/>
            </a:endParaRPr>
          </a:p>
          <a:p>
            <a:endParaRPr lang="zh-TW" altLang="zh-TW" sz="2600" dirty="0"/>
          </a:p>
          <a:p>
            <a:endParaRPr lang="en-US" altLang="zh-TW" sz="2600" dirty="0"/>
          </a:p>
          <a:p>
            <a:endParaRPr lang="en-US" altLang="zh-TW" sz="2400" dirty="0"/>
          </a:p>
          <a:p>
            <a:endParaRPr lang="zh-TW" altLang="zh-TW" sz="2400" dirty="0"/>
          </a:p>
          <a:p>
            <a:pPr algn="just">
              <a:buNone/>
            </a:pPr>
            <a:endParaRPr lang="zh-TW" altLang="en-US" sz="2200" dirty="0">
              <a:solidFill>
                <a:srgbClr val="00B0F0"/>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1"/>
          <p:cNvSpPr>
            <a:spLocks noGrp="1"/>
          </p:cNvSpPr>
          <p:nvPr>
            <p:ph type="title"/>
          </p:nvPr>
        </p:nvSpPr>
        <p:spPr>
          <a:xfrm>
            <a:off x="335360" y="-134243"/>
            <a:ext cx="10515600" cy="1325563"/>
          </a:xfrm>
        </p:spPr>
        <p:txBody>
          <a:bodyPr>
            <a:normAutofit/>
          </a:bodyPr>
          <a:lstStyle/>
          <a:p>
            <a:pPr lvl="0"/>
            <a:r>
              <a:rPr lang="en-US" altLang="zh-TW" sz="3200">
                <a:latin typeface="微軟正黑體" pitchFamily="34" charset="-120"/>
                <a:ea typeface="微軟正黑體" pitchFamily="34" charset="-120"/>
              </a:rPr>
              <a:t> </a:t>
            </a:r>
            <a:r>
              <a:rPr lang="en-US" altLang="zh-TW" sz="3200" smtClean="0">
                <a:latin typeface="微軟正黑體" pitchFamily="34" charset="-120"/>
                <a:ea typeface="微軟正黑體" pitchFamily="34" charset="-120"/>
              </a:rPr>
              <a:t>         </a:t>
            </a:r>
            <a:r>
              <a:rPr lang="zh-TW" altLang="en-US" sz="4400" b="1" smtClean="0">
                <a:solidFill>
                  <a:schemeClr val="accent1">
                    <a:lumMod val="40000"/>
                    <a:lumOff val="60000"/>
                  </a:schemeClr>
                </a:solidFill>
                <a:latin typeface="微軟正黑體" pitchFamily="34" charset="-120"/>
                <a:ea typeface="微軟正黑體" pitchFamily="34" charset="-120"/>
              </a:rPr>
              <a:t>貳</a:t>
            </a:r>
            <a:r>
              <a:rPr lang="zh-TW" altLang="en-US" sz="4400" b="1" dirty="0" smtClean="0">
                <a:solidFill>
                  <a:schemeClr val="accent1">
                    <a:lumMod val="40000"/>
                    <a:lumOff val="60000"/>
                  </a:schemeClr>
                </a:solidFill>
                <a:latin typeface="微軟正黑體" pitchFamily="34" charset="-120"/>
                <a:ea typeface="微軟正黑體" pitchFamily="34" charset="-120"/>
              </a:rPr>
              <a:t>、</a:t>
            </a:r>
            <a:r>
              <a:rPr lang="zh-TW" altLang="en-US" sz="4400" b="1" dirty="0" smtClean="0">
                <a:solidFill>
                  <a:schemeClr val="accent1">
                    <a:lumMod val="50000"/>
                  </a:schemeClr>
                </a:solidFill>
                <a:latin typeface="微軟正黑體" pitchFamily="34" charset="-120"/>
                <a:ea typeface="微軟正黑體" pitchFamily="34" charset="-120"/>
              </a:rPr>
              <a:t>問題提出</a:t>
            </a:r>
            <a:endParaRPr lang="zh-TW" altLang="en-US" sz="4400" dirty="0">
              <a:solidFill>
                <a:schemeClr val="accent1">
                  <a:lumMod val="50000"/>
                </a:schemeClr>
              </a:solidFill>
              <a:latin typeface="微軟正黑體" pitchFamily="34" charset="-120"/>
              <a:ea typeface="微軟正黑體" pitchFamily="34" charset="-120"/>
            </a:endParaRPr>
          </a:p>
        </p:txBody>
      </p:sp>
      <p:sp>
        <p:nvSpPr>
          <p:cNvPr id="3" name="內容版面配置區 2"/>
          <p:cNvSpPr>
            <a:spLocks noGrp="1"/>
          </p:cNvSpPr>
          <p:nvPr>
            <p:ph idx="1"/>
          </p:nvPr>
        </p:nvSpPr>
        <p:spPr>
          <a:xfrm>
            <a:off x="421106" y="1556792"/>
            <a:ext cx="11219510" cy="5112568"/>
          </a:xfrm>
        </p:spPr>
        <p:txBody>
          <a:bodyPr>
            <a:normAutofit/>
          </a:bodyPr>
          <a:lstStyle/>
          <a:p>
            <a:pPr>
              <a:buFont typeface="Wingdings" panose="05000000000000000000" pitchFamily="2" charset="2"/>
              <a:buChar char="l"/>
            </a:pPr>
            <a:r>
              <a:rPr lang="zh-TW" altLang="en-US" sz="2400" dirty="0" smtClean="0">
                <a:latin typeface="微軟正黑體" panose="020B0604030504040204" pitchFamily="34" charset="-120"/>
                <a:ea typeface="微軟正黑體" panose="020B0604030504040204" pitchFamily="34" charset="-120"/>
              </a:rPr>
              <a:t>查</a:t>
            </a:r>
            <a:r>
              <a:rPr lang="zh-TW" altLang="en-US" sz="2400" dirty="0">
                <a:latin typeface="微軟正黑體" panose="020B0604030504040204" pitchFamily="34" charset="-120"/>
                <a:ea typeface="微軟正黑體" panose="020B0604030504040204" pitchFamily="34" charset="-120"/>
              </a:rPr>
              <a:t>近年發生多起地方民意代表以人頭方式詐領助理費，經以</a:t>
            </a:r>
            <a:r>
              <a:rPr lang="zh-TW" altLang="en-US" sz="2400" dirty="0" smtClean="0">
                <a:latin typeface="微軟正黑體" panose="020B0604030504040204" pitchFamily="34" charset="-120"/>
                <a:ea typeface="微軟正黑體" panose="020B0604030504040204" pitchFamily="34" charset="-120"/>
              </a:rPr>
              <a:t>貪污治罪</a:t>
            </a:r>
            <a:r>
              <a:rPr lang="zh-TW" altLang="en-US" sz="2400" dirty="0">
                <a:latin typeface="微軟正黑體" panose="020B0604030504040204" pitchFamily="34" charset="-120"/>
                <a:ea typeface="微軟正黑體" panose="020B0604030504040204" pitchFamily="34" charset="-120"/>
              </a:rPr>
              <a:t>條例起訴判刑之案件，考量現行並未針就前揭情事設計</a:t>
            </a:r>
            <a:r>
              <a:rPr lang="zh-TW" altLang="en-US" sz="2400" dirty="0" smtClean="0">
                <a:latin typeface="微軟正黑體" panose="020B0604030504040204" pitchFamily="34" charset="-120"/>
                <a:ea typeface="微軟正黑體" panose="020B0604030504040204" pitchFamily="34" charset="-120"/>
              </a:rPr>
              <a:t>有效預防措施</a:t>
            </a:r>
            <a:r>
              <a:rPr lang="zh-TW" altLang="en-US" sz="2400" dirty="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經中央</a:t>
            </a:r>
            <a:r>
              <a:rPr lang="zh-TW" altLang="en-US" sz="2400" dirty="0">
                <a:latin typeface="微軟正黑體" panose="020B0604030504040204" pitchFamily="34" charset="-120"/>
                <a:ea typeface="微軟正黑體" panose="020B0604030504040204" pitchFamily="34" charset="-120"/>
              </a:rPr>
              <a:t>廉政</a:t>
            </a:r>
            <a:r>
              <a:rPr lang="zh-TW" altLang="en-US" sz="2400" dirty="0" smtClean="0">
                <a:latin typeface="微軟正黑體" panose="020B0604030504040204" pitchFamily="34" charset="-120"/>
                <a:ea typeface="微軟正黑體" panose="020B0604030504040204" pitchFamily="34" charset="-120"/>
              </a:rPr>
              <a:t>委員會會議</a:t>
            </a:r>
            <a:r>
              <a:rPr lang="zh-TW" altLang="en-US" sz="2400" dirty="0">
                <a:latin typeface="微軟正黑體" panose="020B0604030504040204" pitchFamily="34" charset="-120"/>
                <a:ea typeface="微軟正黑體" panose="020B0604030504040204" pitchFamily="34" charset="-120"/>
              </a:rPr>
              <a:t>指示，請本署、內政部及主計總處等有關單位研議，透過制度面避免議員違犯此類案型。</a:t>
            </a:r>
            <a:endParaRPr lang="en-US" altLang="zh-TW" sz="2400"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TW" altLang="en-US" sz="2400" dirty="0" smtClean="0">
                <a:latin typeface="微軟正黑體" panose="020B0604030504040204" pitchFamily="34" charset="-120"/>
                <a:ea typeface="微軟正黑體" panose="020B0604030504040204" pitchFamily="34" charset="-120"/>
              </a:rPr>
              <a:t>按中央</a:t>
            </a:r>
            <a:r>
              <a:rPr lang="zh-TW" altLang="en-US" sz="2400" dirty="0">
                <a:latin typeface="微軟正黑體" panose="020B0604030504040204" pitchFamily="34" charset="-120"/>
                <a:ea typeface="微軟正黑體" panose="020B0604030504040204" pitchFamily="34" charset="-120"/>
              </a:rPr>
              <a:t>廉政</a:t>
            </a:r>
            <a:r>
              <a:rPr lang="zh-TW" altLang="en-US" sz="2400" dirty="0" smtClean="0">
                <a:latin typeface="微軟正黑體" panose="020B0604030504040204" pitchFamily="34" charset="-120"/>
                <a:ea typeface="微軟正黑體" panose="020B0604030504040204" pitchFamily="34" charset="-120"/>
              </a:rPr>
              <a:t>委員會指</a:t>
            </a:r>
            <a:r>
              <a:rPr lang="zh-TW" altLang="en-US" sz="2400" dirty="0">
                <a:latin typeface="微軟正黑體" panose="020B0604030504040204" pitchFamily="34" charset="-120"/>
                <a:ea typeface="微軟正黑體" panose="020B0604030504040204" pitchFamily="34" charset="-120"/>
              </a:rPr>
              <a:t>裁示略以：考量議員詐領助理費相關問題較為複雜，若要從制度面加以防制，可能不只要看核銷面，也應從人事聘用面加以思考，包括事前有無預防規定得以控管、聘用助理後能否查核其實際工作狀況等，透過制度面避免議員違犯此類案型。</a:t>
            </a:r>
          </a:p>
          <a:p>
            <a:pPr>
              <a:buFont typeface="Wingdings" panose="05000000000000000000" pitchFamily="2" charset="2"/>
              <a:buChar char="l"/>
            </a:pPr>
            <a:endParaRPr lang="en-US" altLang="zh-TW" sz="2600" dirty="0"/>
          </a:p>
          <a:p>
            <a:endParaRPr lang="en-US" altLang="zh-TW" sz="2400" dirty="0"/>
          </a:p>
          <a:p>
            <a:endParaRPr lang="zh-TW" altLang="zh-TW" sz="2400" dirty="0"/>
          </a:p>
          <a:p>
            <a:pPr algn="just">
              <a:buNone/>
            </a:pPr>
            <a:endParaRPr lang="zh-TW" altLang="en-US" sz="2200" dirty="0">
              <a:solidFill>
                <a:srgbClr val="00B0F0"/>
              </a:solidFill>
              <a:latin typeface="微軟正黑體" panose="020B0604030504040204" pitchFamily="34" charset="-120"/>
              <a:ea typeface="微軟正黑體" panose="020B0604030504040204" pitchFamily="34" charset="-120"/>
            </a:endParaRPr>
          </a:p>
        </p:txBody>
      </p:sp>
      <p:sp>
        <p:nvSpPr>
          <p:cNvPr id="6" name="矩形 5"/>
          <p:cNvSpPr/>
          <p:nvPr/>
        </p:nvSpPr>
        <p:spPr>
          <a:xfrm>
            <a:off x="-3531" y="0"/>
            <a:ext cx="1635035" cy="1196752"/>
          </a:xfrm>
          <a:prstGeom prst="rect">
            <a:avLst/>
          </a:prstGeom>
          <a:solidFill>
            <a:schemeClr val="tx2">
              <a:lumMod val="7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圖: 替代程序 7"/>
          <p:cNvSpPr/>
          <p:nvPr/>
        </p:nvSpPr>
        <p:spPr>
          <a:xfrm>
            <a:off x="3129655" y="-459432"/>
            <a:ext cx="1152128" cy="2088232"/>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內容版面配置區 2"/>
          <p:cNvSpPr>
            <a:spLocks noGrp="1"/>
          </p:cNvSpPr>
          <p:nvPr>
            <p:ph idx="1"/>
          </p:nvPr>
        </p:nvSpPr>
        <p:spPr>
          <a:xfrm>
            <a:off x="479376" y="1157286"/>
            <a:ext cx="10513168" cy="5296049"/>
          </a:xfrm>
        </p:spPr>
        <p:txBody>
          <a:bodyPr>
            <a:normAutofit/>
          </a:bodyPr>
          <a:lstStyle/>
          <a:p>
            <a:pPr marL="0" indent="0">
              <a:buNone/>
            </a:pPr>
            <a:r>
              <a:rPr lang="zh-TW" altLang="en-US" sz="3400" b="1" dirty="0" smtClean="0">
                <a:solidFill>
                  <a:srgbClr val="C00000"/>
                </a:solidFill>
                <a:latin typeface="微軟正黑體" panose="020B0604030504040204" pitchFamily="34" charset="-120"/>
                <a:ea typeface="微軟正黑體" panose="020B0604030504040204" pitchFamily="34" charset="-120"/>
              </a:rPr>
              <a:t>一、</a:t>
            </a:r>
            <a:r>
              <a:rPr lang="zh-TW" altLang="en-US" sz="3400" b="1" dirty="0">
                <a:solidFill>
                  <a:srgbClr val="C00000"/>
                </a:solidFill>
                <a:latin typeface="微軟正黑體" panose="020B0604030504040204" pitchFamily="34" charset="-120"/>
                <a:ea typeface="微軟正黑體" panose="020B0604030504040204" pitchFamily="34" charset="-120"/>
              </a:rPr>
              <a:t>現行「地方民意代表費用支給及村里長事務補助費補助條例」第</a:t>
            </a:r>
            <a:r>
              <a:rPr lang="en-US" altLang="zh-TW" sz="3400" b="1" dirty="0">
                <a:solidFill>
                  <a:srgbClr val="C00000"/>
                </a:solidFill>
                <a:latin typeface="微軟正黑體" panose="020B0604030504040204" pitchFamily="34" charset="-120"/>
                <a:ea typeface="微軟正黑體" panose="020B0604030504040204" pitchFamily="34" charset="-120"/>
              </a:rPr>
              <a:t>6</a:t>
            </a:r>
            <a:r>
              <a:rPr lang="zh-TW" altLang="en-US" sz="3400" b="1" dirty="0">
                <a:solidFill>
                  <a:srgbClr val="C00000"/>
                </a:solidFill>
                <a:latin typeface="微軟正黑體" panose="020B0604030504040204" pitchFamily="34" charset="-120"/>
                <a:ea typeface="微軟正黑體" panose="020B0604030504040204" pitchFamily="34" charset="-120"/>
              </a:rPr>
              <a:t>條</a:t>
            </a:r>
            <a:r>
              <a:rPr lang="zh-TW" altLang="en-US" sz="3400" b="1" dirty="0" smtClean="0">
                <a:solidFill>
                  <a:srgbClr val="C00000"/>
                </a:solidFill>
                <a:latin typeface="微軟正黑體" panose="020B0604030504040204" pitchFamily="34" charset="-120"/>
                <a:ea typeface="微軟正黑體" panose="020B0604030504040204" pitchFamily="34" charset="-120"/>
              </a:rPr>
              <a:t>規定</a:t>
            </a:r>
            <a:endParaRPr lang="en-US" altLang="zh-TW" sz="3400" dirty="0"/>
          </a:p>
          <a:p>
            <a:pPr algn="just"/>
            <a:r>
              <a:rPr lang="zh-TW" altLang="en-US" sz="2400" dirty="0">
                <a:latin typeface="微軟正黑體" panose="020B0604030504040204" pitchFamily="34" charset="-120"/>
                <a:ea typeface="微軟正黑體" panose="020B0604030504040204" pitchFamily="34" charset="-120"/>
              </a:rPr>
              <a:t>查地方民意代表費用支給及村里長事務補助費補助條例第</a:t>
            </a:r>
            <a:r>
              <a:rPr lang="en-US" altLang="zh-TW" sz="2400" dirty="0">
                <a:latin typeface="微軟正黑體" panose="020B0604030504040204" pitchFamily="34" charset="-120"/>
                <a:ea typeface="微軟正黑體" panose="020B0604030504040204" pitchFamily="34" charset="-120"/>
              </a:rPr>
              <a:t>6</a:t>
            </a:r>
            <a:r>
              <a:rPr lang="zh-TW" altLang="en-US" sz="2400" dirty="0">
                <a:latin typeface="微軟正黑體" panose="020B0604030504040204" pitchFamily="34" charset="-120"/>
                <a:ea typeface="微軟正黑體" panose="020B0604030504040204" pitchFamily="34" charset="-120"/>
              </a:rPr>
              <a:t>條規定，直轄市議會議員每人得聘用公費助理六人至八人，縣（市）議會議員每人得聘用公費助理二人至四人，公費助理均與議員同進退。前項公費助理補助費用總額，直轄市議會議員每人每月不得超過新臺幣二十四萬元，但公費助理每人每月支領金額，最多不得超過新臺幣八萬元，縣（市）議會議員每人每月不得超過新臺幣八萬元。</a:t>
            </a:r>
          </a:p>
          <a:p>
            <a:endParaRPr lang="en-US" altLang="zh-TW" sz="2400" dirty="0"/>
          </a:p>
          <a:p>
            <a:endParaRPr lang="zh-TW" altLang="zh-TW" sz="2400" dirty="0"/>
          </a:p>
          <a:p>
            <a:pPr algn="just">
              <a:buNone/>
            </a:pPr>
            <a:endParaRPr lang="zh-TW" altLang="en-US" sz="2200" dirty="0">
              <a:solidFill>
                <a:srgbClr val="00B0F0"/>
              </a:solidFill>
              <a:latin typeface="微軟正黑體" panose="020B0604030504040204" pitchFamily="34" charset="-120"/>
              <a:ea typeface="微軟正黑體" panose="020B0604030504040204" pitchFamily="34" charset="-120"/>
            </a:endParaRPr>
          </a:p>
        </p:txBody>
      </p:sp>
      <p:sp>
        <p:nvSpPr>
          <p:cNvPr id="6" name="矩形 5"/>
          <p:cNvSpPr/>
          <p:nvPr/>
        </p:nvSpPr>
        <p:spPr>
          <a:xfrm>
            <a:off x="-3531" y="0"/>
            <a:ext cx="1635035" cy="1196752"/>
          </a:xfrm>
          <a:prstGeom prst="rect">
            <a:avLst/>
          </a:prstGeom>
          <a:solidFill>
            <a:schemeClr val="tx2">
              <a:lumMod val="7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標題 1"/>
          <p:cNvSpPr txBox="1">
            <a:spLocks/>
          </p:cNvSpPr>
          <p:nvPr/>
        </p:nvSpPr>
        <p:spPr>
          <a:xfrm>
            <a:off x="335360" y="-13424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200" dirty="0" smtClean="0">
                <a:latin typeface="微軟正黑體" pitchFamily="34" charset="-120"/>
                <a:ea typeface="微軟正黑體" pitchFamily="34" charset="-120"/>
              </a:rPr>
              <a:t/>
            </a:r>
            <a:br>
              <a:rPr lang="en-US" altLang="zh-TW" sz="3200" dirty="0" smtClean="0">
                <a:latin typeface="微軟正黑體" pitchFamily="34" charset="-120"/>
                <a:ea typeface="微軟正黑體" pitchFamily="34" charset="-120"/>
              </a:rPr>
            </a:br>
            <a:r>
              <a:rPr lang="zh-TW" altLang="en-US" b="1" dirty="0">
                <a:solidFill>
                  <a:schemeClr val="accent1">
                    <a:lumMod val="40000"/>
                    <a:lumOff val="60000"/>
                  </a:schemeClr>
                </a:solidFill>
                <a:latin typeface="微軟正黑體" pitchFamily="34" charset="-120"/>
                <a:ea typeface="微軟正黑體" pitchFamily="34" charset="-120"/>
              </a:rPr>
              <a:t>參</a:t>
            </a:r>
            <a:r>
              <a:rPr lang="zh-TW" altLang="en-US" b="1" dirty="0" smtClean="0">
                <a:solidFill>
                  <a:schemeClr val="accent1">
                    <a:lumMod val="40000"/>
                    <a:lumOff val="60000"/>
                  </a:schemeClr>
                </a:solidFill>
                <a:latin typeface="微軟正黑體" pitchFamily="34" charset="-120"/>
                <a:ea typeface="微軟正黑體" pitchFamily="34" charset="-120"/>
              </a:rPr>
              <a:t>、</a:t>
            </a:r>
            <a:r>
              <a:rPr lang="en-US" altLang="en-US" b="1" dirty="0" smtClean="0">
                <a:solidFill>
                  <a:schemeClr val="accent1">
                    <a:lumMod val="40000"/>
                    <a:lumOff val="60000"/>
                  </a:schemeClr>
                </a:solidFill>
                <a:latin typeface="微軟正黑體" pitchFamily="34" charset="-120"/>
                <a:ea typeface="微軟正黑體" pitchFamily="34" charset="-120"/>
              </a:rPr>
              <a:t> </a:t>
            </a:r>
            <a:r>
              <a:rPr lang="zh-TW" altLang="en-US" b="1" dirty="0" smtClean="0">
                <a:solidFill>
                  <a:schemeClr val="accent1">
                    <a:lumMod val="50000"/>
                  </a:schemeClr>
                </a:solidFill>
                <a:latin typeface="微軟正黑體" pitchFamily="34" charset="-120"/>
                <a:ea typeface="微軟正黑體" pitchFamily="34" charset="-120"/>
              </a:rPr>
              <a:t>現行</a:t>
            </a:r>
            <a:r>
              <a:rPr lang="zh-TW" altLang="en-US" b="1" dirty="0">
                <a:solidFill>
                  <a:schemeClr val="accent1">
                    <a:lumMod val="50000"/>
                  </a:schemeClr>
                </a:solidFill>
                <a:latin typeface="微軟正黑體" pitchFamily="34" charset="-120"/>
                <a:ea typeface="微軟正黑體" pitchFamily="34" charset="-120"/>
              </a:rPr>
              <a:t>規定及核銷</a:t>
            </a:r>
            <a:r>
              <a:rPr lang="zh-TW" altLang="en-US" b="1" dirty="0" smtClean="0">
                <a:solidFill>
                  <a:schemeClr val="accent1">
                    <a:lumMod val="50000"/>
                  </a:schemeClr>
                </a:solidFill>
                <a:latin typeface="微軟正黑體" pitchFamily="34" charset="-120"/>
                <a:ea typeface="微軟正黑體" pitchFamily="34" charset="-120"/>
              </a:rPr>
              <a:t>流程</a:t>
            </a:r>
            <a:endParaRPr lang="zh-TW" altLang="en-US" b="1" dirty="0">
              <a:solidFill>
                <a:schemeClr val="accent1">
                  <a:lumMod val="50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2618418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97864" y="78910"/>
            <a:ext cx="9459866" cy="1233424"/>
          </a:xfrm>
        </p:spPr>
        <p:txBody>
          <a:bodyPr/>
          <a:lstStyle/>
          <a:p>
            <a:r>
              <a:rPr lang="zh-TW" altLang="en-US" sz="3600" b="1" dirty="0">
                <a:solidFill>
                  <a:schemeClr val="tx1">
                    <a:lumMod val="50000"/>
                    <a:lumOff val="50000"/>
                  </a:schemeClr>
                </a:solidFill>
                <a:latin typeface="微軟正黑體" panose="020B0604030504040204" pitchFamily="34" charset="-120"/>
                <a:ea typeface="微軟正黑體" panose="020B0604030504040204" pitchFamily="34" charset="-120"/>
              </a:rPr>
              <a:t>民意代表助理費</a:t>
            </a:r>
            <a:endParaRPr lang="zh-TW" altLang="en-US" dirty="0"/>
          </a:p>
        </p:txBody>
      </p:sp>
      <p:pic>
        <p:nvPicPr>
          <p:cNvPr id="5" name="圖片 4"/>
          <p:cNvPicPr>
            <a:picLocks noChangeAspect="1"/>
          </p:cNvPicPr>
          <p:nvPr/>
        </p:nvPicPr>
        <p:blipFill rotWithShape="1">
          <a:blip r:embed="rId3">
            <a:extLst>
              <a:ext uri="{28A0092B-C50C-407E-A947-70E740481C1C}">
                <a14:useLocalDpi xmlns:a14="http://schemas.microsoft.com/office/drawing/2010/main" val="0"/>
              </a:ext>
            </a:extLst>
          </a:blip>
          <a:srcRect t="10976" r="7363" b="23233"/>
          <a:stretch/>
        </p:blipFill>
        <p:spPr>
          <a:xfrm>
            <a:off x="320040" y="1417320"/>
            <a:ext cx="10828190" cy="4325790"/>
          </a:xfrm>
          <a:prstGeom prst="rect">
            <a:avLst/>
          </a:prstGeom>
        </p:spPr>
      </p:pic>
    </p:spTree>
    <p:extLst>
      <p:ext uri="{BB962C8B-B14F-4D97-AF65-F5344CB8AC3E}">
        <p14:creationId xmlns:p14="http://schemas.microsoft.com/office/powerpoint/2010/main" val="4293490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圖: 替代程序 7"/>
          <p:cNvSpPr/>
          <p:nvPr/>
        </p:nvSpPr>
        <p:spPr>
          <a:xfrm>
            <a:off x="3015491" y="-459432"/>
            <a:ext cx="1152128" cy="2088232"/>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w Cen MT" panose="020B0602020104020603"/>
              <a:ea typeface="新細明體" panose="02020500000000000000" pitchFamily="18" charset="-120"/>
              <a:cs typeface="+mn-cs"/>
            </a:endParaRPr>
          </a:p>
        </p:txBody>
      </p:sp>
      <p:sp>
        <p:nvSpPr>
          <p:cNvPr id="3" name="內容版面配置區 2"/>
          <p:cNvSpPr>
            <a:spLocks noGrp="1"/>
          </p:cNvSpPr>
          <p:nvPr>
            <p:ph idx="1"/>
          </p:nvPr>
        </p:nvSpPr>
        <p:spPr>
          <a:xfrm>
            <a:off x="479376" y="1157287"/>
            <a:ext cx="10513168" cy="1213110"/>
          </a:xfrm>
        </p:spPr>
        <p:txBody>
          <a:bodyPr>
            <a:normAutofit fontScale="85000" lnSpcReduction="20000"/>
          </a:bodyPr>
          <a:lstStyle/>
          <a:p>
            <a:pPr marL="0" indent="0">
              <a:buNone/>
            </a:pPr>
            <a:r>
              <a:rPr lang="zh-TW" altLang="en-US" sz="4000" b="1" dirty="0" smtClean="0">
                <a:solidFill>
                  <a:srgbClr val="C00000"/>
                </a:solidFill>
                <a:latin typeface="微軟正黑體" panose="020B0604030504040204" pitchFamily="34" charset="-120"/>
                <a:ea typeface="微軟正黑體" panose="020B0604030504040204" pitchFamily="34" charset="-120"/>
              </a:rPr>
              <a:t>「</a:t>
            </a:r>
            <a:r>
              <a:rPr lang="zh-TW" altLang="en-US" sz="4000" b="1" dirty="0">
                <a:solidFill>
                  <a:srgbClr val="C00000"/>
                </a:solidFill>
                <a:latin typeface="微軟正黑體" panose="020B0604030504040204" pitchFamily="34" charset="-120"/>
                <a:ea typeface="微軟正黑體" panose="020B0604030504040204" pitchFamily="34" charset="-120"/>
              </a:rPr>
              <a:t>地方民意代表費用支給及村里長事務補助費補助條例」第</a:t>
            </a:r>
            <a:r>
              <a:rPr lang="en-US" altLang="zh-TW" sz="4000" b="1" dirty="0">
                <a:solidFill>
                  <a:srgbClr val="C00000"/>
                </a:solidFill>
                <a:latin typeface="微軟正黑體" panose="020B0604030504040204" pitchFamily="34" charset="-120"/>
                <a:ea typeface="微軟正黑體" panose="020B0604030504040204" pitchFamily="34" charset="-120"/>
              </a:rPr>
              <a:t>6</a:t>
            </a:r>
            <a:r>
              <a:rPr lang="zh-TW" altLang="en-US" sz="4000" b="1" dirty="0">
                <a:solidFill>
                  <a:srgbClr val="C00000"/>
                </a:solidFill>
                <a:latin typeface="微軟正黑體" panose="020B0604030504040204" pitchFamily="34" charset="-120"/>
                <a:ea typeface="微軟正黑體" panose="020B0604030504040204" pitchFamily="34" charset="-120"/>
              </a:rPr>
              <a:t>條</a:t>
            </a:r>
            <a:r>
              <a:rPr lang="zh-TW" altLang="en-US" sz="4000" b="1" dirty="0" smtClean="0">
                <a:solidFill>
                  <a:srgbClr val="C00000"/>
                </a:solidFill>
                <a:latin typeface="微軟正黑體" panose="020B0604030504040204" pitchFamily="34" charset="-120"/>
                <a:ea typeface="微軟正黑體" panose="020B0604030504040204" pitchFamily="34" charset="-120"/>
              </a:rPr>
              <a:t>規定修法歷程</a:t>
            </a:r>
            <a:endParaRPr lang="en-US" altLang="zh-TW" sz="4000" b="1" dirty="0">
              <a:solidFill>
                <a:srgbClr val="C00000"/>
              </a:solidFill>
              <a:latin typeface="微軟正黑體" panose="020B0604030504040204" pitchFamily="34" charset="-120"/>
              <a:ea typeface="微軟正黑體" panose="020B0604030504040204" pitchFamily="34" charset="-120"/>
            </a:endParaRPr>
          </a:p>
          <a:p>
            <a:endParaRPr lang="en-US" altLang="zh-TW" b="1" dirty="0"/>
          </a:p>
          <a:p>
            <a:endParaRPr lang="en-US" altLang="zh-TW" b="1" dirty="0"/>
          </a:p>
          <a:p>
            <a:endParaRPr lang="en-US" altLang="zh-TW" sz="2600" dirty="0"/>
          </a:p>
          <a:p>
            <a:endParaRPr lang="en-US" altLang="zh-TW" sz="2400" dirty="0"/>
          </a:p>
          <a:p>
            <a:endParaRPr lang="zh-TW" altLang="zh-TW" sz="2400" dirty="0"/>
          </a:p>
          <a:p>
            <a:pPr algn="just">
              <a:buNone/>
            </a:pPr>
            <a:endParaRPr lang="zh-TW" altLang="en-US" sz="2200" dirty="0">
              <a:solidFill>
                <a:srgbClr val="00B0F0"/>
              </a:solidFill>
              <a:latin typeface="微軟正黑體" panose="020B0604030504040204" pitchFamily="34" charset="-120"/>
              <a:ea typeface="微軟正黑體" panose="020B0604030504040204" pitchFamily="34" charset="-120"/>
            </a:endParaRPr>
          </a:p>
        </p:txBody>
      </p:sp>
      <p:sp>
        <p:nvSpPr>
          <p:cNvPr id="6" name="矩形 5"/>
          <p:cNvSpPr/>
          <p:nvPr/>
        </p:nvSpPr>
        <p:spPr>
          <a:xfrm>
            <a:off x="-3531" y="0"/>
            <a:ext cx="1635035" cy="1196752"/>
          </a:xfrm>
          <a:prstGeom prst="rect">
            <a:avLst/>
          </a:prstGeom>
          <a:solidFill>
            <a:schemeClr val="tx2">
              <a:lumMod val="7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w Cen MT" panose="020B0602020104020603"/>
              <a:ea typeface="新細明體" panose="02020500000000000000" pitchFamily="18" charset="-120"/>
              <a:cs typeface="+mn-cs"/>
            </a:endParaRPr>
          </a:p>
        </p:txBody>
      </p:sp>
      <p:sp>
        <p:nvSpPr>
          <p:cNvPr id="10" name="標題 1"/>
          <p:cNvSpPr txBox="1">
            <a:spLocks/>
          </p:cNvSpPr>
          <p:nvPr/>
        </p:nvSpPr>
        <p:spPr>
          <a:xfrm>
            <a:off x="335360" y="-13424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TW" sz="3200" b="0" i="0" u="none" strike="noStrike" kern="1200" cap="none" spc="0" normalizeH="0" baseline="0" noProof="0" dirty="0" smtClean="0">
                <a:ln>
                  <a:noFill/>
                </a:ln>
                <a:solidFill>
                  <a:prstClr val="black"/>
                </a:solidFill>
                <a:effectLst/>
                <a:uLnTx/>
                <a:uFillTx/>
                <a:latin typeface="微軟正黑體" pitchFamily="34" charset="-120"/>
                <a:ea typeface="微軟正黑體" pitchFamily="34" charset="-120"/>
                <a:cs typeface="+mj-cs"/>
              </a:rPr>
              <a:t/>
            </a:r>
            <a:br>
              <a:rPr kumimoji="0" lang="en-US" altLang="zh-TW" sz="3200" b="0" i="0" u="none" strike="noStrike" kern="1200" cap="none" spc="0" normalizeH="0" baseline="0" noProof="0" dirty="0" smtClean="0">
                <a:ln>
                  <a:noFill/>
                </a:ln>
                <a:solidFill>
                  <a:prstClr val="black"/>
                </a:solidFill>
                <a:effectLst/>
                <a:uLnTx/>
                <a:uFillTx/>
                <a:latin typeface="微軟正黑體" pitchFamily="34" charset="-120"/>
                <a:ea typeface="微軟正黑體" pitchFamily="34" charset="-120"/>
                <a:cs typeface="+mj-cs"/>
              </a:rPr>
            </a:br>
            <a:r>
              <a:rPr kumimoji="0" lang="zh-TW" altLang="en-US" sz="4400" b="1" i="0" u="none" strike="noStrike" kern="1200" cap="none" spc="0" normalizeH="0" baseline="0" noProof="0" dirty="0">
                <a:ln>
                  <a:noFill/>
                </a:ln>
                <a:solidFill>
                  <a:srgbClr val="2FA3EE">
                    <a:lumMod val="40000"/>
                    <a:lumOff val="60000"/>
                  </a:srgbClr>
                </a:solidFill>
                <a:effectLst/>
                <a:uLnTx/>
                <a:uFillTx/>
                <a:latin typeface="微軟正黑體" pitchFamily="34" charset="-120"/>
                <a:ea typeface="微軟正黑體" pitchFamily="34" charset="-120"/>
                <a:cs typeface="+mj-cs"/>
              </a:rPr>
              <a:t>參</a:t>
            </a:r>
            <a:r>
              <a:rPr kumimoji="0" lang="zh-TW" altLang="en-US" sz="4400" b="1" i="0" u="none" strike="noStrike" kern="1200" cap="none" spc="0" normalizeH="0" baseline="0" noProof="0" dirty="0" smtClean="0">
                <a:ln>
                  <a:noFill/>
                </a:ln>
                <a:solidFill>
                  <a:srgbClr val="2FA3EE">
                    <a:lumMod val="40000"/>
                    <a:lumOff val="60000"/>
                  </a:srgbClr>
                </a:solidFill>
                <a:effectLst/>
                <a:uLnTx/>
                <a:uFillTx/>
                <a:latin typeface="微軟正黑體" pitchFamily="34" charset="-120"/>
                <a:ea typeface="微軟正黑體" pitchFamily="34" charset="-120"/>
                <a:cs typeface="+mj-cs"/>
              </a:rPr>
              <a:t>、</a:t>
            </a:r>
            <a:r>
              <a:rPr kumimoji="0" lang="en-US" altLang="en-US" sz="4400" b="1" i="0" u="none" strike="noStrike" kern="1200" cap="none" spc="0" normalizeH="0" baseline="0" noProof="0" dirty="0" smtClean="0">
                <a:ln>
                  <a:noFill/>
                </a:ln>
                <a:solidFill>
                  <a:srgbClr val="2FA3EE">
                    <a:lumMod val="40000"/>
                    <a:lumOff val="60000"/>
                  </a:srgbClr>
                </a:solidFill>
                <a:effectLst/>
                <a:uLnTx/>
                <a:uFillTx/>
                <a:latin typeface="微軟正黑體" pitchFamily="34" charset="-120"/>
                <a:ea typeface="微軟正黑體" pitchFamily="34" charset="-120"/>
                <a:cs typeface="+mj-cs"/>
              </a:rPr>
              <a:t> </a:t>
            </a:r>
            <a:r>
              <a:rPr kumimoji="0" lang="zh-TW" altLang="en-US" sz="4400" b="1" i="0" u="none" strike="noStrike" kern="1200" cap="none" spc="0" normalizeH="0" baseline="0" noProof="0" dirty="0" smtClean="0">
                <a:ln>
                  <a:noFill/>
                </a:ln>
                <a:solidFill>
                  <a:srgbClr val="2FA3EE">
                    <a:lumMod val="50000"/>
                  </a:srgbClr>
                </a:solidFill>
                <a:effectLst/>
                <a:uLnTx/>
                <a:uFillTx/>
                <a:latin typeface="微軟正黑體" pitchFamily="34" charset="-120"/>
                <a:ea typeface="微軟正黑體" pitchFamily="34" charset="-120"/>
                <a:cs typeface="+mj-cs"/>
              </a:rPr>
              <a:t>現行</a:t>
            </a:r>
            <a:r>
              <a:rPr kumimoji="0" lang="zh-TW" altLang="en-US" sz="4400" b="1" i="0" u="none" strike="noStrike" kern="1200" cap="none" spc="0" normalizeH="0" baseline="0" noProof="0" dirty="0">
                <a:ln>
                  <a:noFill/>
                </a:ln>
                <a:solidFill>
                  <a:srgbClr val="2FA3EE">
                    <a:lumMod val="50000"/>
                  </a:srgbClr>
                </a:solidFill>
                <a:effectLst/>
                <a:uLnTx/>
                <a:uFillTx/>
                <a:latin typeface="微軟正黑體" pitchFamily="34" charset="-120"/>
                <a:ea typeface="微軟正黑體" pitchFamily="34" charset="-120"/>
                <a:cs typeface="+mj-cs"/>
              </a:rPr>
              <a:t>規定及核銷</a:t>
            </a:r>
            <a:r>
              <a:rPr kumimoji="0" lang="zh-TW" altLang="en-US" sz="4400" b="1" i="0" u="none" strike="noStrike" kern="1200" cap="none" spc="0" normalizeH="0" baseline="0" noProof="0" dirty="0" smtClean="0">
                <a:ln>
                  <a:noFill/>
                </a:ln>
                <a:solidFill>
                  <a:srgbClr val="2FA3EE">
                    <a:lumMod val="50000"/>
                  </a:srgbClr>
                </a:solidFill>
                <a:effectLst/>
                <a:uLnTx/>
                <a:uFillTx/>
                <a:latin typeface="微軟正黑體" pitchFamily="34" charset="-120"/>
                <a:ea typeface="微軟正黑體" pitchFamily="34" charset="-120"/>
                <a:cs typeface="+mj-cs"/>
              </a:rPr>
              <a:t>流程</a:t>
            </a:r>
            <a:endParaRPr kumimoji="0" lang="zh-TW" altLang="en-US" sz="4400" b="1" i="0" u="none" strike="noStrike" kern="1200" cap="none" spc="0" normalizeH="0" baseline="0" noProof="0" dirty="0">
              <a:ln>
                <a:noFill/>
              </a:ln>
              <a:solidFill>
                <a:srgbClr val="2FA3EE">
                  <a:lumMod val="50000"/>
                </a:srgbClr>
              </a:solidFill>
              <a:effectLst/>
              <a:uLnTx/>
              <a:uFillTx/>
              <a:latin typeface="微軟正黑體" pitchFamily="34" charset="-120"/>
              <a:ea typeface="微軟正黑體" pitchFamily="34" charset="-120"/>
              <a:cs typeface="+mj-cs"/>
            </a:endParaRPr>
          </a:p>
        </p:txBody>
      </p:sp>
      <p:graphicFrame>
        <p:nvGraphicFramePr>
          <p:cNvPr id="2" name="表格 1"/>
          <p:cNvGraphicFramePr>
            <a:graphicFrameLocks noGrp="1"/>
          </p:cNvGraphicFramePr>
          <p:nvPr>
            <p:extLst/>
          </p:nvPr>
        </p:nvGraphicFramePr>
        <p:xfrm>
          <a:off x="1272679" y="2292138"/>
          <a:ext cx="8640961" cy="4480560"/>
        </p:xfrm>
        <a:graphic>
          <a:graphicData uri="http://schemas.openxmlformats.org/drawingml/2006/table">
            <a:tbl>
              <a:tblPr firstRow="1" bandRow="1">
                <a:tableStyleId>{5C22544A-7EE6-4342-B048-85BDC9FD1C3A}</a:tableStyleId>
              </a:tblPr>
              <a:tblGrid>
                <a:gridCol w="1427710">
                  <a:extLst>
                    <a:ext uri="{9D8B030D-6E8A-4147-A177-3AD203B41FA5}">
                      <a16:colId xmlns="" xmlns:a16="http://schemas.microsoft.com/office/drawing/2014/main" val="20000"/>
                    </a:ext>
                  </a:extLst>
                </a:gridCol>
                <a:gridCol w="3606589">
                  <a:extLst>
                    <a:ext uri="{9D8B030D-6E8A-4147-A177-3AD203B41FA5}">
                      <a16:colId xmlns="" xmlns:a16="http://schemas.microsoft.com/office/drawing/2014/main" val="20001"/>
                    </a:ext>
                  </a:extLst>
                </a:gridCol>
                <a:gridCol w="3606662">
                  <a:extLst>
                    <a:ext uri="{9D8B030D-6E8A-4147-A177-3AD203B41FA5}">
                      <a16:colId xmlns="" xmlns:a16="http://schemas.microsoft.com/office/drawing/2014/main" val="20002"/>
                    </a:ext>
                  </a:extLst>
                </a:gridCol>
              </a:tblGrid>
              <a:tr h="596752">
                <a:tc>
                  <a:txBody>
                    <a:bodyPr/>
                    <a:lstStyle/>
                    <a:p>
                      <a:r>
                        <a:rPr lang="zh-TW" altLang="en-US" dirty="0" smtClean="0"/>
                        <a:t>訂定</a:t>
                      </a:r>
                      <a:r>
                        <a:rPr lang="en-US" altLang="zh-TW" dirty="0" smtClean="0"/>
                        <a:t>(</a:t>
                      </a:r>
                      <a:r>
                        <a:rPr lang="zh-TW" altLang="en-US" dirty="0" smtClean="0"/>
                        <a:t>修正</a:t>
                      </a:r>
                      <a:r>
                        <a:rPr lang="en-US" altLang="zh-TW" dirty="0" smtClean="0"/>
                        <a:t>)</a:t>
                      </a:r>
                      <a:r>
                        <a:rPr lang="zh-TW" altLang="en-US" dirty="0" smtClean="0"/>
                        <a:t>年度</a:t>
                      </a:r>
                      <a:endParaRPr lang="zh-TW" altLang="en-US" dirty="0"/>
                    </a:p>
                  </a:txBody>
                  <a:tcPr/>
                </a:tc>
                <a:tc>
                  <a:txBody>
                    <a:bodyPr/>
                    <a:lstStyle/>
                    <a:p>
                      <a:r>
                        <a:rPr lang="zh-TW" altLang="en-US" dirty="0" smtClean="0"/>
                        <a:t>聘用人數</a:t>
                      </a:r>
                      <a:endParaRPr lang="zh-TW" altLang="en-US" dirty="0"/>
                    </a:p>
                  </a:txBody>
                  <a:tcPr/>
                </a:tc>
                <a:tc>
                  <a:txBody>
                    <a:bodyPr/>
                    <a:lstStyle/>
                    <a:p>
                      <a:r>
                        <a:rPr lang="zh-TW" altLang="en-US" dirty="0" smtClean="0"/>
                        <a:t>費用</a:t>
                      </a:r>
                      <a:endParaRPr lang="zh-TW" altLang="en-US" dirty="0"/>
                    </a:p>
                  </a:txBody>
                  <a:tcPr/>
                </a:tc>
                <a:extLst>
                  <a:ext uri="{0D108BD9-81ED-4DB2-BD59-A6C34878D82A}">
                    <a16:rowId xmlns="" xmlns:a16="http://schemas.microsoft.com/office/drawing/2014/main" val="10000"/>
                  </a:ext>
                </a:extLst>
              </a:tr>
              <a:tr h="852502">
                <a:tc>
                  <a:txBody>
                    <a:bodyPr/>
                    <a:lstStyle/>
                    <a:p>
                      <a:r>
                        <a:rPr lang="en-US" altLang="zh-TW" dirty="0" smtClean="0"/>
                        <a:t>89</a:t>
                      </a:r>
                      <a:r>
                        <a:rPr lang="zh-TW" altLang="en-US" dirty="0" smtClean="0"/>
                        <a:t>年</a:t>
                      </a:r>
                      <a:endParaRPr lang="zh-TW" altLang="en-US" dirty="0"/>
                    </a:p>
                  </a:txBody>
                  <a:tcPr/>
                </a:tc>
                <a:tc>
                  <a:txBody>
                    <a:bodyPr/>
                    <a:lstStyle/>
                    <a:p>
                      <a:r>
                        <a:rPr lang="zh-TW" altLang="en-US" dirty="0" smtClean="0"/>
                        <a:t>直轄市議會議員每人最多得遴用助理</a:t>
                      </a:r>
                      <a:r>
                        <a:rPr lang="en-US" altLang="zh-TW" dirty="0" smtClean="0">
                          <a:solidFill>
                            <a:srgbClr val="FF0000"/>
                          </a:solidFill>
                        </a:rPr>
                        <a:t>6</a:t>
                      </a:r>
                      <a:r>
                        <a:rPr lang="zh-TW" altLang="en-US" dirty="0" smtClean="0">
                          <a:solidFill>
                            <a:srgbClr val="FF0000"/>
                          </a:solidFill>
                        </a:rPr>
                        <a:t>人</a:t>
                      </a:r>
                      <a:r>
                        <a:rPr lang="zh-TW" altLang="en-US" dirty="0" smtClean="0"/>
                        <a:t>，縣</a:t>
                      </a:r>
                      <a:r>
                        <a:rPr lang="en-US" altLang="zh-TW" dirty="0" smtClean="0"/>
                        <a:t>(</a:t>
                      </a:r>
                      <a:r>
                        <a:rPr lang="zh-TW" altLang="en-US" dirty="0" smtClean="0"/>
                        <a:t>市</a:t>
                      </a:r>
                      <a:r>
                        <a:rPr lang="en-US" altLang="zh-TW" dirty="0" smtClean="0"/>
                        <a:t>)</a:t>
                      </a:r>
                      <a:r>
                        <a:rPr lang="zh-TW" altLang="en-US" dirty="0" smtClean="0"/>
                        <a:t>議會議員每人最多得遴用助理</a:t>
                      </a:r>
                      <a:r>
                        <a:rPr lang="en-US" altLang="zh-TW" dirty="0" smtClean="0">
                          <a:solidFill>
                            <a:srgbClr val="FF0000"/>
                          </a:solidFill>
                        </a:rPr>
                        <a:t>2</a:t>
                      </a:r>
                      <a:r>
                        <a:rPr lang="zh-TW" altLang="en-US" dirty="0" smtClean="0">
                          <a:solidFill>
                            <a:srgbClr val="FF0000"/>
                          </a:solidFill>
                        </a:rPr>
                        <a:t>人</a:t>
                      </a:r>
                      <a:r>
                        <a:rPr lang="zh-TW" altLang="en-US" dirty="0" smtClean="0"/>
                        <a:t>。</a:t>
                      </a:r>
                      <a:endParaRPr lang="zh-TW" altLang="en-US" dirty="0"/>
                    </a:p>
                  </a:txBody>
                  <a:tcPr/>
                </a:tc>
                <a:tc>
                  <a:txBody>
                    <a:bodyPr/>
                    <a:lstStyle/>
                    <a:p>
                      <a:r>
                        <a:rPr lang="zh-TW" altLang="en-US" dirty="0" smtClean="0"/>
                        <a:t>每人每月支給不得超過新</a:t>
                      </a:r>
                      <a:r>
                        <a:rPr lang="zh-TW" altLang="en-US" dirty="0" smtClean="0">
                          <a:solidFill>
                            <a:schemeClr val="tx1"/>
                          </a:solidFill>
                        </a:rPr>
                        <a:t>臺幣</a:t>
                      </a:r>
                      <a:r>
                        <a:rPr lang="en-US" altLang="zh-TW" dirty="0" smtClean="0">
                          <a:solidFill>
                            <a:srgbClr val="FF0000"/>
                          </a:solidFill>
                        </a:rPr>
                        <a:t>4</a:t>
                      </a:r>
                      <a:r>
                        <a:rPr lang="zh-TW" altLang="en-US" dirty="0" smtClean="0">
                          <a:solidFill>
                            <a:srgbClr val="FF0000"/>
                          </a:solidFill>
                        </a:rPr>
                        <a:t>萬元</a:t>
                      </a:r>
                      <a:r>
                        <a:rPr lang="zh-TW" altLang="en-US" dirty="0" smtClean="0"/>
                        <a:t>。</a:t>
                      </a:r>
                      <a:endParaRPr lang="zh-TW" altLang="en-US" dirty="0"/>
                    </a:p>
                  </a:txBody>
                  <a:tcPr/>
                </a:tc>
                <a:extLst>
                  <a:ext uri="{0D108BD9-81ED-4DB2-BD59-A6C34878D82A}">
                    <a16:rowId xmlns="" xmlns:a16="http://schemas.microsoft.com/office/drawing/2014/main" val="10001"/>
                  </a:ext>
                </a:extLst>
              </a:tr>
              <a:tr h="1364004">
                <a:tc>
                  <a:txBody>
                    <a:bodyPr/>
                    <a:lstStyle/>
                    <a:p>
                      <a:r>
                        <a:rPr lang="en-US" altLang="zh-TW" dirty="0" smtClean="0"/>
                        <a:t>95</a:t>
                      </a:r>
                      <a:r>
                        <a:rPr lang="zh-TW" altLang="en-US" dirty="0" smtClean="0"/>
                        <a:t>年</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直轄市議會議員每人最多得遴用助理</a:t>
                      </a:r>
                      <a:r>
                        <a:rPr lang="en-US" altLang="zh-TW" dirty="0" smtClean="0">
                          <a:solidFill>
                            <a:srgbClr val="FF0000"/>
                          </a:solidFill>
                        </a:rPr>
                        <a:t>6</a:t>
                      </a:r>
                      <a:r>
                        <a:rPr lang="zh-TW" altLang="en-US" dirty="0" smtClean="0">
                          <a:solidFill>
                            <a:srgbClr val="FF0000"/>
                          </a:solidFill>
                        </a:rPr>
                        <a:t>人</a:t>
                      </a:r>
                      <a:r>
                        <a:rPr lang="zh-TW" altLang="en-US" dirty="0" smtClean="0"/>
                        <a:t>，縣</a:t>
                      </a:r>
                      <a:r>
                        <a:rPr lang="en-US" altLang="zh-TW" dirty="0" smtClean="0"/>
                        <a:t>(</a:t>
                      </a:r>
                      <a:r>
                        <a:rPr lang="zh-TW" altLang="en-US" dirty="0" smtClean="0"/>
                        <a:t>市</a:t>
                      </a:r>
                      <a:r>
                        <a:rPr lang="en-US" altLang="zh-TW" dirty="0" smtClean="0"/>
                        <a:t>)</a:t>
                      </a:r>
                      <a:r>
                        <a:rPr lang="zh-TW" altLang="en-US" dirty="0" smtClean="0"/>
                        <a:t>議會議員每人最多得遴用助理</a:t>
                      </a:r>
                      <a:r>
                        <a:rPr lang="en-US" altLang="zh-TW" dirty="0" smtClean="0">
                          <a:solidFill>
                            <a:srgbClr val="FF0000"/>
                          </a:solidFill>
                        </a:rPr>
                        <a:t>2</a:t>
                      </a:r>
                      <a:r>
                        <a:rPr lang="zh-TW" altLang="en-US" dirty="0" smtClean="0">
                          <a:solidFill>
                            <a:srgbClr val="FF0000"/>
                          </a:solidFill>
                        </a:rPr>
                        <a:t>人</a:t>
                      </a:r>
                      <a:r>
                        <a:rPr lang="zh-TW" altLang="en-US" dirty="0" smtClean="0"/>
                        <a:t>。</a:t>
                      </a:r>
                    </a:p>
                  </a:txBody>
                  <a:tcPr/>
                </a:tc>
                <a:tc>
                  <a:txBody>
                    <a:bodyPr/>
                    <a:lstStyle/>
                    <a:p>
                      <a:r>
                        <a:rPr lang="zh-TW" altLang="en-US" dirty="0" smtClean="0"/>
                        <a:t>直轄市議會議員每人每月不得超過新臺幣</a:t>
                      </a:r>
                      <a:r>
                        <a:rPr lang="en-US" altLang="zh-TW" dirty="0" smtClean="0">
                          <a:solidFill>
                            <a:srgbClr val="FF0000"/>
                          </a:solidFill>
                        </a:rPr>
                        <a:t>24</a:t>
                      </a:r>
                      <a:r>
                        <a:rPr lang="zh-TW" altLang="en-US" dirty="0" smtClean="0">
                          <a:solidFill>
                            <a:srgbClr val="FF0000"/>
                          </a:solidFill>
                        </a:rPr>
                        <a:t>萬元</a:t>
                      </a:r>
                      <a:r>
                        <a:rPr lang="zh-TW" altLang="en-US" dirty="0" smtClean="0"/>
                        <a:t>。但公費助理每人每月支領金額，最多不得超過新臺幣</a:t>
                      </a:r>
                      <a:r>
                        <a:rPr lang="en-US" altLang="zh-TW" dirty="0" smtClean="0">
                          <a:solidFill>
                            <a:srgbClr val="FF0000"/>
                          </a:solidFill>
                        </a:rPr>
                        <a:t>8</a:t>
                      </a:r>
                      <a:r>
                        <a:rPr lang="zh-TW" altLang="en-US" dirty="0" smtClean="0">
                          <a:solidFill>
                            <a:srgbClr val="FF0000"/>
                          </a:solidFill>
                        </a:rPr>
                        <a:t>萬元</a:t>
                      </a:r>
                      <a:r>
                        <a:rPr lang="zh-TW" altLang="en-US" dirty="0" smtClean="0"/>
                        <a:t>，縣（市）議會議員每人每月不得超過新臺幣</a:t>
                      </a:r>
                      <a:r>
                        <a:rPr lang="en-US" altLang="zh-TW" dirty="0" smtClean="0">
                          <a:solidFill>
                            <a:srgbClr val="FF0000"/>
                          </a:solidFill>
                        </a:rPr>
                        <a:t>8</a:t>
                      </a:r>
                      <a:r>
                        <a:rPr lang="zh-TW" altLang="en-US" dirty="0" smtClean="0">
                          <a:solidFill>
                            <a:srgbClr val="FF0000"/>
                          </a:solidFill>
                        </a:rPr>
                        <a:t>萬元</a:t>
                      </a:r>
                      <a:r>
                        <a:rPr lang="zh-TW" altLang="en-US" dirty="0" smtClean="0"/>
                        <a:t>。</a:t>
                      </a:r>
                      <a:endParaRPr lang="zh-TW" altLang="en-US" dirty="0"/>
                    </a:p>
                  </a:txBody>
                  <a:tcPr/>
                </a:tc>
                <a:extLst>
                  <a:ext uri="{0D108BD9-81ED-4DB2-BD59-A6C34878D82A}">
                    <a16:rowId xmlns="" xmlns:a16="http://schemas.microsoft.com/office/drawing/2014/main" val="10002"/>
                  </a:ext>
                </a:extLst>
              </a:tr>
              <a:tr h="1364004">
                <a:tc>
                  <a:txBody>
                    <a:bodyPr/>
                    <a:lstStyle/>
                    <a:p>
                      <a:r>
                        <a:rPr lang="en-US" altLang="zh-TW" dirty="0" smtClean="0"/>
                        <a:t>98</a:t>
                      </a:r>
                      <a:r>
                        <a:rPr lang="zh-TW" altLang="en-US" dirty="0" smtClean="0"/>
                        <a:t>年</a:t>
                      </a:r>
                      <a:endParaRPr lang="zh-TW" altLang="en-US" dirty="0"/>
                    </a:p>
                  </a:txBody>
                  <a:tcPr/>
                </a:tc>
                <a:tc>
                  <a:txBody>
                    <a:bodyPr/>
                    <a:lstStyle/>
                    <a:p>
                      <a:r>
                        <a:rPr lang="zh-TW" altLang="en-US" dirty="0" smtClean="0"/>
                        <a:t>直轄市議會議員每人得聘用公費助理</a:t>
                      </a:r>
                      <a:r>
                        <a:rPr lang="en-US" altLang="zh-TW" dirty="0" smtClean="0">
                          <a:solidFill>
                            <a:srgbClr val="FF0000"/>
                          </a:solidFill>
                        </a:rPr>
                        <a:t>6</a:t>
                      </a:r>
                      <a:r>
                        <a:rPr lang="zh-TW" altLang="en-US" dirty="0" smtClean="0">
                          <a:solidFill>
                            <a:srgbClr val="FF0000"/>
                          </a:solidFill>
                        </a:rPr>
                        <a:t>人至</a:t>
                      </a:r>
                      <a:r>
                        <a:rPr lang="en-US" altLang="zh-TW" dirty="0" smtClean="0">
                          <a:solidFill>
                            <a:srgbClr val="FF0000"/>
                          </a:solidFill>
                        </a:rPr>
                        <a:t>8</a:t>
                      </a:r>
                      <a:r>
                        <a:rPr lang="zh-TW" altLang="en-US" dirty="0" smtClean="0">
                          <a:solidFill>
                            <a:srgbClr val="FF0000"/>
                          </a:solidFill>
                        </a:rPr>
                        <a:t>人</a:t>
                      </a:r>
                      <a:r>
                        <a:rPr lang="zh-TW" altLang="en-US" dirty="0" smtClean="0"/>
                        <a:t>，縣（市）議會議員每人得聘用公費助理</a:t>
                      </a:r>
                      <a:r>
                        <a:rPr lang="en-US" altLang="zh-TW" dirty="0" smtClean="0">
                          <a:solidFill>
                            <a:srgbClr val="FF0000"/>
                          </a:solidFill>
                        </a:rPr>
                        <a:t>2</a:t>
                      </a:r>
                      <a:r>
                        <a:rPr lang="zh-TW" altLang="en-US" dirty="0" smtClean="0">
                          <a:solidFill>
                            <a:srgbClr val="FF0000"/>
                          </a:solidFill>
                        </a:rPr>
                        <a:t>人至</a:t>
                      </a:r>
                      <a:r>
                        <a:rPr lang="en-US" altLang="zh-TW" dirty="0" smtClean="0">
                          <a:solidFill>
                            <a:srgbClr val="FF0000"/>
                          </a:solidFill>
                        </a:rPr>
                        <a:t>4</a:t>
                      </a:r>
                      <a:r>
                        <a:rPr lang="zh-TW" altLang="en-US" dirty="0" smtClean="0">
                          <a:solidFill>
                            <a:srgbClr val="FF0000"/>
                          </a:solidFill>
                        </a:rPr>
                        <a:t>人</a:t>
                      </a:r>
                      <a:r>
                        <a:rPr lang="zh-TW" altLang="en-US" dirty="0" smtClean="0"/>
                        <a:t>，公費助理均與議員同進退。</a:t>
                      </a:r>
                      <a:endParaRPr lang="zh-TW" altLang="en-US" dirty="0"/>
                    </a:p>
                  </a:txBody>
                  <a:tcPr/>
                </a:tc>
                <a:tc>
                  <a:txBody>
                    <a:bodyPr/>
                    <a:lstStyle/>
                    <a:p>
                      <a:r>
                        <a:rPr lang="zh-TW" altLang="en-US" dirty="0" smtClean="0"/>
                        <a:t>直轄市議會議員每人每月不得超過新臺幣</a:t>
                      </a:r>
                      <a:r>
                        <a:rPr lang="en-US" altLang="zh-TW" dirty="0" smtClean="0">
                          <a:solidFill>
                            <a:srgbClr val="FF0000"/>
                          </a:solidFill>
                        </a:rPr>
                        <a:t>24</a:t>
                      </a:r>
                      <a:r>
                        <a:rPr lang="zh-TW" altLang="en-US" dirty="0" smtClean="0">
                          <a:solidFill>
                            <a:srgbClr val="FF0000"/>
                          </a:solidFill>
                        </a:rPr>
                        <a:t>萬元</a:t>
                      </a:r>
                      <a:r>
                        <a:rPr lang="zh-TW" altLang="en-US" dirty="0" smtClean="0"/>
                        <a:t>。但公費助理每人每月支領金額，最多不得超過新臺幣</a:t>
                      </a:r>
                      <a:r>
                        <a:rPr lang="en-US" altLang="zh-TW" dirty="0" smtClean="0">
                          <a:solidFill>
                            <a:srgbClr val="FF0000"/>
                          </a:solidFill>
                        </a:rPr>
                        <a:t>8</a:t>
                      </a:r>
                      <a:r>
                        <a:rPr lang="zh-TW" altLang="en-US" dirty="0" smtClean="0">
                          <a:solidFill>
                            <a:srgbClr val="FF0000"/>
                          </a:solidFill>
                        </a:rPr>
                        <a:t>萬元</a:t>
                      </a:r>
                      <a:r>
                        <a:rPr lang="zh-TW" altLang="en-US" dirty="0" smtClean="0"/>
                        <a:t>，縣（市）議會議員每人每月不得超過新臺幣八萬元。</a:t>
                      </a:r>
                      <a:endParaRPr lang="zh-TW" altLang="en-US" dirty="0"/>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351146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流程圖: 替代程序 6"/>
          <p:cNvSpPr/>
          <p:nvPr/>
        </p:nvSpPr>
        <p:spPr>
          <a:xfrm>
            <a:off x="3015491" y="-459432"/>
            <a:ext cx="1152128" cy="2088232"/>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內容版面配置區 2"/>
          <p:cNvSpPr>
            <a:spLocks noGrp="1"/>
          </p:cNvSpPr>
          <p:nvPr>
            <p:ph idx="1"/>
          </p:nvPr>
        </p:nvSpPr>
        <p:spPr>
          <a:xfrm>
            <a:off x="335360" y="1268760"/>
            <a:ext cx="11521280" cy="5832648"/>
          </a:xfrm>
        </p:spPr>
        <p:txBody>
          <a:bodyPr>
            <a:normAutofit/>
          </a:bodyPr>
          <a:lstStyle/>
          <a:p>
            <a:pPr marL="0" indent="0">
              <a:buNone/>
            </a:pPr>
            <a:r>
              <a:rPr lang="zh-TW" altLang="en-US" sz="3400" b="1" dirty="0">
                <a:solidFill>
                  <a:srgbClr val="FF0000"/>
                </a:solidFill>
                <a:latin typeface="微軟正黑體" panose="020B0604030504040204" pitchFamily="34" charset="-120"/>
                <a:ea typeface="微軟正黑體" panose="020B0604030504040204" pitchFamily="34" charset="-120"/>
              </a:rPr>
              <a:t>二</a:t>
            </a:r>
            <a:r>
              <a:rPr lang="zh-TW" altLang="en-US" sz="3400" b="1" dirty="0" smtClean="0">
                <a:solidFill>
                  <a:srgbClr val="FF0000"/>
                </a:solidFill>
                <a:latin typeface="微軟正黑體" panose="020B0604030504040204" pitchFamily="34" charset="-120"/>
                <a:ea typeface="微軟正黑體" panose="020B0604030504040204" pitchFamily="34" charset="-120"/>
              </a:rPr>
              <a:t>、核銷流程</a:t>
            </a:r>
            <a:endParaRPr lang="en-US" altLang="zh-TW" sz="3400" b="1" dirty="0" smtClean="0">
              <a:solidFill>
                <a:srgbClr val="FF0000"/>
              </a:solidFill>
              <a:latin typeface="微軟正黑體" panose="020B0604030504040204" pitchFamily="34" charset="-120"/>
              <a:ea typeface="微軟正黑體" panose="020B0604030504040204" pitchFamily="34" charset="-120"/>
            </a:endParaRPr>
          </a:p>
          <a:p>
            <a:pPr algn="just">
              <a:buFont typeface="Wingdings" panose="05000000000000000000" pitchFamily="2" charset="2"/>
              <a:buChar char="l"/>
            </a:pPr>
            <a:r>
              <a:rPr lang="zh-TW" altLang="en-US" sz="2200" dirty="0" smtClean="0">
                <a:latin typeface="微軟正黑體" panose="020B0604030504040204" pitchFamily="34" charset="-120"/>
                <a:ea typeface="微軟正黑體" panose="020B0604030504040204" pitchFamily="34" charset="-120"/>
              </a:rPr>
              <a:t>查內政部</a:t>
            </a:r>
            <a:r>
              <a:rPr lang="en-US" altLang="zh-TW" sz="2200" dirty="0">
                <a:latin typeface="微軟正黑體" panose="020B0604030504040204" pitchFamily="34" charset="-120"/>
                <a:ea typeface="微軟正黑體" panose="020B0604030504040204" pitchFamily="34" charset="-120"/>
              </a:rPr>
              <a:t>98</a:t>
            </a:r>
            <a:r>
              <a:rPr lang="zh-TW" altLang="en-US" sz="2200" dirty="0">
                <a:latin typeface="微軟正黑體" panose="020B0604030504040204" pitchFamily="34" charset="-120"/>
                <a:ea typeface="微軟正黑體" panose="020B0604030504040204" pitchFamily="34" charset="-120"/>
              </a:rPr>
              <a:t>年</a:t>
            </a:r>
            <a:r>
              <a:rPr lang="en-US" altLang="zh-TW" sz="2200" dirty="0">
                <a:latin typeface="微軟正黑體" panose="020B0604030504040204" pitchFamily="34" charset="-120"/>
                <a:ea typeface="微軟正黑體" panose="020B0604030504040204" pitchFamily="34" charset="-120"/>
              </a:rPr>
              <a:t>6</a:t>
            </a:r>
            <a:r>
              <a:rPr lang="zh-TW" altLang="en-US" sz="2200" dirty="0" smtClean="0">
                <a:latin typeface="微軟正黑體" panose="020B0604030504040204" pitchFamily="34" charset="-120"/>
                <a:ea typeface="微軟正黑體" panose="020B0604030504040204" pitchFamily="34" charset="-120"/>
              </a:rPr>
              <a:t>月</a:t>
            </a:r>
            <a:r>
              <a:rPr lang="en-US" altLang="zh-TW" sz="2200" dirty="0" smtClean="0">
                <a:latin typeface="微軟正黑體" panose="020B0604030504040204" pitchFamily="34" charset="-120"/>
                <a:ea typeface="微軟正黑體" panose="020B0604030504040204" pitchFamily="34" charset="-120"/>
              </a:rPr>
              <a:t>30</a:t>
            </a:r>
            <a:r>
              <a:rPr lang="zh-TW" altLang="en-US" sz="2200" dirty="0" smtClean="0">
                <a:latin typeface="微軟正黑體" panose="020B0604030504040204" pitchFamily="34" charset="-120"/>
                <a:ea typeface="微軟正黑體" panose="020B0604030504040204" pitchFamily="34" charset="-120"/>
              </a:rPr>
              <a:t>日</a:t>
            </a:r>
            <a:r>
              <a:rPr lang="zh-TW" altLang="en-US" sz="2200" dirty="0">
                <a:latin typeface="微軟正黑體" panose="020B0604030504040204" pitchFamily="34" charset="-120"/>
                <a:ea typeface="微軟正黑體" panose="020B0604030504040204" pitchFamily="34" charset="-120"/>
              </a:rPr>
              <a:t>內授中民字第</a:t>
            </a:r>
            <a:r>
              <a:rPr lang="en-US" altLang="zh-TW" sz="2200" dirty="0" smtClean="0">
                <a:latin typeface="微軟正黑體" panose="020B0604030504040204" pitchFamily="34" charset="-120"/>
                <a:ea typeface="微軟正黑體" panose="020B0604030504040204" pitchFamily="34" charset="-120"/>
              </a:rPr>
              <a:t>0980722088</a:t>
            </a:r>
            <a:r>
              <a:rPr lang="zh-TW" altLang="en-US" sz="2200" dirty="0" smtClean="0">
                <a:latin typeface="微軟正黑體" panose="020B0604030504040204" pitchFamily="34" charset="-120"/>
                <a:ea typeface="微軟正黑體" panose="020B0604030504040204" pitchFamily="34" charset="-120"/>
              </a:rPr>
              <a:t>號令，有關地方民意代表助理補助費之核銷方式，</a:t>
            </a:r>
            <a:r>
              <a:rPr lang="zh-TW" altLang="en-US" sz="2200" dirty="0" smtClean="0">
                <a:solidFill>
                  <a:srgbClr val="FF0000"/>
                </a:solidFill>
                <a:latin typeface="微軟正黑體" panose="020B0604030504040204" pitchFamily="34" charset="-120"/>
                <a:ea typeface="微軟正黑體" panose="020B0604030504040204" pitchFamily="34" charset="-120"/>
              </a:rPr>
              <a:t>應由議員提交助理名單並載明助理補助費額數及助理本人帳號後，再由議會直接撥付至助理本人帳戶</a:t>
            </a:r>
            <a:r>
              <a:rPr lang="zh-TW" altLang="en-US" sz="2200" dirty="0" smtClean="0">
                <a:latin typeface="微軟正黑體" panose="020B0604030504040204" pitchFamily="34" charset="-120"/>
                <a:ea typeface="微軟正黑體" panose="020B0604030504040204" pitchFamily="34" charset="-120"/>
              </a:rPr>
              <a:t>。</a:t>
            </a:r>
            <a:endParaRPr lang="en-US" altLang="zh-TW" sz="2200" dirty="0" smtClean="0">
              <a:latin typeface="微軟正黑體" panose="020B0604030504040204" pitchFamily="34" charset="-120"/>
              <a:ea typeface="微軟正黑體" panose="020B0604030504040204" pitchFamily="34" charset="-120"/>
            </a:endParaRPr>
          </a:p>
          <a:p>
            <a:pPr algn="just">
              <a:buFont typeface="Wingdings" panose="05000000000000000000" pitchFamily="2" charset="2"/>
              <a:buChar char="l"/>
            </a:pPr>
            <a:r>
              <a:rPr lang="zh-TW" altLang="en-US" sz="2200" dirty="0" smtClean="0">
                <a:latin typeface="微軟正黑體" panose="020B0604030504040204" pitchFamily="34" charset="-120"/>
                <a:ea typeface="微軟正黑體" panose="020B0604030504040204" pitchFamily="34" charset="-120"/>
              </a:rPr>
              <a:t>次查內政部</a:t>
            </a:r>
            <a:r>
              <a:rPr lang="en-US" altLang="zh-TW" sz="2200" dirty="0" smtClean="0">
                <a:latin typeface="微軟正黑體" panose="020B0604030504040204" pitchFamily="34" charset="-120"/>
                <a:ea typeface="微軟正黑體" panose="020B0604030504040204" pitchFamily="34" charset="-120"/>
              </a:rPr>
              <a:t>98</a:t>
            </a:r>
            <a:r>
              <a:rPr lang="zh-TW" altLang="en-US" sz="2200" dirty="0" smtClean="0">
                <a:latin typeface="微軟正黑體" panose="020B0604030504040204" pitchFamily="34" charset="-120"/>
                <a:ea typeface="微軟正黑體" panose="020B0604030504040204" pitchFamily="34" charset="-120"/>
              </a:rPr>
              <a:t>年</a:t>
            </a:r>
            <a:r>
              <a:rPr lang="en-US" altLang="zh-TW" sz="2200" dirty="0" smtClean="0">
                <a:latin typeface="微軟正黑體" panose="020B0604030504040204" pitchFamily="34" charset="-120"/>
                <a:ea typeface="微軟正黑體" panose="020B0604030504040204" pitchFamily="34" charset="-120"/>
              </a:rPr>
              <a:t>6</a:t>
            </a:r>
            <a:r>
              <a:rPr lang="zh-TW" altLang="en-US" sz="2200" dirty="0" smtClean="0">
                <a:latin typeface="微軟正黑體" panose="020B0604030504040204" pitchFamily="34" charset="-120"/>
                <a:ea typeface="微軟正黑體" panose="020B0604030504040204" pitchFamily="34" charset="-120"/>
              </a:rPr>
              <a:t>月</a:t>
            </a:r>
            <a:r>
              <a:rPr lang="en-US" altLang="zh-TW" sz="2200" dirty="0" smtClean="0">
                <a:latin typeface="微軟正黑體" panose="020B0604030504040204" pitchFamily="34" charset="-120"/>
                <a:ea typeface="微軟正黑體" panose="020B0604030504040204" pitchFamily="34" charset="-120"/>
              </a:rPr>
              <a:t>23</a:t>
            </a:r>
            <a:r>
              <a:rPr lang="zh-TW" altLang="en-US" sz="2200" dirty="0" smtClean="0">
                <a:latin typeface="微軟正黑體" panose="020B0604030504040204" pitchFamily="34" charset="-120"/>
                <a:ea typeface="微軟正黑體" panose="020B0604030504040204" pitchFamily="34" charset="-120"/>
              </a:rPr>
              <a:t>日內授中民字第</a:t>
            </a:r>
            <a:r>
              <a:rPr lang="en-US" altLang="zh-TW" sz="2200" dirty="0" smtClean="0">
                <a:latin typeface="微軟正黑體" panose="020B0604030504040204" pitchFamily="34" charset="-120"/>
                <a:ea typeface="微軟正黑體" panose="020B0604030504040204" pitchFamily="34" charset="-120"/>
              </a:rPr>
              <a:t>0980033624</a:t>
            </a:r>
            <a:r>
              <a:rPr lang="zh-TW" altLang="en-US" sz="2200" dirty="0" smtClean="0">
                <a:latin typeface="微軟正黑體" panose="020B0604030504040204" pitchFamily="34" charset="-120"/>
                <a:ea typeface="微軟正黑體" panose="020B0604030504040204" pitchFamily="34" charset="-120"/>
              </a:rPr>
              <a:t>號函略以，地方民意代表費用支給及村里長事務補助費補助條例</a:t>
            </a:r>
            <a:r>
              <a:rPr lang="en-US" altLang="zh-TW" sz="2200" dirty="0" smtClean="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下稱補助條例</a:t>
            </a:r>
            <a:r>
              <a:rPr lang="en-US" altLang="zh-TW" sz="2200" dirty="0" smtClean="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第 </a:t>
            </a:r>
            <a:r>
              <a:rPr lang="en-US" altLang="zh-TW" sz="2200" dirty="0" smtClean="0">
                <a:latin typeface="微軟正黑體" panose="020B0604030504040204" pitchFamily="34" charset="-120"/>
                <a:ea typeface="微軟正黑體" panose="020B0604030504040204" pitchFamily="34" charset="-120"/>
              </a:rPr>
              <a:t>6 </a:t>
            </a:r>
            <a:r>
              <a:rPr lang="zh-TW" altLang="en-US" sz="2200" dirty="0" smtClean="0">
                <a:latin typeface="微軟正黑體" panose="020B0604030504040204" pitchFamily="34" charset="-120"/>
                <a:ea typeface="微軟正黑體" panose="020B0604030504040204" pitchFamily="34" charset="-120"/>
              </a:rPr>
              <a:t>條新修正條文規定，直轄市議會議員每人得聘用公費助理</a:t>
            </a:r>
            <a:r>
              <a:rPr lang="en-US" altLang="zh-TW" sz="2200" dirty="0" smtClean="0">
                <a:latin typeface="微軟正黑體" panose="020B0604030504040204" pitchFamily="34" charset="-120"/>
                <a:ea typeface="微軟正黑體" panose="020B0604030504040204" pitchFamily="34" charset="-120"/>
              </a:rPr>
              <a:t>6</a:t>
            </a:r>
            <a:r>
              <a:rPr lang="zh-TW" altLang="en-US" sz="2200" dirty="0" smtClean="0">
                <a:latin typeface="微軟正黑體" panose="020B0604030504040204" pitchFamily="34" charset="-120"/>
                <a:ea typeface="微軟正黑體" panose="020B0604030504040204" pitchFamily="34" charset="-120"/>
              </a:rPr>
              <a:t>人至</a:t>
            </a:r>
            <a:r>
              <a:rPr lang="en-US" altLang="zh-TW" sz="2200" dirty="0" smtClean="0">
                <a:latin typeface="微軟正黑體" panose="020B0604030504040204" pitchFamily="34" charset="-120"/>
                <a:ea typeface="微軟正黑體" panose="020B0604030504040204" pitchFamily="34" charset="-120"/>
              </a:rPr>
              <a:t>8</a:t>
            </a:r>
            <a:r>
              <a:rPr lang="zh-TW" altLang="en-US" sz="2200" dirty="0" smtClean="0">
                <a:latin typeface="微軟正黑體" panose="020B0604030504040204" pitchFamily="34" charset="-120"/>
                <a:ea typeface="微軟正黑體" panose="020B0604030504040204" pitchFamily="34" charset="-120"/>
              </a:rPr>
              <a:t>人；前項助理補助費用總額直轄市議會議員每人每月不得超過新臺幣</a:t>
            </a:r>
            <a:r>
              <a:rPr lang="en-US" altLang="zh-TW" sz="2200" dirty="0" smtClean="0">
                <a:latin typeface="微軟正黑體" panose="020B0604030504040204" pitchFamily="34" charset="-120"/>
                <a:ea typeface="微軟正黑體" panose="020B0604030504040204" pitchFamily="34" charset="-120"/>
              </a:rPr>
              <a:t>24</a:t>
            </a:r>
            <a:r>
              <a:rPr lang="zh-TW" altLang="en-US" sz="2200" dirty="0" smtClean="0">
                <a:latin typeface="微軟正黑體" panose="020B0604030504040204" pitchFamily="34" charset="-120"/>
                <a:ea typeface="微軟正黑體" panose="020B0604030504040204" pitchFamily="34" charset="-120"/>
              </a:rPr>
              <a:t>萬元。依該條例規定直轄市議會議員至少應聘用助理</a:t>
            </a:r>
            <a:r>
              <a:rPr lang="en-US" altLang="zh-TW" sz="2200" dirty="0" smtClean="0">
                <a:latin typeface="微軟正黑體" panose="020B0604030504040204" pitchFamily="34" charset="-120"/>
                <a:ea typeface="微軟正黑體" panose="020B0604030504040204" pitchFamily="34" charset="-120"/>
              </a:rPr>
              <a:t>6</a:t>
            </a:r>
            <a:r>
              <a:rPr lang="zh-TW" altLang="en-US" sz="2200" dirty="0" smtClean="0">
                <a:latin typeface="微軟正黑體" panose="020B0604030504040204" pitchFamily="34" charset="-120"/>
                <a:ea typeface="微軟正黑體" panose="020B0604030504040204" pitchFamily="34" charset="-120"/>
              </a:rPr>
              <a:t>人及至多僅能聘用助理</a:t>
            </a:r>
            <a:r>
              <a:rPr lang="en-US" altLang="zh-TW" sz="2200" dirty="0" smtClean="0">
                <a:latin typeface="微軟正黑體" panose="020B0604030504040204" pitchFamily="34" charset="-120"/>
                <a:ea typeface="微軟正黑體" panose="020B0604030504040204" pitchFamily="34" charset="-120"/>
              </a:rPr>
              <a:t>8</a:t>
            </a:r>
            <a:r>
              <a:rPr lang="zh-TW" altLang="en-US" sz="2200" dirty="0" smtClean="0">
                <a:latin typeface="微軟正黑體" panose="020B0604030504040204" pitchFamily="34" charset="-120"/>
                <a:ea typeface="微軟正黑體" panose="020B0604030504040204" pitchFamily="34" charset="-120"/>
              </a:rPr>
              <a:t>人，始能核撥 </a:t>
            </a:r>
            <a:r>
              <a:rPr lang="en-US" altLang="zh-TW" sz="2200" dirty="0" smtClean="0">
                <a:latin typeface="微軟正黑體" panose="020B0604030504040204" pitchFamily="34" charset="-120"/>
                <a:ea typeface="微軟正黑體" panose="020B0604030504040204" pitchFamily="34" charset="-120"/>
              </a:rPr>
              <a:t>24 </a:t>
            </a:r>
            <a:r>
              <a:rPr lang="zh-TW" altLang="en-US" sz="2200" dirty="0" smtClean="0">
                <a:latin typeface="微軟正黑體" panose="020B0604030504040204" pitchFamily="34" charset="-120"/>
                <a:ea typeface="微軟正黑體" panose="020B0604030504040204" pitchFamily="34" charset="-120"/>
              </a:rPr>
              <a:t>萬元全額之助理補助費。</a:t>
            </a:r>
            <a:r>
              <a:rPr lang="zh-TW" altLang="en-US" sz="2200" dirty="0" smtClean="0">
                <a:solidFill>
                  <a:srgbClr val="FF0000"/>
                </a:solidFill>
                <a:latin typeface="微軟正黑體" panose="020B0604030504040204" pitchFamily="34" charset="-120"/>
                <a:ea typeface="微軟正黑體" panose="020B0604030504040204" pitchFamily="34" charset="-120"/>
              </a:rPr>
              <a:t>如議員助理未達</a:t>
            </a:r>
            <a:r>
              <a:rPr lang="en-US" altLang="zh-TW" sz="2200" dirty="0" smtClean="0">
                <a:solidFill>
                  <a:srgbClr val="FF0000"/>
                </a:solidFill>
                <a:latin typeface="微軟正黑體" panose="020B0604030504040204" pitchFamily="34" charset="-120"/>
                <a:ea typeface="微軟正黑體" panose="020B0604030504040204" pitchFamily="34" charset="-120"/>
              </a:rPr>
              <a:t>6</a:t>
            </a:r>
            <a:r>
              <a:rPr lang="zh-TW" altLang="en-US" sz="2200" dirty="0" smtClean="0">
                <a:solidFill>
                  <a:srgbClr val="FF0000"/>
                </a:solidFill>
                <a:latin typeface="微軟正黑體" panose="020B0604030504040204" pitchFamily="34" charset="-120"/>
                <a:ea typeface="微軟正黑體" panose="020B0604030504040204" pitchFamily="34" charset="-120"/>
              </a:rPr>
              <a:t>人時，參照立法院作業模式每少</a:t>
            </a:r>
            <a:r>
              <a:rPr lang="en-US" altLang="zh-TW" sz="2200" dirty="0" smtClean="0">
                <a:solidFill>
                  <a:srgbClr val="FF0000"/>
                </a:solidFill>
                <a:latin typeface="微軟正黑體" panose="020B0604030504040204" pitchFamily="34" charset="-120"/>
                <a:ea typeface="微軟正黑體" panose="020B0604030504040204" pitchFamily="34" charset="-120"/>
              </a:rPr>
              <a:t>1</a:t>
            </a:r>
            <a:r>
              <a:rPr lang="zh-TW" altLang="en-US" sz="2200" dirty="0" smtClean="0">
                <a:solidFill>
                  <a:srgbClr val="FF0000"/>
                </a:solidFill>
                <a:latin typeface="微軟正黑體" panose="020B0604030504040204" pitchFamily="34" charset="-120"/>
                <a:ea typeface="微軟正黑體" panose="020B0604030504040204" pitchFamily="34" charset="-120"/>
              </a:rPr>
              <a:t>人減付 </a:t>
            </a:r>
            <a:r>
              <a:rPr lang="en-US" altLang="zh-TW" sz="2200" dirty="0" smtClean="0">
                <a:solidFill>
                  <a:srgbClr val="FF0000"/>
                </a:solidFill>
                <a:latin typeface="微軟正黑體" panose="020B0604030504040204" pitchFamily="34" charset="-120"/>
                <a:ea typeface="微軟正黑體" panose="020B0604030504040204" pitchFamily="34" charset="-120"/>
              </a:rPr>
              <a:t>1 </a:t>
            </a:r>
            <a:r>
              <a:rPr lang="zh-TW" altLang="en-US" sz="2200" dirty="0" smtClean="0">
                <a:solidFill>
                  <a:srgbClr val="FF0000"/>
                </a:solidFill>
                <a:latin typeface="微軟正黑體" panose="020B0604030504040204" pitchFamily="34" charset="-120"/>
                <a:ea typeface="微軟正黑體" panose="020B0604030504040204" pitchFamily="34" charset="-120"/>
              </a:rPr>
              <a:t>個最低基本工資 </a:t>
            </a:r>
            <a:r>
              <a:rPr lang="en-US" altLang="zh-TW" sz="2200" dirty="0" smtClean="0">
                <a:solidFill>
                  <a:srgbClr val="FF0000"/>
                </a:solidFill>
                <a:latin typeface="微軟正黑體" panose="020B0604030504040204" pitchFamily="34" charset="-120"/>
                <a:ea typeface="微軟正黑體" panose="020B0604030504040204" pitchFamily="34" charset="-120"/>
              </a:rPr>
              <a:t>17,280 </a:t>
            </a:r>
            <a:r>
              <a:rPr lang="zh-TW" altLang="en-US" sz="2200" dirty="0" smtClean="0">
                <a:solidFill>
                  <a:srgbClr val="FF0000"/>
                </a:solidFill>
                <a:latin typeface="微軟正黑體" panose="020B0604030504040204" pitchFamily="34" charset="-120"/>
                <a:ea typeface="微軟正黑體" panose="020B0604030504040204" pitchFamily="34" charset="-120"/>
              </a:rPr>
              <a:t>元，尚屬可行。至如議員助理超過 </a:t>
            </a:r>
            <a:r>
              <a:rPr lang="en-US" altLang="zh-TW" sz="2200" dirty="0" smtClean="0">
                <a:solidFill>
                  <a:srgbClr val="FF0000"/>
                </a:solidFill>
                <a:latin typeface="微軟正黑體" panose="020B0604030504040204" pitchFamily="34" charset="-120"/>
                <a:ea typeface="微軟正黑體" panose="020B0604030504040204" pitchFamily="34" charset="-120"/>
              </a:rPr>
              <a:t>8</a:t>
            </a:r>
            <a:r>
              <a:rPr lang="zh-TW" altLang="en-US" sz="2200" dirty="0" smtClean="0">
                <a:solidFill>
                  <a:srgbClr val="FF0000"/>
                </a:solidFill>
                <a:latin typeface="微軟正黑體" panose="020B0604030504040204" pitchFamily="34" charset="-120"/>
                <a:ea typeface="微軟正黑體" panose="020B0604030504040204" pitchFamily="34" charset="-120"/>
              </a:rPr>
              <a:t>人時，其助理補助費雖未達</a:t>
            </a:r>
            <a:r>
              <a:rPr lang="en-US" altLang="zh-TW" sz="2200" dirty="0" smtClean="0">
                <a:solidFill>
                  <a:srgbClr val="FF0000"/>
                </a:solidFill>
                <a:latin typeface="微軟正黑體" panose="020B0604030504040204" pitchFamily="34" charset="-120"/>
                <a:ea typeface="微軟正黑體" panose="020B0604030504040204" pitchFamily="34" charset="-120"/>
              </a:rPr>
              <a:t>24</a:t>
            </a:r>
            <a:r>
              <a:rPr lang="zh-TW" altLang="en-US" sz="2200" dirty="0" smtClean="0">
                <a:solidFill>
                  <a:srgbClr val="FF0000"/>
                </a:solidFill>
                <a:latin typeface="微軟正黑體" panose="020B0604030504040204" pitchFamily="34" charset="-120"/>
                <a:ea typeface="微軟正黑體" panose="020B0604030504040204" pitchFamily="34" charset="-120"/>
              </a:rPr>
              <a:t>萬元，惟因上開條例規定助理人數上限為</a:t>
            </a:r>
            <a:r>
              <a:rPr lang="en-US" altLang="zh-TW" sz="2200" dirty="0" smtClean="0">
                <a:solidFill>
                  <a:srgbClr val="FF0000"/>
                </a:solidFill>
                <a:latin typeface="微軟正黑體" panose="020B0604030504040204" pitchFamily="34" charset="-120"/>
                <a:ea typeface="微軟正黑體" panose="020B0604030504040204" pitchFamily="34" charset="-120"/>
              </a:rPr>
              <a:t>8</a:t>
            </a:r>
            <a:r>
              <a:rPr lang="zh-TW" altLang="en-US" sz="2200" dirty="0" smtClean="0">
                <a:solidFill>
                  <a:srgbClr val="FF0000"/>
                </a:solidFill>
                <a:latin typeface="微軟正黑體" panose="020B0604030504040204" pitchFamily="34" charset="-120"/>
                <a:ea typeface="微軟正黑體" panose="020B0604030504040204" pitchFamily="34" charset="-120"/>
              </a:rPr>
              <a:t>人，超出人員部分之助理自不得核發助理補助費。</a:t>
            </a:r>
            <a:endParaRPr lang="zh-TW" altLang="zh-TW" sz="2200" dirty="0" smtClean="0">
              <a:solidFill>
                <a:srgbClr val="FF0000"/>
              </a:solidFill>
            </a:endParaRPr>
          </a:p>
          <a:p>
            <a:pPr algn="just">
              <a:buNone/>
            </a:pPr>
            <a:endParaRPr lang="zh-TW" altLang="en-US" sz="2200" dirty="0">
              <a:solidFill>
                <a:srgbClr val="00B0F0"/>
              </a:solidFill>
              <a:latin typeface="微軟正黑體" panose="020B0604030504040204" pitchFamily="34" charset="-120"/>
              <a:ea typeface="微軟正黑體" panose="020B0604030504040204" pitchFamily="34" charset="-120"/>
            </a:endParaRPr>
          </a:p>
        </p:txBody>
      </p:sp>
      <p:sp>
        <p:nvSpPr>
          <p:cNvPr id="9" name="矩形 8"/>
          <p:cNvSpPr/>
          <p:nvPr/>
        </p:nvSpPr>
        <p:spPr>
          <a:xfrm>
            <a:off x="-3531" y="0"/>
            <a:ext cx="1635035" cy="1196752"/>
          </a:xfrm>
          <a:prstGeom prst="rect">
            <a:avLst/>
          </a:prstGeom>
          <a:solidFill>
            <a:schemeClr val="tx2">
              <a:lumMod val="7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流程圖: 替代程序 10"/>
          <p:cNvSpPr/>
          <p:nvPr/>
        </p:nvSpPr>
        <p:spPr>
          <a:xfrm>
            <a:off x="4281783" y="-1440780"/>
            <a:ext cx="1152128" cy="3069580"/>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流程圖: 替代程序 11"/>
          <p:cNvSpPr/>
          <p:nvPr/>
        </p:nvSpPr>
        <p:spPr>
          <a:xfrm>
            <a:off x="5548075" y="-1235062"/>
            <a:ext cx="1152128" cy="3069580"/>
          </a:xfrm>
          <a:prstGeom prst="flowChartAlternateProcess">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標題 1"/>
          <p:cNvSpPr txBox="1">
            <a:spLocks/>
          </p:cNvSpPr>
          <p:nvPr/>
        </p:nvSpPr>
        <p:spPr>
          <a:xfrm>
            <a:off x="335360" y="-13424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3200" dirty="0" smtClean="0">
                <a:latin typeface="微軟正黑體" pitchFamily="34" charset="-120"/>
                <a:ea typeface="微軟正黑體" pitchFamily="34" charset="-120"/>
              </a:rPr>
              <a:t/>
            </a:r>
            <a:br>
              <a:rPr lang="en-US" altLang="zh-TW" sz="3200" dirty="0" smtClean="0">
                <a:latin typeface="微軟正黑體" pitchFamily="34" charset="-120"/>
                <a:ea typeface="微軟正黑體" pitchFamily="34" charset="-120"/>
              </a:rPr>
            </a:br>
            <a:r>
              <a:rPr lang="zh-TW" altLang="en-US" b="1" dirty="0">
                <a:solidFill>
                  <a:schemeClr val="accent1">
                    <a:lumMod val="40000"/>
                    <a:lumOff val="60000"/>
                  </a:schemeClr>
                </a:solidFill>
                <a:latin typeface="微軟正黑體" pitchFamily="34" charset="-120"/>
                <a:ea typeface="微軟正黑體" pitchFamily="34" charset="-120"/>
              </a:rPr>
              <a:t>參、</a:t>
            </a:r>
            <a:r>
              <a:rPr lang="en-US" altLang="en-US" b="1" dirty="0">
                <a:solidFill>
                  <a:schemeClr val="accent1">
                    <a:lumMod val="40000"/>
                    <a:lumOff val="60000"/>
                  </a:schemeClr>
                </a:solidFill>
                <a:latin typeface="微軟正黑體" pitchFamily="34" charset="-120"/>
                <a:ea typeface="微軟正黑體" pitchFamily="34" charset="-120"/>
              </a:rPr>
              <a:t> </a:t>
            </a:r>
            <a:r>
              <a:rPr lang="zh-TW" altLang="en-US" b="1" dirty="0">
                <a:solidFill>
                  <a:schemeClr val="accent1">
                    <a:lumMod val="50000"/>
                  </a:schemeClr>
                </a:solidFill>
                <a:latin typeface="微軟正黑體" pitchFamily="34" charset="-120"/>
                <a:ea typeface="微軟正黑體" pitchFamily="34" charset="-120"/>
              </a:rPr>
              <a:t>現行規定及核銷</a:t>
            </a:r>
            <a:r>
              <a:rPr lang="zh-TW" altLang="en-US" b="1" dirty="0" smtClean="0">
                <a:solidFill>
                  <a:schemeClr val="accent1">
                    <a:lumMod val="50000"/>
                  </a:schemeClr>
                </a:solidFill>
                <a:latin typeface="微軟正黑體" pitchFamily="34" charset="-120"/>
                <a:ea typeface="微軟正黑體" pitchFamily="34" charset="-120"/>
              </a:rPr>
              <a:t>流程</a:t>
            </a:r>
            <a:endParaRPr lang="zh-TW" altLang="en-US" b="1" dirty="0">
              <a:solidFill>
                <a:schemeClr val="accent1">
                  <a:lumMod val="50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2954963878"/>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小水滴">
  <a:themeElements>
    <a:clrScheme name="小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小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小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TM02900771[[fn=扇形區]]</Template>
  <TotalTime>5631</TotalTime>
  <Words>4959</Words>
  <Application>Microsoft Office PowerPoint</Application>
  <PresentationFormat>寬螢幕</PresentationFormat>
  <Paragraphs>219</Paragraphs>
  <Slides>39</Slides>
  <Notes>4</Notes>
  <HiddenSlides>0</HiddenSlides>
  <MMClips>0</MMClips>
  <ScaleCrop>false</ScaleCrop>
  <HeadingPairs>
    <vt:vector size="6" baseType="variant">
      <vt:variant>
        <vt:lpstr>使用字型</vt:lpstr>
      </vt:variant>
      <vt:variant>
        <vt:i4>9</vt:i4>
      </vt:variant>
      <vt:variant>
        <vt:lpstr>佈景主題</vt:lpstr>
      </vt:variant>
      <vt:variant>
        <vt:i4>2</vt:i4>
      </vt:variant>
      <vt:variant>
        <vt:lpstr>投影片標題</vt:lpstr>
      </vt:variant>
      <vt:variant>
        <vt:i4>39</vt:i4>
      </vt:variant>
    </vt:vector>
  </HeadingPairs>
  <TitlesOfParts>
    <vt:vector size="50" baseType="lpstr">
      <vt:lpstr>細明體</vt:lpstr>
      <vt:lpstr>微軟正黑體</vt:lpstr>
      <vt:lpstr>新細明體</vt:lpstr>
      <vt:lpstr>Arial</vt:lpstr>
      <vt:lpstr>Calibri</vt:lpstr>
      <vt:lpstr>Calibri Light</vt:lpstr>
      <vt:lpstr>Tw Cen MT</vt:lpstr>
      <vt:lpstr>Wingdings</vt:lpstr>
      <vt:lpstr>Wingdings 2</vt:lpstr>
      <vt:lpstr>HDOfficeLightV0</vt:lpstr>
      <vt:lpstr>小水滴</vt:lpstr>
      <vt:lpstr>從廉政觀點看地方議員助理費核銷問題</vt:lpstr>
      <vt:lpstr>PowerPoint 簡報</vt:lpstr>
      <vt:lpstr> </vt:lpstr>
      <vt:lpstr> 壹、 前言</vt:lpstr>
      <vt:lpstr>          貳、問題提出</vt:lpstr>
      <vt:lpstr>PowerPoint 簡報</vt:lpstr>
      <vt:lpstr>民意代表助理費</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民意代表助理費</vt:lpstr>
      <vt:lpstr>民意代表助理費</vt:lpstr>
      <vt:lpstr>PowerPoint 簡報</vt:lpstr>
      <vt:lpstr>PowerPoint 簡報</vt:lpstr>
      <vt:lpstr>PowerPoint 簡報</vt:lpstr>
      <vt:lpstr>PowerPoint 簡報</vt:lpstr>
      <vt:lpstr>PowerPoint 簡報</vt:lpstr>
      <vt:lpstr>PowerPoint 簡報</vt:lpstr>
    </vt:vector>
  </TitlesOfParts>
  <Company>MOJ</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107年防貪業務研商會議</dc:title>
  <dc:creator>MOJ</dc:creator>
  <cp:lastModifiedBy>謝欣諮</cp:lastModifiedBy>
  <cp:revision>535</cp:revision>
  <dcterms:created xsi:type="dcterms:W3CDTF">2018-01-11T01:47:17Z</dcterms:created>
  <dcterms:modified xsi:type="dcterms:W3CDTF">2019-03-12T01:04:58Z</dcterms:modified>
</cp:coreProperties>
</file>