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9" r:id="rId2"/>
  </p:sldMasterIdLst>
  <p:notesMasterIdLst>
    <p:notesMasterId r:id="rId61"/>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4" r:id="rId59"/>
    <p:sldId id="315" r:id="rId6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BA0AC-949D-43F2-8C8B-04ADA4A5BF05}" type="datetimeFigureOut">
              <a:rPr lang="zh-TW" altLang="en-US" smtClean="0"/>
              <a:t>2019/3/11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71B06-0F76-4BE0-8B32-AE50A10907CF}" type="slidenum">
              <a:rPr lang="zh-TW" altLang="en-US" smtClean="0"/>
              <a:t>‹#›</a:t>
            </a:fld>
            <a:endParaRPr lang="zh-TW" altLang="en-US"/>
          </a:p>
        </p:txBody>
      </p:sp>
    </p:spTree>
    <p:extLst>
      <p:ext uri="{BB962C8B-B14F-4D97-AF65-F5344CB8AC3E}">
        <p14:creationId xmlns:p14="http://schemas.microsoft.com/office/powerpoint/2010/main" val="127441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1771B06-0F76-4BE0-8B32-AE50A10907CF}" type="slidenum">
              <a:rPr lang="zh-TW" altLang="en-US" smtClean="0"/>
              <a:t>1</a:t>
            </a:fld>
            <a:endParaRPr lang="zh-TW" altLang="en-US"/>
          </a:p>
        </p:txBody>
      </p:sp>
    </p:spTree>
    <p:extLst>
      <p:ext uri="{BB962C8B-B14F-4D97-AF65-F5344CB8AC3E}">
        <p14:creationId xmlns:p14="http://schemas.microsoft.com/office/powerpoint/2010/main" val="188676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F27F774-FB65-420B-B842-F03E47FDE13E}" type="datetime1">
              <a:rPr lang="zh-TW" altLang="en-US" smtClean="0"/>
              <a:t>2019/3/11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76583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0F6CBAD-577C-45E4-8EC9-DA3B7F4AD5A2}" type="datetime1">
              <a:rPr lang="zh-TW" altLang="en-US" smtClean="0"/>
              <a:t>2019/3/11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330325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AD1CCA09-A4AC-456B-B6D7-1B7A7FE3A534}" type="datetime1">
              <a:rPr lang="zh-TW" altLang="en-US" smtClean="0"/>
              <a:t>2019/3/11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2499554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AC32EA0-3280-4DC8-86D4-D1F8E6BB1F15}" type="datetime1">
              <a:rPr lang="zh-TW" altLang="en-US" smtClean="0"/>
              <a:t>2019/3/11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3597602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B0F3E4A-C51B-4834-A45D-F3307024A300}" type="datetime1">
              <a:rPr lang="zh-TW" altLang="en-US" smtClean="0"/>
              <a:t>2019/3/11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129174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p>
            <a:fld id="{8EDAC919-1D86-474D-8D21-802AF525506B}" type="datetime1">
              <a:rPr lang="zh-TW" altLang="en-US" smtClean="0"/>
              <a:t>2019/3/11</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70650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94076AB-061B-4279-AC63-64CBDF155055}" type="datetime1">
              <a:rPr lang="zh-TW" altLang="en-US" smtClean="0"/>
              <a:t>2019/3/11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1935067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BD847D0-D655-4807-B951-30A4DFE963F2}" type="datetime1">
              <a:rPr lang="zh-TW" altLang="en-US" smtClean="0"/>
              <a:t>2019/3/11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247107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F47B27F7-43EB-475C-8D4A-0110B2A7ECCD}" type="datetime1">
              <a:rPr lang="zh-TW" altLang="en-US" smtClean="0"/>
              <a:t>2019/3/11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3783651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D16B1-EAB2-4405-B4A3-2D8CE6F27F3B}" type="datetime1">
              <a:rPr lang="zh-TW" altLang="en-US" smtClean="0"/>
              <a:t>2019/3/11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769259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B2DBBDF-952B-4C57-81DB-6E6CE032DFC1}" type="datetime1">
              <a:rPr lang="zh-TW" altLang="en-US" smtClean="0"/>
              <a:t>2019/3/11</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18146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4A545FD-7ED2-4215-A40C-258832EDC782}" type="datetime1">
              <a:rPr lang="zh-TW" altLang="en-US" smtClean="0"/>
              <a:t>2019/3/11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976728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3A1D73F-301D-4F5F-BBA0-B695CF7A6A53}" type="datetime1">
              <a:rPr lang="zh-TW" altLang="en-US" smtClean="0"/>
              <a:t>2019/3/11</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968580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83521B6-A8CC-45A6-B639-CD6401C0B17D}" type="datetime1">
              <a:rPr lang="zh-TW" altLang="en-US" smtClean="0"/>
              <a:t>2019/3/11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1145339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B8C966-DE4C-46E5-9C29-958784B804EC}" type="datetime1">
              <a:rPr lang="zh-TW" altLang="en-US" smtClean="0"/>
              <a:t>2019/3/11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22006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BE1606-0DF0-4DCF-AB1E-2BBD248E26B4}" type="datetime1">
              <a:rPr lang="zh-TW" altLang="en-US" smtClean="0"/>
              <a:t>2019/3/11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260456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4BF401D-31FF-41E1-ACA9-D2E91A13C964}" type="datetime1">
              <a:rPr lang="zh-TW" altLang="en-US" smtClean="0"/>
              <a:t>2019/3/11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66833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45127" y="2507550"/>
            <a:ext cx="5156200"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2507550"/>
            <a:ext cx="5181601"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AEE3596E-EC15-4603-8505-3E0F63CDBBF3}" type="datetime1">
              <a:rPr lang="zh-TW" altLang="en-US" smtClean="0"/>
              <a:t>2019/3/11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83F4971-D35C-4F03-91D8-BF356EE98478}"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376820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576CF8-3BBF-46FF-85EB-27F7C9BD43BE}" type="datetime1">
              <a:rPr lang="zh-TW" altLang="en-US" smtClean="0"/>
              <a:t>2019/3/11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83F4971-D35C-4F03-91D8-BF356EE98478}" type="slidenum">
              <a:rPr lang="zh-TW" altLang="en-US" smtClean="0"/>
              <a:t>‹#›</a:t>
            </a:fld>
            <a:endParaRPr lang="zh-TW"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262228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01527-47C5-4F53-B542-FD4D70D634C9}" type="datetime1">
              <a:rPr lang="zh-TW" altLang="en-US" smtClean="0"/>
              <a:t>2019/3/11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350261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8A445A5-3403-48E5-913E-6FA5814C5578}" type="datetime1">
              <a:rPr lang="zh-TW" altLang="en-US" smtClean="0"/>
              <a:t>2019/3/11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375273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85F3028-9343-4789-A84D-B7756EF6EC71}" type="datetime1">
              <a:rPr lang="zh-TW" altLang="en-US" smtClean="0"/>
              <a:t>2019/3/11</a:t>
            </a:fld>
            <a:endParaRPr lang="zh-TW"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195745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5A7D736-822A-4E80-BD8C-7FED63B98843}" type="datetime1">
              <a:rPr lang="zh-TW" altLang="en-US" smtClean="0"/>
              <a:t>2019/3/11</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TW"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25346446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BE42D49-769B-40CE-B5D9-1C7D1E4FFC98}" type="datetime1">
              <a:rPr lang="zh-TW" altLang="en-US" smtClean="0"/>
              <a:t>2019/3/11</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91341061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moi.gov.tw/dca/03download_001.aspx?sn=01&amp;page=0"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39387" y="1137148"/>
            <a:ext cx="10780069" cy="3035808"/>
          </a:xfrm>
        </p:spPr>
        <p:txBody>
          <a:bodyPr/>
          <a:lstStyle/>
          <a:p>
            <a:pPr algn="ctr"/>
            <a:r>
              <a:rPr lang="zh-TW" altLang="en-US" sz="4800" b="1" dirty="0">
                <a:latin typeface="+mn-ea"/>
                <a:ea typeface="+mn-ea"/>
              </a:rPr>
              <a:t>地方民意代表費用支給與核銷實務案例</a:t>
            </a:r>
          </a:p>
        </p:txBody>
      </p:sp>
      <p:sp>
        <p:nvSpPr>
          <p:cNvPr id="3" name="副標題 2"/>
          <p:cNvSpPr>
            <a:spLocks noGrp="1"/>
          </p:cNvSpPr>
          <p:nvPr>
            <p:ph type="subTitle" idx="1"/>
          </p:nvPr>
        </p:nvSpPr>
        <p:spPr>
          <a:xfrm>
            <a:off x="1037770" y="6035766"/>
            <a:ext cx="4891799" cy="697847"/>
          </a:xfrm>
        </p:spPr>
        <p:txBody>
          <a:bodyPr/>
          <a:lstStyle/>
          <a:p>
            <a:r>
              <a:rPr lang="zh-TW" altLang="en-US" sz="3200" dirty="0">
                <a:solidFill>
                  <a:srgbClr val="0070C0"/>
                </a:solidFill>
                <a:latin typeface="+mn-ea"/>
              </a:rPr>
              <a:t>內政部民政</a:t>
            </a:r>
            <a:r>
              <a:rPr lang="zh-TW" altLang="en-US" sz="3200" dirty="0" smtClean="0">
                <a:solidFill>
                  <a:srgbClr val="0070C0"/>
                </a:solidFill>
                <a:latin typeface="+mn-ea"/>
              </a:rPr>
              <a:t>司</a:t>
            </a:r>
            <a:r>
              <a:rPr lang="en-US" altLang="zh-TW" sz="3200" dirty="0" smtClean="0">
                <a:solidFill>
                  <a:srgbClr val="0070C0"/>
                </a:solidFill>
                <a:latin typeface="+mn-ea"/>
              </a:rPr>
              <a:t>108.3.13</a:t>
            </a:r>
            <a:endParaRPr lang="en-US" altLang="zh-TW" sz="3200" dirty="0">
              <a:solidFill>
                <a:srgbClr val="0070C0"/>
              </a:solidFill>
              <a:latin typeface="+mn-ea"/>
            </a:endParaRPr>
          </a:p>
          <a:p>
            <a:endParaRPr lang="zh-TW" altLang="en-US" dirty="0"/>
          </a:p>
        </p:txBody>
      </p:sp>
      <p:sp>
        <p:nvSpPr>
          <p:cNvPr id="4" name="投影片編號版面配置區 3"/>
          <p:cNvSpPr>
            <a:spLocks noGrp="1"/>
          </p:cNvSpPr>
          <p:nvPr>
            <p:ph type="sldNum" sz="quarter" idx="12"/>
          </p:nvPr>
        </p:nvSpPr>
        <p:spPr>
          <a:xfrm>
            <a:off x="10724847" y="5943963"/>
            <a:ext cx="1193868" cy="640080"/>
          </a:xfrm>
        </p:spPr>
        <p:txBody>
          <a:bodyPr/>
          <a:lstStyle/>
          <a:p>
            <a:fld id="{883F4971-D35C-4F03-91D8-BF356EE98478}" type="slidenum">
              <a:rPr lang="zh-TW" altLang="en-US" smtClean="0"/>
              <a:t>1</a:t>
            </a:fld>
            <a:endParaRPr lang="zh-TW" altLang="en-US"/>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98" y="5747103"/>
            <a:ext cx="864372" cy="864372"/>
          </a:xfrm>
          <a:prstGeom prst="rect">
            <a:avLst/>
          </a:prstGeom>
        </p:spPr>
      </p:pic>
    </p:spTree>
    <p:extLst>
      <p:ext uri="{BB962C8B-B14F-4D97-AF65-F5344CB8AC3E}">
        <p14:creationId xmlns:p14="http://schemas.microsoft.com/office/powerpoint/2010/main" val="1873220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4</a:t>
            </a:r>
            <a:r>
              <a:rPr lang="zh-TW" altLang="en-US" sz="4400" dirty="0" smtClean="0">
                <a:solidFill>
                  <a:srgbClr val="0070C0"/>
                </a:solidFill>
                <a:latin typeface="+mn-ea"/>
                <a:ea typeface="+mn-ea"/>
              </a:rPr>
              <a:t> 出席</a:t>
            </a:r>
            <a:r>
              <a:rPr lang="zh-TW" altLang="en-US" sz="4400" dirty="0">
                <a:solidFill>
                  <a:srgbClr val="0070C0"/>
                </a:solidFill>
                <a:latin typeface="+mn-ea"/>
                <a:ea typeface="+mn-ea"/>
              </a:rPr>
              <a:t>費、交通費、膳食費條文</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10</a:t>
            </a:fld>
            <a:endParaRPr lang="zh-TW" altLang="en-US"/>
          </a:p>
        </p:txBody>
      </p:sp>
      <p:sp>
        <p:nvSpPr>
          <p:cNvPr id="6" name="副標題 1"/>
          <p:cNvSpPr txBox="1">
            <a:spLocks/>
          </p:cNvSpPr>
          <p:nvPr/>
        </p:nvSpPr>
        <p:spPr>
          <a:xfrm>
            <a:off x="1451479" y="1934055"/>
            <a:ext cx="10078670" cy="34391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地方民意代表依法開會期間，得支給之出席費、交通費及膳食費，不得超過下列標準</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一、出席費</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每人每日支給新台幣</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1,000</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二、交通費</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每人每日支給新台幣</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1,000</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三、膳食費</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每人每日支給新台幣</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450</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endPar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210126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4</a:t>
            </a:r>
            <a:r>
              <a:rPr lang="zh-TW" altLang="en-US" sz="4400" dirty="0" smtClean="0">
                <a:solidFill>
                  <a:srgbClr val="0070C0"/>
                </a:solidFill>
                <a:latin typeface="+mn-ea"/>
                <a:ea typeface="+mn-ea"/>
              </a:rPr>
              <a:t> 出席</a:t>
            </a:r>
            <a:r>
              <a:rPr lang="zh-TW" altLang="en-US" sz="4400" dirty="0">
                <a:solidFill>
                  <a:srgbClr val="0070C0"/>
                </a:solidFill>
                <a:latin typeface="+mn-ea"/>
                <a:ea typeface="+mn-ea"/>
              </a:rPr>
              <a:t>費、交通費、膳食費說明</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11</a:t>
            </a:fld>
            <a:endParaRPr lang="zh-TW" altLang="en-US"/>
          </a:p>
        </p:txBody>
      </p:sp>
      <p:sp>
        <p:nvSpPr>
          <p:cNvPr id="6" name="Shape 111"/>
          <p:cNvSpPr txBox="1">
            <a:spLocks/>
          </p:cNvSpPr>
          <p:nvPr/>
        </p:nvSpPr>
        <p:spPr>
          <a:xfrm>
            <a:off x="1249723" y="1869340"/>
            <a:ext cx="10061405" cy="366060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非依法開會期間，不得支領；其所稱「依法開會期間」，係應符合地方制度法第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34</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條定期會及臨時會之日數及次數。</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條各款所列之標準。</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如有「出席會議簽到之事實」即得支領。</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開會期間如逢星期日或例假日而停會，除請假者外，應予發給。</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無須檢據核銷。</a:t>
            </a:r>
          </a:p>
          <a:p>
            <a:pPr marL="0" marR="0" lvl="0" indent="0"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77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4</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出席</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12</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769551736"/>
              </p:ext>
            </p:extLst>
          </p:nvPr>
        </p:nvGraphicFramePr>
        <p:xfrm>
          <a:off x="1172245" y="1750170"/>
          <a:ext cx="9686037" cy="4705176"/>
        </p:xfrm>
        <a:graphic>
          <a:graphicData uri="http://schemas.openxmlformats.org/drawingml/2006/table">
            <a:tbl>
              <a:tblPr firstRow="1" bandRow="1"/>
              <a:tblGrid>
                <a:gridCol w="800630"/>
                <a:gridCol w="8885407"/>
              </a:tblGrid>
              <a:tr h="194938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latin typeface="標楷體" panose="03000509000000000000" pitchFamily="65" charset="-120"/>
                          <a:ea typeface="標楷體" panose="03000509000000000000" pitchFamily="65" charset="-120"/>
                        </a:rPr>
                        <a:t>依法開會</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內中字第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8907329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lvl="0" indent="0" algn="l">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非屬地方制度法第</a:t>
                      </a:r>
                      <a:r>
                        <a:rPr lang="en-US" altLang="zh-TW" sz="2000" dirty="0" smtClean="0">
                          <a:latin typeface="標楷體" panose="03000509000000000000" pitchFamily="65" charset="-120"/>
                          <a:ea typeface="標楷體" panose="03000509000000000000" pitchFamily="65" charset="-120"/>
                        </a:rPr>
                        <a:t>34</a:t>
                      </a:r>
                      <a:r>
                        <a:rPr lang="zh-TW" altLang="en-US" sz="2000" dirty="0" smtClean="0">
                          <a:latin typeface="標楷體" panose="03000509000000000000" pitchFamily="65" charset="-120"/>
                          <a:ea typeface="標楷體" panose="03000509000000000000" pitchFamily="65" charset="-120"/>
                        </a:rPr>
                        <a:t>條所稱定期會及臨時會開會期間，應不得支領出席費、交通費及膳食費，或另定項目名稱、標準支給費用。</a:t>
                      </a: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9006478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lvl="0" indent="0" algn="l">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聽證會非屬地方制度法第</a:t>
                      </a:r>
                      <a:r>
                        <a:rPr lang="en-US" altLang="zh-TW" sz="2000" dirty="0" smtClean="0">
                          <a:latin typeface="標楷體" panose="03000509000000000000" pitchFamily="65" charset="-120"/>
                          <a:ea typeface="標楷體" panose="03000509000000000000" pitchFamily="65" charset="-120"/>
                        </a:rPr>
                        <a:t>34</a:t>
                      </a:r>
                      <a:r>
                        <a:rPr lang="zh-TW" altLang="en-US" sz="2000" dirty="0" smtClean="0">
                          <a:latin typeface="標楷體" panose="03000509000000000000" pitchFamily="65" charset="-120"/>
                          <a:ea typeface="標楷體" panose="03000509000000000000" pitchFamily="65" charset="-120"/>
                        </a:rPr>
                        <a:t>條所稱依法召開之會議，自不得支領出席費等相關費用。</a:t>
                      </a:r>
                      <a:endParaRPr lang="zh-TW" altLang="en-US" sz="2000" dirty="0">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3980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solidFill>
                            <a:schemeClr val="tx1"/>
                          </a:solidFill>
                          <a:latin typeface="標楷體" panose="03000509000000000000" pitchFamily="65" charset="-120"/>
                          <a:ea typeface="標楷體" panose="03000509000000000000" pitchFamily="65" charset="-120"/>
                        </a:rPr>
                        <a:t>開會地點</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106</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8</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日台內民字第</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1060428191</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排定議事日程召開會議時，即已擇定某一議事廳為議事場所，議員自應至該「召開會議」之議事廳「出席」及「簽到」，另會議紀錄須載明「會議地點」，即實際召開會議之場所，不應有會議場所分列二地情形。</a:t>
                      </a:r>
                      <a:endParaRPr lang="en-US" altLang="zh-TW" sz="2000" dirty="0" smtClean="0">
                        <a:solidFill>
                          <a:schemeClr val="tx1"/>
                        </a:solidFill>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3053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latin typeface="標楷體" panose="03000509000000000000" pitchFamily="65" charset="-120"/>
                          <a:ea typeface="標楷體" panose="03000509000000000000" pitchFamily="65" charset="-120"/>
                        </a:rPr>
                        <a:t>停會日</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8805861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dirty="0" smtClean="0">
                          <a:latin typeface="標楷體" panose="03000509000000000000" pitchFamily="65" charset="-120"/>
                          <a:ea typeface="標楷體" panose="03000509000000000000" pitchFamily="65" charset="-120"/>
                        </a:rPr>
                        <a:t>93</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月</a:t>
                      </a:r>
                      <a:r>
                        <a:rPr lang="en-US" altLang="zh-TW" sz="2000" dirty="0" smtClean="0">
                          <a:latin typeface="標楷體" panose="03000509000000000000" pitchFamily="65" charset="-120"/>
                          <a:ea typeface="標楷體" panose="03000509000000000000" pitchFamily="65" charset="-120"/>
                        </a:rPr>
                        <a:t>11</a:t>
                      </a:r>
                      <a:r>
                        <a:rPr lang="zh-TW" altLang="en-US" sz="2000" dirty="0" smtClean="0">
                          <a:latin typeface="標楷體" panose="03000509000000000000" pitchFamily="65" charset="-120"/>
                          <a:ea typeface="標楷體" panose="03000509000000000000" pitchFamily="65" charset="-120"/>
                        </a:rPr>
                        <a:t>日內授中民字第</a:t>
                      </a:r>
                      <a:r>
                        <a:rPr lang="en-US" altLang="zh-TW" sz="2000" dirty="0" smtClean="0">
                          <a:latin typeface="標楷體" panose="03000509000000000000" pitchFamily="65" charset="-120"/>
                          <a:ea typeface="標楷體" panose="03000509000000000000" pitchFamily="65" charset="-120"/>
                        </a:rPr>
                        <a:t>0930720755</a:t>
                      </a:r>
                      <a:r>
                        <a:rPr lang="zh-TW" altLang="en-US" sz="2000" dirty="0" smtClean="0">
                          <a:latin typeface="標楷體" panose="03000509000000000000" pitchFamily="65" charset="-120"/>
                          <a:ea typeface="標楷體" panose="03000509000000000000" pitchFamily="65" charset="-120"/>
                        </a:rPr>
                        <a:t>號函</a:t>
                      </a:r>
                      <a:endParaRPr lang="en-US" altLang="zh-TW" sz="2000" dirty="0" smtClean="0">
                        <a:latin typeface="標楷體" panose="03000509000000000000" pitchFamily="65" charset="-120"/>
                        <a:ea typeface="標楷體" panose="03000509000000000000" pitchFamily="65" charset="-120"/>
                      </a:endParaRPr>
                    </a:p>
                    <a:p>
                      <a:pPr marL="271463" indent="0" algn="l">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會期內如逢星期假日或例假日而停會，除請假者外，該停會日之出席費、交通費及膳食費應准予發給。</a:t>
                      </a:r>
                      <a:endParaRPr lang="en-US" altLang="zh-TW" sz="2000" dirty="0" smtClean="0">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6146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4</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出席</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13</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57411792"/>
              </p:ext>
            </p:extLst>
          </p:nvPr>
        </p:nvGraphicFramePr>
        <p:xfrm>
          <a:off x="888276" y="1732911"/>
          <a:ext cx="10049690" cy="4667889"/>
        </p:xfrm>
        <a:graphic>
          <a:graphicData uri="http://schemas.openxmlformats.org/drawingml/2006/table">
            <a:tbl>
              <a:tblPr firstRow="1" bandRow="1"/>
              <a:tblGrid>
                <a:gridCol w="831815"/>
                <a:gridCol w="9217875"/>
              </a:tblGrid>
              <a:tr h="1625630">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1800" dirty="0" smtClean="0">
                          <a:latin typeface="標楷體" panose="03000509000000000000" pitchFamily="65" charset="-120"/>
                          <a:ea typeface="標楷體" panose="03000509000000000000" pitchFamily="65" charset="-120"/>
                        </a:rPr>
                        <a:t>開會之事實</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9090816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0950722341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0950035652</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a:buFont typeface="Arial" panose="020B0604020202020204" pitchFamily="34" charset="0"/>
                        <a:buNone/>
                      </a:pPr>
                      <a:r>
                        <a:rPr lang="zh-TW" altLang="en-US" sz="1800" dirty="0" smtClean="0">
                          <a:latin typeface="標楷體" panose="03000509000000000000" pitchFamily="65" charset="-120"/>
                          <a:ea typeface="標楷體" panose="03000509000000000000" pitchFamily="65" charset="-120"/>
                        </a:rPr>
                        <a:t>如因颱風、地震或其他不可抗力因素致無法開議或開會時，其無法開議或開會當天會期得予順延，其順延會期並得支給出席費、交通費及膳食費。至</a:t>
                      </a:r>
                      <a:r>
                        <a:rPr lang="zh-TW" altLang="en-US" sz="1800" b="0" dirty="0" smtClean="0">
                          <a:latin typeface="標楷體" panose="03000509000000000000" pitchFamily="65" charset="-120"/>
                          <a:ea typeface="標楷體" panose="03000509000000000000" pitchFamily="65" charset="-120"/>
                        </a:rPr>
                        <a:t>無法開議或開會當天，既無開會之事實則不得支給出席費、交通費及膳食費</a:t>
                      </a:r>
                      <a:r>
                        <a:rPr lang="zh-TW" altLang="en-US" sz="1800" dirty="0" smtClean="0">
                          <a:latin typeface="標楷體" panose="03000509000000000000" pitchFamily="65" charset="-120"/>
                          <a:ea typeface="標楷體" panose="03000509000000000000" pitchFamily="65" charset="-120"/>
                        </a:rPr>
                        <a:t>。</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3042259">
                <a:tc vMerge="1">
                  <a:txBody>
                    <a:bodyPr/>
                    <a:lstStyle/>
                    <a:p>
                      <a:pPr algn="l"/>
                      <a:endParaRPr lang="zh-TW" altLang="en-US" dirty="0" smtClean="0"/>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0910002624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indent="0" algn="l" rtl="0">
                        <a:lnSpc>
                          <a:spcPct val="100000"/>
                        </a:lnSpc>
                        <a:spcBef>
                          <a:spcPts val="0"/>
                        </a:spcBef>
                        <a:spcAft>
                          <a:spcPts val="0"/>
                        </a:spcAft>
                        <a:buFont typeface="Arial" panose="020B0604020202020204" pitchFamily="34" charset="0"/>
                        <a:buNone/>
                      </a:pP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代表並未請假並有出席會議簽到之事實，雖因故離席未開會，是日代表之出席費、交通費及膳食費依規定應准發給。</a:t>
                      </a: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0980031952</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1070404385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地方民意代表於開會時，如未請假並有出席會議簽到之事實，縱未達開會額數致未</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能成會，亦得發給相關費用。</a:t>
                      </a: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13</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0990035178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indent="0" algn="l" rtl="0">
                        <a:lnSpc>
                          <a:spcPct val="100000"/>
                        </a:lnSpc>
                        <a:spcBef>
                          <a:spcPts val="0"/>
                        </a:spcBef>
                        <a:spcAft>
                          <a:spcPts val="0"/>
                        </a:spcAft>
                        <a:buFont typeface="Arial" panose="020B0604020202020204" pitchFamily="34" charset="0"/>
                        <a:buNone/>
                      </a:pP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至「出席會議簽到之事實」如何判斷，宜由各該議會或代表會議事人員本權責判斷之。</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9805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83F4971-D35C-4F03-91D8-BF356EE98478}" type="slidenum">
              <a:rPr lang="zh-TW" altLang="en-US" smtClean="0"/>
              <a:t>14</a:t>
            </a:fld>
            <a:endParaRPr lang="zh-TW" altLang="en-US"/>
          </a:p>
        </p:txBody>
      </p:sp>
      <p:sp>
        <p:nvSpPr>
          <p:cNvPr id="6" name="文字方塊 5"/>
          <p:cNvSpPr txBox="1"/>
          <p:nvPr/>
        </p:nvSpPr>
        <p:spPr>
          <a:xfrm>
            <a:off x="1330988" y="373449"/>
            <a:ext cx="9432805" cy="1569660"/>
          </a:xfrm>
          <a:prstGeom prst="rect">
            <a:avLst/>
          </a:prstGeom>
          <a:solidFill>
            <a:srgbClr val="FFFFFF"/>
          </a:solidFill>
          <a:ln w="25400" cap="flat" cmpd="sng" algn="ctr">
            <a:solidFill>
              <a:srgbClr val="D89F39"/>
            </a:solidFill>
            <a:prstDash val="solid"/>
          </a:ln>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
                <a:srgbClr val="0000FF"/>
              </a:buClr>
              <a:buSzTx/>
              <a:buFont typeface="Wingdings" panose="05000000000000000000" pitchFamily="2" charset="2"/>
              <a:buChar char="&amp;"/>
              <a:tabLst/>
              <a:defRPr/>
            </a:pPr>
            <a:r>
              <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104</a:t>
            </a:r>
            <a:r>
              <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年</a:t>
            </a:r>
            <a:r>
              <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11</a:t>
            </a:r>
            <a:r>
              <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月</a:t>
            </a:r>
            <a:r>
              <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5</a:t>
            </a:r>
            <a:r>
              <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日台內民字第</a:t>
            </a:r>
            <a:r>
              <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1041105211</a:t>
            </a:r>
            <a:r>
              <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號函</a:t>
            </a:r>
            <a:endPar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地方民意代表於定期會或臨時會會期中出國，除有入出境紀錄可資證明其不在國內外，上亦無參與該會議事運作或出席會議之可能，故其間不論有無請假，均不應發給出席費、交通費及膳食費</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Arial"/>
              </a:rPr>
              <a:t>。</a:t>
            </a:r>
            <a:endPar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48529">
            <a:off x="1182235" y="2624224"/>
            <a:ext cx="3433489" cy="2700732"/>
          </a:xfrm>
          <a:prstGeom prst="rect">
            <a:avLst/>
          </a:prstGeom>
          <a:ln>
            <a:noFill/>
          </a:ln>
          <a:effectLst>
            <a:outerShdw blurRad="190500" algn="tl" rotWithShape="0">
              <a:srgbClr val="000000">
                <a:alpha val="70000"/>
              </a:srgbClr>
            </a:outerShdw>
          </a:effectLst>
        </p:spPr>
      </p:pic>
      <p:sp>
        <p:nvSpPr>
          <p:cNvPr id="8" name="矩形 7"/>
          <p:cNvSpPr/>
          <p:nvPr/>
        </p:nvSpPr>
        <p:spPr>
          <a:xfrm>
            <a:off x="5232183" y="3367038"/>
            <a:ext cx="5714491" cy="2769989"/>
          </a:xfrm>
          <a:prstGeom prst="rect">
            <a:avLst/>
          </a:prstGeom>
        </p:spPr>
        <p:txBody>
          <a:bodyPr wrap="square">
            <a:spAutoFit/>
          </a:bodyPr>
          <a:lstStyle/>
          <a:p>
            <a:r>
              <a:rPr lang="zh-TW" altLang="en-US" sz="2000" b="1" kern="0" dirty="0">
                <a:solidFill>
                  <a:srgbClr val="000000"/>
                </a:solidFill>
                <a:latin typeface="標楷體" panose="03000509000000000000" pitchFamily="65" charset="-120"/>
                <a:cs typeface="Arial"/>
                <a:sym typeface="Arial"/>
              </a:rPr>
              <a:t>前議員李聰祥詐領出席費 遭判</a:t>
            </a:r>
            <a:r>
              <a:rPr lang="en-US" altLang="zh-TW" sz="2000" b="1" kern="0" dirty="0">
                <a:solidFill>
                  <a:srgbClr val="000000"/>
                </a:solidFill>
                <a:latin typeface="標楷體" panose="03000509000000000000" pitchFamily="65" charset="-120"/>
                <a:cs typeface="Arial"/>
                <a:sym typeface="Arial"/>
              </a:rPr>
              <a:t>7</a:t>
            </a:r>
            <a:r>
              <a:rPr lang="zh-TW" altLang="en-US" sz="2000" b="1" kern="0" dirty="0">
                <a:solidFill>
                  <a:srgbClr val="000000"/>
                </a:solidFill>
                <a:latin typeface="標楷體" panose="03000509000000000000" pitchFamily="65" charset="-120"/>
                <a:cs typeface="Arial"/>
                <a:sym typeface="Arial"/>
              </a:rPr>
              <a:t>年定讞得入獄</a:t>
            </a:r>
            <a:endParaRPr lang="en-US" altLang="zh-TW" sz="2000" b="1" kern="0" dirty="0">
              <a:solidFill>
                <a:srgbClr val="000000"/>
              </a:solidFill>
              <a:latin typeface="標楷體" panose="03000509000000000000" pitchFamily="65" charset="-120"/>
              <a:cs typeface="Arial"/>
              <a:sym typeface="Arial"/>
            </a:endParaRPr>
          </a:p>
          <a:p>
            <a:pPr algn="just"/>
            <a:r>
              <a:rPr lang="zh-TW" altLang="en-US" sz="2000" kern="0" dirty="0">
                <a:solidFill>
                  <a:srgbClr val="000000"/>
                </a:solidFill>
                <a:latin typeface="標楷體" panose="03000509000000000000" pitchFamily="65" charset="-120"/>
                <a:cs typeface="Arial"/>
                <a:sym typeface="Arial"/>
              </a:rPr>
              <a:t>前苗栗縣議員李聰祥於</a:t>
            </a:r>
            <a:r>
              <a:rPr lang="en-US" altLang="zh-TW" sz="2000" kern="0" dirty="0">
                <a:solidFill>
                  <a:srgbClr val="000000"/>
                </a:solidFill>
                <a:latin typeface="標楷體" panose="03000509000000000000" pitchFamily="65" charset="-120"/>
                <a:cs typeface="Arial"/>
                <a:sym typeface="Arial"/>
              </a:rPr>
              <a:t>102</a:t>
            </a:r>
            <a:r>
              <a:rPr lang="zh-TW" altLang="en-US" sz="2000" kern="0" dirty="0">
                <a:solidFill>
                  <a:srgbClr val="000000"/>
                </a:solidFill>
                <a:latin typeface="標楷體" panose="03000509000000000000" pitchFamily="65" charset="-120"/>
                <a:cs typeface="Arial"/>
                <a:sym typeface="Arial"/>
              </a:rPr>
              <a:t>年</a:t>
            </a:r>
            <a:r>
              <a:rPr lang="en-US" altLang="zh-TW" sz="2000" kern="0" dirty="0">
                <a:solidFill>
                  <a:srgbClr val="000000"/>
                </a:solidFill>
                <a:latin typeface="標楷體" panose="03000509000000000000" pitchFamily="65" charset="-120"/>
                <a:cs typeface="Arial"/>
                <a:sym typeface="Arial"/>
              </a:rPr>
              <a:t>9</a:t>
            </a:r>
            <a:r>
              <a:rPr lang="zh-TW" altLang="en-US" sz="2000" kern="0" dirty="0">
                <a:solidFill>
                  <a:srgbClr val="000000"/>
                </a:solidFill>
                <a:latin typeface="標楷體" panose="03000509000000000000" pitchFamily="65" charset="-120"/>
                <a:cs typeface="Arial"/>
                <a:sym typeface="Arial"/>
              </a:rPr>
              <a:t>月</a:t>
            </a:r>
            <a:r>
              <a:rPr lang="en-US" altLang="zh-TW" sz="2000" kern="0" dirty="0">
                <a:solidFill>
                  <a:srgbClr val="000000"/>
                </a:solidFill>
                <a:latin typeface="標楷體" panose="03000509000000000000" pitchFamily="65" charset="-120"/>
                <a:cs typeface="Arial"/>
                <a:sym typeface="Arial"/>
              </a:rPr>
              <a:t>9</a:t>
            </a:r>
            <a:r>
              <a:rPr lang="zh-TW" altLang="en-US" sz="2000" kern="0" dirty="0">
                <a:solidFill>
                  <a:srgbClr val="000000"/>
                </a:solidFill>
                <a:latin typeface="標楷體" panose="03000509000000000000" pitchFamily="65" charset="-120"/>
                <a:cs typeface="Arial"/>
                <a:sym typeface="Arial"/>
              </a:rPr>
              <a:t>日、</a:t>
            </a:r>
            <a:r>
              <a:rPr lang="en-US" altLang="zh-TW" sz="2000" kern="0" dirty="0">
                <a:solidFill>
                  <a:srgbClr val="000000"/>
                </a:solidFill>
                <a:latin typeface="標楷體" panose="03000509000000000000" pitchFamily="65" charset="-120"/>
                <a:cs typeface="Arial"/>
                <a:sym typeface="Arial"/>
              </a:rPr>
              <a:t>12</a:t>
            </a:r>
            <a:r>
              <a:rPr lang="zh-TW" altLang="en-US" sz="2000" kern="0" dirty="0">
                <a:solidFill>
                  <a:srgbClr val="000000"/>
                </a:solidFill>
                <a:latin typeface="標楷體" panose="03000509000000000000" pitchFamily="65" charset="-120"/>
                <a:cs typeface="Arial"/>
                <a:sym typeface="Arial"/>
              </a:rPr>
              <a:t>月</a:t>
            </a:r>
            <a:r>
              <a:rPr lang="en-US" altLang="zh-TW" sz="2000" kern="0" dirty="0">
                <a:solidFill>
                  <a:srgbClr val="000000"/>
                </a:solidFill>
                <a:latin typeface="標楷體" panose="03000509000000000000" pitchFamily="65" charset="-120"/>
                <a:cs typeface="Arial"/>
                <a:sym typeface="Arial"/>
              </a:rPr>
              <a:t>11</a:t>
            </a:r>
            <a:r>
              <a:rPr lang="zh-TW" altLang="en-US" sz="2000" kern="0" dirty="0">
                <a:solidFill>
                  <a:srgbClr val="000000"/>
                </a:solidFill>
                <a:latin typeface="標楷體" panose="03000509000000000000" pitchFamily="65" charset="-120"/>
                <a:cs typeface="Arial"/>
                <a:sym typeface="Arial"/>
              </a:rPr>
              <a:t>日、</a:t>
            </a:r>
            <a:r>
              <a:rPr lang="en-US" altLang="zh-TW" sz="2000" kern="0" dirty="0">
                <a:solidFill>
                  <a:srgbClr val="000000"/>
                </a:solidFill>
                <a:latin typeface="標楷體" panose="03000509000000000000" pitchFamily="65" charset="-120"/>
                <a:cs typeface="Arial"/>
                <a:sym typeface="Arial"/>
              </a:rPr>
              <a:t>12</a:t>
            </a:r>
            <a:r>
              <a:rPr lang="zh-TW" altLang="en-US" sz="2000" kern="0" dirty="0">
                <a:solidFill>
                  <a:srgbClr val="000000"/>
                </a:solidFill>
                <a:latin typeface="標楷體" panose="03000509000000000000" pitchFamily="65" charset="-120"/>
                <a:cs typeface="Arial"/>
                <a:sym typeface="Arial"/>
              </a:rPr>
              <a:t>月</a:t>
            </a:r>
            <a:r>
              <a:rPr lang="en-US" altLang="zh-TW" sz="2000" kern="0" dirty="0">
                <a:solidFill>
                  <a:srgbClr val="000000"/>
                </a:solidFill>
                <a:latin typeface="標楷體" panose="03000509000000000000" pitchFamily="65" charset="-120"/>
                <a:cs typeface="Arial"/>
                <a:sym typeface="Arial"/>
              </a:rPr>
              <a:t>25</a:t>
            </a:r>
            <a:r>
              <a:rPr lang="zh-TW" altLang="en-US" sz="2000" kern="0" dirty="0">
                <a:solidFill>
                  <a:srgbClr val="000000"/>
                </a:solidFill>
                <a:latin typeface="標楷體" panose="03000509000000000000" pitchFamily="65" charset="-120"/>
                <a:cs typeface="Arial"/>
                <a:sym typeface="Arial"/>
              </a:rPr>
              <a:t>日，三度未出席縣議會的臨時會、定期會議程，卻私下簽名完成簽到詐領出席費、交通費及膳食費及因公出國考察機票費（未遂）共</a:t>
            </a:r>
            <a:r>
              <a:rPr lang="en-US" altLang="zh-TW" sz="2000" kern="0" dirty="0">
                <a:solidFill>
                  <a:srgbClr val="000000"/>
                </a:solidFill>
                <a:latin typeface="標楷體" panose="03000509000000000000" pitchFamily="65" charset="-120"/>
                <a:cs typeface="Arial"/>
                <a:sym typeface="Arial"/>
              </a:rPr>
              <a:t>7</a:t>
            </a:r>
            <a:r>
              <a:rPr lang="zh-TW" altLang="en-US" sz="2000" kern="0" dirty="0">
                <a:solidFill>
                  <a:srgbClr val="000000"/>
                </a:solidFill>
                <a:latin typeface="標楷體" panose="03000509000000000000" pitchFamily="65" charset="-120"/>
                <a:cs typeface="Arial"/>
                <a:sym typeface="Arial"/>
              </a:rPr>
              <a:t>千多元，臺中高分院依貪汙等罪判李</a:t>
            </a:r>
            <a:r>
              <a:rPr lang="en-US" altLang="zh-TW" sz="2000" kern="0" dirty="0">
                <a:solidFill>
                  <a:srgbClr val="000000"/>
                </a:solidFill>
                <a:latin typeface="標楷體" panose="03000509000000000000" pitchFamily="65" charset="-120"/>
                <a:cs typeface="Arial"/>
                <a:sym typeface="Arial"/>
              </a:rPr>
              <a:t>7</a:t>
            </a:r>
            <a:r>
              <a:rPr lang="zh-TW" altLang="en-US" sz="2000" kern="0" dirty="0">
                <a:solidFill>
                  <a:srgbClr val="000000"/>
                </a:solidFill>
                <a:latin typeface="標楷體" panose="03000509000000000000" pitchFamily="65" charset="-120"/>
                <a:cs typeface="Arial"/>
                <a:sym typeface="Arial"/>
              </a:rPr>
              <a:t>年徒刑，褫奪公權</a:t>
            </a:r>
            <a:r>
              <a:rPr lang="en-US" altLang="zh-TW" sz="2000" kern="0" dirty="0">
                <a:solidFill>
                  <a:srgbClr val="000000"/>
                </a:solidFill>
                <a:latin typeface="標楷體" panose="03000509000000000000" pitchFamily="65" charset="-120"/>
                <a:cs typeface="Arial"/>
                <a:sym typeface="Arial"/>
              </a:rPr>
              <a:t>3</a:t>
            </a:r>
            <a:r>
              <a:rPr lang="zh-TW" altLang="en-US" sz="2000" kern="0" dirty="0">
                <a:solidFill>
                  <a:srgbClr val="000000"/>
                </a:solidFill>
                <a:latin typeface="標楷體" panose="03000509000000000000" pitchFamily="65" charset="-120"/>
                <a:cs typeface="Arial"/>
                <a:sym typeface="Arial"/>
              </a:rPr>
              <a:t>年，最高法院駁回上訴，全案定讞（</a:t>
            </a:r>
            <a:r>
              <a:rPr lang="en-US" altLang="zh-TW" sz="2000" kern="0" dirty="0">
                <a:solidFill>
                  <a:srgbClr val="000000"/>
                </a:solidFill>
                <a:latin typeface="標楷體" panose="03000509000000000000" pitchFamily="65" charset="-120"/>
                <a:cs typeface="Arial"/>
                <a:sym typeface="Arial"/>
              </a:rPr>
              <a:t>107</a:t>
            </a:r>
            <a:r>
              <a:rPr lang="zh-TW" altLang="en-US" sz="2000" kern="0" dirty="0">
                <a:solidFill>
                  <a:srgbClr val="000000"/>
                </a:solidFill>
                <a:latin typeface="標楷體" panose="03000509000000000000" pitchFamily="65" charset="-120"/>
                <a:cs typeface="Arial"/>
                <a:sym typeface="Arial"/>
              </a:rPr>
              <a:t>年度台上字第</a:t>
            </a:r>
            <a:r>
              <a:rPr lang="en-US" altLang="zh-TW" sz="2000" kern="0" dirty="0">
                <a:solidFill>
                  <a:srgbClr val="000000"/>
                </a:solidFill>
                <a:latin typeface="標楷體" panose="03000509000000000000" pitchFamily="65" charset="-120"/>
                <a:cs typeface="Arial"/>
                <a:sym typeface="Arial"/>
              </a:rPr>
              <a:t>2312</a:t>
            </a:r>
            <a:r>
              <a:rPr lang="zh-TW" altLang="en-US" sz="2000" kern="0" dirty="0">
                <a:solidFill>
                  <a:srgbClr val="000000"/>
                </a:solidFill>
                <a:latin typeface="標楷體" panose="03000509000000000000" pitchFamily="65" charset="-120"/>
                <a:cs typeface="Arial"/>
                <a:sym typeface="Arial"/>
              </a:rPr>
              <a:t>號判決）。</a:t>
            </a:r>
          </a:p>
          <a:p>
            <a:endParaRPr lang="zh-TW" alt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323412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5345" y="128981"/>
            <a:ext cx="10058400" cy="1609344"/>
          </a:xfrm>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4</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出席</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15</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678151253"/>
              </p:ext>
            </p:extLst>
          </p:nvPr>
        </p:nvGraphicFramePr>
        <p:xfrm>
          <a:off x="1494965" y="1489166"/>
          <a:ext cx="9364623" cy="5236025"/>
        </p:xfrm>
        <a:graphic>
          <a:graphicData uri="http://schemas.openxmlformats.org/drawingml/2006/table">
            <a:tbl>
              <a:tblPr firstRow="1" bandRow="1"/>
              <a:tblGrid>
                <a:gridCol w="806857"/>
                <a:gridCol w="8557766"/>
              </a:tblGrid>
              <a:tr h="10560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zh-TW" altLang="en-US" sz="2000" dirty="0" smtClean="0">
                          <a:latin typeface="標楷體" panose="03000509000000000000" pitchFamily="65" charset="-120"/>
                          <a:ea typeface="標楷體" panose="03000509000000000000" pitchFamily="65" charset="-120"/>
                        </a:rPr>
                        <a:t>停權期間</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0980030226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marR="0" lvl="0" indent="0" algn="l" rtl="0">
                        <a:lnSpc>
                          <a:spcPct val="100000"/>
                        </a:lnSpc>
                        <a:spcBef>
                          <a:spcPts val="0"/>
                        </a:spcBef>
                        <a:spcAft>
                          <a:spcPts val="0"/>
                        </a:spcAft>
                        <a:buNone/>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自停權日起即不得出席定期會、臨時會，已領取之出席費、交通費及膳食費應請繳回。</a:t>
                      </a:r>
                      <a:endPar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376124">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altLang="zh-TW" sz="2000" dirty="0" smtClean="0">
                        <a:latin typeface="標楷體" panose="03000509000000000000" pitchFamily="65" charset="-120"/>
                        <a:ea typeface="標楷體" panose="03000509000000000000" pitchFamily="65" charset="-120"/>
                      </a:endParaRPr>
                    </a:p>
                    <a:p>
                      <a:pPr algn="ctr"/>
                      <a:r>
                        <a:rPr lang="zh-TW" altLang="en-US" sz="2000" dirty="0" smtClean="0">
                          <a:latin typeface="標楷體" panose="03000509000000000000" pitchFamily="65" charset="-120"/>
                          <a:ea typeface="標楷體" panose="03000509000000000000" pitchFamily="65" charset="-120"/>
                        </a:rPr>
                        <a:t>議事日程</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rtl="0">
                        <a:lnSpc>
                          <a:spcPct val="100000"/>
                        </a:lnSpc>
                        <a:spcBef>
                          <a:spcPts val="0"/>
                        </a:spcBef>
                        <a:spcAft>
                          <a:spcPts val="0"/>
                        </a:spcAft>
                        <a:buClr>
                          <a:srgbClr val="0000FF"/>
                        </a:buClr>
                        <a:buFont typeface="Wingdings" panose="05000000000000000000" pitchFamily="2" charset="2"/>
                        <a:buChar char="&amp;"/>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9090816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0940722542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marR="0" indent="0" algn="l" rtl="0">
                        <a:lnSpc>
                          <a:spcPct val="100000"/>
                        </a:lnSpc>
                        <a:spcBef>
                          <a:spcPts val="0"/>
                        </a:spcBef>
                        <a:spcAft>
                          <a:spcPts val="0"/>
                        </a:spcAft>
                        <a:buNone/>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不可抗力因素致無法開議或開會時，其順延會期得支給出席費、交通費及膳食費。</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139680">
                <a:tc vMerge="1">
                  <a:txBody>
                    <a:bodyPr/>
                    <a:lstStyle/>
                    <a:p>
                      <a:endParaRPr lang="zh-TW" altLang="en-US" dirty="0"/>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1000031454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1040431749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1040437770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marR="0" indent="0" algn="l" rtl="0">
                        <a:lnSpc>
                          <a:spcPct val="100000"/>
                        </a:lnSpc>
                        <a:spcBef>
                          <a:spcPts val="0"/>
                        </a:spcBef>
                        <a:spcAft>
                          <a:spcPts val="0"/>
                        </a:spcAft>
                        <a:buNone/>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召開臨時會時應避免排跨星期假日及例假日之議程。</a:t>
                      </a:r>
                      <a:endParaRPr lang="en"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664126">
                <a:tc vMerge="1">
                  <a:txBody>
                    <a:bodyPr/>
                    <a:lstStyle/>
                    <a:p>
                      <a:pPr algn="l"/>
                      <a:endParaRPr lang="zh-TW" altLang="en-US" dirty="0" smtClean="0"/>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rtl="0">
                        <a:lnSpc>
                          <a:spcPct val="100000"/>
                        </a:lnSpc>
                        <a:spcBef>
                          <a:spcPts val="0"/>
                        </a:spcBef>
                        <a:spcAft>
                          <a:spcPts val="0"/>
                        </a:spcAft>
                        <a:buClr>
                          <a:srgbClr val="0000FF"/>
                        </a:buClr>
                        <a:buFont typeface="Wingdings" panose="05000000000000000000" pitchFamily="2" charset="2"/>
                        <a:buChar char="&amp;"/>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1050407250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indent="0" algn="l"/>
                      <a:r>
                        <a:rPr lang="zh-TW" altLang="en-US" sz="2000" dirty="0" smtClean="0">
                          <a:latin typeface="標楷體" panose="03000509000000000000" pitchFamily="65" charset="-120"/>
                          <a:ea typeface="標楷體" panose="03000509000000000000" pitchFamily="65" charset="-120"/>
                        </a:rPr>
                        <a:t>有關各縣</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市</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議會議事日程多數係安排「分組審查或蒐集資料」，為避免滋生出席費、交通費及膳食費支領相關疑義，未來有關議事日程之安排建請明確；如因此產生上開費用支領之疑義，請本權責釐清妥處。</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2380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3128" y="351564"/>
            <a:ext cx="3536986" cy="900031"/>
          </a:xfrm>
        </p:spPr>
        <p:txBody>
          <a:bodyPr>
            <a:normAutofit/>
          </a:bodyPr>
          <a:lstStyle/>
          <a:p>
            <a:r>
              <a:rPr lang="zh-TW" altLang="en-US" sz="4400" kern="0" cap="none" dirty="0">
                <a:solidFill>
                  <a:srgbClr val="0070C0"/>
                </a:solidFill>
                <a:latin typeface="標楷體" panose="03000509000000000000" pitchFamily="65" charset="-120"/>
                <a:ea typeface="標楷體" panose="03000509000000000000" pitchFamily="65" charset="-120"/>
                <a:sym typeface="Lora"/>
              </a:rPr>
              <a:t>議事日程態樣</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16</a:t>
            </a:fld>
            <a:endParaRPr lang="zh-TW" altLang="en-US"/>
          </a:p>
        </p:txBody>
      </p:sp>
      <p:sp>
        <p:nvSpPr>
          <p:cNvPr id="6" name="矩形 5"/>
          <p:cNvSpPr/>
          <p:nvPr/>
        </p:nvSpPr>
        <p:spPr>
          <a:xfrm>
            <a:off x="4914929" y="641012"/>
            <a:ext cx="4916731" cy="369332"/>
          </a:xfrm>
          <a:prstGeom prst="rect">
            <a:avLst/>
          </a:prstGeom>
        </p:spPr>
        <p:txBody>
          <a:bodyPr wrap="none">
            <a:spAutoFit/>
          </a:bodyPr>
          <a:lstStyle/>
          <a:p>
            <a:r>
              <a:rPr lang="zh-TW" altLang="en-US" kern="0" dirty="0">
                <a:solidFill>
                  <a:srgbClr val="000000"/>
                </a:solidFill>
                <a:latin typeface="標楷體" panose="03000509000000000000" pitchFamily="65" charset="-120"/>
                <a:cs typeface="Arial"/>
                <a:sym typeface="Arial"/>
              </a:rPr>
              <a:t>○○市議會</a:t>
            </a:r>
            <a:r>
              <a:rPr lang="en-US" altLang="zh-TW" kern="0" dirty="0">
                <a:solidFill>
                  <a:srgbClr val="000000"/>
                </a:solidFill>
                <a:latin typeface="標楷體" panose="03000509000000000000" pitchFamily="65" charset="-120"/>
                <a:cs typeface="Arial"/>
                <a:sym typeface="Arial"/>
              </a:rPr>
              <a:t>107</a:t>
            </a:r>
            <a:r>
              <a:rPr lang="zh-TW" altLang="en-US" kern="0" dirty="0">
                <a:solidFill>
                  <a:srgbClr val="000000"/>
                </a:solidFill>
                <a:latin typeface="標楷體" panose="03000509000000000000" pitchFamily="65" charset="-120"/>
                <a:cs typeface="Arial"/>
                <a:sym typeface="Arial"/>
              </a:rPr>
              <a:t>年第</a:t>
            </a:r>
            <a:r>
              <a:rPr lang="en-US" altLang="zh-TW" kern="0" dirty="0">
                <a:solidFill>
                  <a:srgbClr val="000000"/>
                </a:solidFill>
                <a:latin typeface="標楷體" panose="03000509000000000000" pitchFamily="65" charset="-120"/>
                <a:cs typeface="Arial"/>
                <a:sym typeface="Arial"/>
              </a:rPr>
              <a:t>9</a:t>
            </a:r>
            <a:r>
              <a:rPr lang="zh-TW" altLang="en-US" kern="0" dirty="0">
                <a:solidFill>
                  <a:srgbClr val="000000"/>
                </a:solidFill>
                <a:latin typeface="標楷體" panose="03000509000000000000" pitchFamily="65" charset="-120"/>
                <a:cs typeface="Arial"/>
                <a:sym typeface="Arial"/>
              </a:rPr>
              <a:t>屆第</a:t>
            </a:r>
            <a:r>
              <a:rPr lang="en-US" altLang="zh-TW" kern="0" dirty="0">
                <a:solidFill>
                  <a:srgbClr val="000000"/>
                </a:solidFill>
                <a:latin typeface="標楷體" panose="03000509000000000000" pitchFamily="65" charset="-120"/>
                <a:cs typeface="Arial"/>
                <a:sym typeface="Arial"/>
              </a:rPr>
              <a:t>6</a:t>
            </a:r>
            <a:r>
              <a:rPr lang="zh-TW" altLang="en-US" kern="0" dirty="0">
                <a:solidFill>
                  <a:srgbClr val="000000"/>
                </a:solidFill>
                <a:latin typeface="標楷體" panose="03000509000000000000" pitchFamily="65" charset="-120"/>
                <a:cs typeface="Arial"/>
                <a:sym typeface="Arial"/>
              </a:rPr>
              <a:t>次臨時會議事日程表</a:t>
            </a:r>
          </a:p>
        </p:txBody>
      </p:sp>
      <p:graphicFrame>
        <p:nvGraphicFramePr>
          <p:cNvPr id="7" name="表格 6"/>
          <p:cNvGraphicFramePr>
            <a:graphicFrameLocks noGrp="1"/>
          </p:cNvGraphicFramePr>
          <p:nvPr>
            <p:extLst>
              <p:ext uri="{D42A27DB-BD31-4B8C-83A1-F6EECF244321}">
                <p14:modId xmlns:p14="http://schemas.microsoft.com/office/powerpoint/2010/main" val="3902171212"/>
              </p:ext>
            </p:extLst>
          </p:nvPr>
        </p:nvGraphicFramePr>
        <p:xfrm>
          <a:off x="4771318" y="1156716"/>
          <a:ext cx="5139036" cy="5583716"/>
        </p:xfrm>
        <a:graphic>
          <a:graphicData uri="http://schemas.openxmlformats.org/drawingml/2006/table">
            <a:tbl>
              <a:tblPr firstRow="1" firstCol="1" bandRow="1" bandCol="1"/>
              <a:tblGrid>
                <a:gridCol w="1009531"/>
                <a:gridCol w="483926"/>
                <a:gridCol w="483926"/>
                <a:gridCol w="1561469"/>
                <a:gridCol w="1600184"/>
              </a:tblGrid>
              <a:tr h="101937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Aft>
                          <a:spcPts val="0"/>
                        </a:spcAft>
                      </a:pPr>
                      <a:r>
                        <a:rPr lang="zh-TW" altLang="en-US" sz="1400" b="0" kern="100" dirty="0" smtClean="0">
                          <a:effectLst/>
                          <a:latin typeface="標楷體" panose="03000509000000000000" pitchFamily="65" charset="-120"/>
                          <a:ea typeface="標楷體" panose="03000509000000000000" pitchFamily="65" charset="-120"/>
                        </a:rPr>
                        <a:t>日期</a:t>
                      </a:r>
                      <a:endParaRPr lang="zh-TW" sz="1400" b="0" kern="100" dirty="0">
                        <a:effectLst/>
                        <a:latin typeface="標楷體" panose="03000509000000000000" pitchFamily="65" charset="-120"/>
                        <a:ea typeface="標楷體" panose="03000509000000000000" pitchFamily="65"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Aft>
                          <a:spcPts val="0"/>
                        </a:spcAft>
                      </a:pPr>
                      <a:r>
                        <a:rPr lang="zh-TW" sz="1400" b="0" kern="100" dirty="0">
                          <a:effectLst/>
                          <a:latin typeface="Times New Roman" panose="02020603050405020304" pitchFamily="18" charset="0"/>
                          <a:ea typeface="標楷體" panose="03000509000000000000" pitchFamily="65" charset="-120"/>
                          <a:cs typeface="細明體" panose="02020509000000000000" pitchFamily="49" charset="-120"/>
                        </a:rPr>
                        <a:t>星期</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Aft>
                          <a:spcPts val="0"/>
                        </a:spcAft>
                      </a:pPr>
                      <a:r>
                        <a:rPr lang="zh-TW" sz="1400" b="0" kern="100" dirty="0">
                          <a:effectLst/>
                          <a:latin typeface="Times New Roman" panose="02020603050405020304" pitchFamily="18" charset="0"/>
                          <a:ea typeface="標楷體" panose="03000509000000000000" pitchFamily="65" charset="-120"/>
                          <a:cs typeface="細明體" panose="02020509000000000000" pitchFamily="49" charset="-120"/>
                        </a:rPr>
                        <a:t>會次</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Aft>
                          <a:spcPts val="0"/>
                        </a:spcAft>
                      </a:pPr>
                      <a:r>
                        <a:rPr lang="en-US" altLang="zh-TW" sz="1400" b="0" kern="100" dirty="0" smtClean="0">
                          <a:effectLst/>
                          <a:latin typeface="Times New Roman" panose="02020603050405020304" pitchFamily="18" charset="0"/>
                          <a:ea typeface="標楷體" panose="03000509000000000000" pitchFamily="65" charset="-120"/>
                        </a:rPr>
                        <a:t>9</a:t>
                      </a:r>
                      <a:r>
                        <a:rPr lang="zh-TW" altLang="en-US" sz="1400" b="0" kern="100" dirty="0" smtClean="0">
                          <a:effectLst/>
                          <a:latin typeface="Times New Roman" panose="02020603050405020304" pitchFamily="18" charset="0"/>
                          <a:ea typeface="標楷體" panose="03000509000000000000" pitchFamily="65" charset="-120"/>
                        </a:rPr>
                        <a:t>：</a:t>
                      </a:r>
                      <a:r>
                        <a:rPr lang="en-US" altLang="zh-TW" sz="1400" b="0" kern="100" dirty="0" smtClean="0">
                          <a:effectLst/>
                          <a:latin typeface="Times New Roman" panose="02020603050405020304" pitchFamily="18" charset="0"/>
                          <a:ea typeface="標楷體" panose="03000509000000000000" pitchFamily="65" charset="-120"/>
                        </a:rPr>
                        <a:t>30</a:t>
                      </a:r>
                      <a:r>
                        <a:rPr lang="zh-TW" sz="1400" b="0" kern="100" dirty="0" smtClean="0">
                          <a:effectLst/>
                          <a:latin typeface="Times New Roman" panose="02020603050405020304" pitchFamily="18" charset="0"/>
                          <a:ea typeface="標楷體" panose="03000509000000000000" pitchFamily="65" charset="-120"/>
                        </a:rPr>
                        <a:t>～</a:t>
                      </a:r>
                      <a:r>
                        <a:rPr lang="en-US" altLang="zh-TW" sz="1400" b="0" kern="100" dirty="0" smtClean="0">
                          <a:effectLst/>
                          <a:latin typeface="Times New Roman" panose="02020603050405020304" pitchFamily="18" charset="0"/>
                          <a:ea typeface="標楷體" panose="03000509000000000000" pitchFamily="65" charset="-120"/>
                        </a:rPr>
                        <a:t>12</a:t>
                      </a:r>
                      <a:r>
                        <a:rPr lang="zh-TW" altLang="en-US" sz="1400" b="0" kern="100" dirty="0" smtClean="0">
                          <a:effectLst/>
                          <a:latin typeface="Times New Roman" panose="02020603050405020304" pitchFamily="18" charset="0"/>
                          <a:ea typeface="標楷體" panose="03000509000000000000" pitchFamily="65" charset="-120"/>
                        </a:rPr>
                        <a:t>：</a:t>
                      </a:r>
                      <a:r>
                        <a:rPr lang="en-US" altLang="zh-TW" sz="1400" b="0" kern="100" dirty="0" smtClean="0">
                          <a:effectLst/>
                          <a:latin typeface="Times New Roman" panose="02020603050405020304" pitchFamily="18" charset="0"/>
                          <a:ea typeface="標楷體" panose="03000509000000000000" pitchFamily="65" charset="-120"/>
                        </a:rPr>
                        <a:t>00</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Aft>
                          <a:spcPts val="0"/>
                        </a:spcAft>
                      </a:pPr>
                      <a:r>
                        <a:rPr lang="en-US" altLang="zh-TW" sz="1400" b="0" kern="0" spc="75" dirty="0" smtClean="0">
                          <a:effectLst/>
                          <a:latin typeface="Times New Roman" panose="02020603050405020304" pitchFamily="18" charset="0"/>
                          <a:ea typeface="標楷體" panose="03000509000000000000" pitchFamily="65" charset="-120"/>
                        </a:rPr>
                        <a:t>2</a:t>
                      </a:r>
                      <a:r>
                        <a:rPr lang="zh-TW" altLang="en-US" sz="1400" b="0" kern="0" spc="75" dirty="0" smtClean="0">
                          <a:effectLst/>
                          <a:latin typeface="Times New Roman" panose="02020603050405020304" pitchFamily="18" charset="0"/>
                          <a:ea typeface="標楷體" panose="03000509000000000000" pitchFamily="65" charset="-120"/>
                        </a:rPr>
                        <a:t>：</a:t>
                      </a:r>
                      <a:r>
                        <a:rPr lang="en-US" altLang="zh-TW" sz="1400" b="0" kern="0" spc="75" dirty="0" smtClean="0">
                          <a:effectLst/>
                          <a:latin typeface="Times New Roman" panose="02020603050405020304" pitchFamily="18" charset="0"/>
                          <a:ea typeface="標楷體" panose="03000509000000000000" pitchFamily="65" charset="-120"/>
                        </a:rPr>
                        <a:t>30</a:t>
                      </a:r>
                      <a:r>
                        <a:rPr lang="zh-TW" sz="1400" b="0" kern="0" spc="75" dirty="0" smtClean="0">
                          <a:effectLst/>
                          <a:latin typeface="Times New Roman" panose="02020603050405020304" pitchFamily="18" charset="0"/>
                          <a:ea typeface="標楷體" panose="03000509000000000000" pitchFamily="65" charset="-120"/>
                        </a:rPr>
                        <a:t>～</a:t>
                      </a:r>
                      <a:r>
                        <a:rPr lang="en-US" altLang="zh-TW" sz="1400" b="0" kern="0" spc="75" dirty="0" smtClean="0">
                          <a:effectLst/>
                          <a:latin typeface="Times New Roman" panose="02020603050405020304" pitchFamily="18" charset="0"/>
                          <a:ea typeface="標楷體" panose="03000509000000000000" pitchFamily="65" charset="-120"/>
                        </a:rPr>
                        <a:t>5</a:t>
                      </a:r>
                      <a:r>
                        <a:rPr lang="zh-TW" altLang="en-US" sz="1400" b="0" kern="0" spc="75" dirty="0" smtClean="0">
                          <a:effectLst/>
                          <a:latin typeface="Times New Roman" panose="02020603050405020304" pitchFamily="18" charset="0"/>
                          <a:ea typeface="標楷體" panose="03000509000000000000" pitchFamily="65" charset="-120"/>
                        </a:rPr>
                        <a:t>：</a:t>
                      </a:r>
                      <a:r>
                        <a:rPr lang="en-US" altLang="zh-TW" sz="1400" b="0" kern="0" spc="75" dirty="0" smtClean="0">
                          <a:effectLst/>
                          <a:latin typeface="Times New Roman" panose="02020603050405020304" pitchFamily="18" charset="0"/>
                          <a:ea typeface="標楷體" panose="03000509000000000000" pitchFamily="65" charset="-120"/>
                        </a:rPr>
                        <a:t>00</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97471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1500"/>
                        </a:lnSpc>
                        <a:spcAft>
                          <a:spcPts val="0"/>
                        </a:spcAft>
                      </a:pPr>
                      <a:r>
                        <a:rPr lang="en-US" sz="1400" b="0" kern="100" dirty="0" smtClean="0">
                          <a:effectLst/>
                          <a:latin typeface="標楷體" panose="03000509000000000000" pitchFamily="65" charset="-120"/>
                          <a:ea typeface="新細明體" panose="02020500000000000000" pitchFamily="18" charset="-120"/>
                        </a:rPr>
                        <a:t>10</a:t>
                      </a:r>
                      <a:r>
                        <a:rPr lang="en-US" altLang="zh-TW" sz="1400" b="0" kern="100" dirty="0" smtClean="0">
                          <a:effectLst/>
                          <a:latin typeface="標楷體" panose="03000509000000000000" pitchFamily="65" charset="-120"/>
                          <a:ea typeface="新細明體" panose="02020500000000000000" pitchFamily="18" charset="-120"/>
                        </a:rPr>
                        <a:t>/</a:t>
                      </a:r>
                      <a:r>
                        <a:rPr lang="en-US" sz="1400" b="0" kern="100" dirty="0" smtClean="0">
                          <a:effectLst/>
                          <a:latin typeface="標楷體" panose="03000509000000000000" pitchFamily="65" charset="-120"/>
                          <a:ea typeface="新細明體" panose="02020500000000000000" pitchFamily="18" charset="-120"/>
                        </a:rPr>
                        <a:t>25</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1200"/>
                        </a:spcBef>
                        <a:spcAft>
                          <a:spcPts val="0"/>
                        </a:spcAft>
                      </a:pPr>
                      <a:r>
                        <a:rPr lang="zh-TW" sz="1400" b="0" kern="100" dirty="0">
                          <a:effectLst/>
                          <a:latin typeface="Times New Roman" panose="02020603050405020304" pitchFamily="18" charset="0"/>
                          <a:ea typeface="標楷體" panose="03000509000000000000" pitchFamily="65" charset="-120"/>
                        </a:rPr>
                        <a:t>四</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1500"/>
                        </a:lnSpc>
                        <a:spcBef>
                          <a:spcPts val="600"/>
                        </a:spcBef>
                        <a:spcAft>
                          <a:spcPts val="0"/>
                        </a:spcAft>
                      </a:pPr>
                      <a:r>
                        <a:rPr lang="en-US" sz="1400" b="0" kern="100">
                          <a:effectLst/>
                          <a:latin typeface="標楷體" panose="03000509000000000000" pitchFamily="65" charset="-120"/>
                          <a:ea typeface="新細明體" panose="02020500000000000000" pitchFamily="18" charset="-120"/>
                        </a:rPr>
                        <a:t> </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一、</a:t>
                      </a:r>
                      <a:r>
                        <a:rPr lang="zh-TW" sz="1400" b="0" kern="0" spc="750" dirty="0">
                          <a:effectLst/>
                          <a:latin typeface="Times New Roman" panose="02020603050405020304" pitchFamily="18" charset="0"/>
                          <a:ea typeface="標楷體" panose="03000509000000000000" pitchFamily="65" charset="-120"/>
                        </a:rPr>
                        <a:t>議員報到</a:t>
                      </a:r>
                      <a:endParaRPr lang="zh-TW" sz="1400" b="0" kern="100" dirty="0">
                        <a:effectLst/>
                        <a:latin typeface="Times New Roman" panose="02020603050405020304" pitchFamily="18" charset="0"/>
                        <a:ea typeface="新細明體" panose="02020500000000000000" pitchFamily="18" charset="-120"/>
                      </a:endParaRPr>
                    </a:p>
                    <a:p>
                      <a:pPr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二、</a:t>
                      </a:r>
                      <a:r>
                        <a:rPr lang="zh-TW" sz="1400" b="0" kern="0" spc="750" dirty="0">
                          <a:effectLst/>
                          <a:latin typeface="Times New Roman" panose="02020603050405020304" pitchFamily="18" charset="0"/>
                          <a:ea typeface="標楷體" panose="03000509000000000000" pitchFamily="65" charset="-120"/>
                        </a:rPr>
                        <a:t>開幕典禮</a:t>
                      </a:r>
                      <a:endParaRPr lang="zh-TW" sz="1400" b="0" kern="100" dirty="0">
                        <a:effectLst/>
                        <a:latin typeface="Times New Roman" panose="02020603050405020304" pitchFamily="18" charset="0"/>
                        <a:ea typeface="新細明體" panose="02020500000000000000" pitchFamily="18" charset="-120"/>
                      </a:endParaRPr>
                    </a:p>
                    <a:p>
                      <a:pPr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三、</a:t>
                      </a:r>
                      <a:r>
                        <a:rPr lang="zh-TW" sz="1400" b="0" kern="0" spc="750" dirty="0">
                          <a:effectLst/>
                          <a:latin typeface="Times New Roman" panose="02020603050405020304" pitchFamily="18" charset="0"/>
                          <a:ea typeface="標楷體" panose="03000509000000000000" pitchFamily="65" charset="-120"/>
                        </a:rPr>
                        <a:t>預備會議</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r h="335127">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1500"/>
                        </a:lnSpc>
                        <a:spcBef>
                          <a:spcPts val="600"/>
                        </a:spcBef>
                        <a:spcAft>
                          <a:spcPts val="0"/>
                        </a:spcAft>
                      </a:pPr>
                      <a:r>
                        <a:rPr lang="en-US" sz="1400" b="0" kern="100">
                          <a:effectLst/>
                          <a:latin typeface="標楷體" panose="03000509000000000000" pitchFamily="65" charset="-120"/>
                          <a:ea typeface="新細明體" panose="02020500000000000000" pitchFamily="18" charset="-120"/>
                        </a:rPr>
                        <a:t>1</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第</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一</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次</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會</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議</a:t>
                      </a:r>
                      <a:r>
                        <a:rPr lang="en-US" sz="1400" b="0" kern="100" dirty="0">
                          <a:effectLst/>
                          <a:latin typeface="Times New Roman" panose="02020603050405020304" pitchFamily="18" charset="0"/>
                          <a:ea typeface="標楷體" panose="03000509000000000000" pitchFamily="65" charset="-120"/>
                        </a:rPr>
                        <a:t>  </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r h="10769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600"/>
                        </a:spcBef>
                        <a:spcAft>
                          <a:spcPts val="0"/>
                        </a:spcAft>
                      </a:pPr>
                      <a:r>
                        <a:rPr lang="en-US" sz="1400" b="0" kern="100" dirty="0" smtClean="0">
                          <a:effectLst/>
                          <a:latin typeface="標楷體" panose="03000509000000000000" pitchFamily="65" charset="-120"/>
                          <a:ea typeface="新細明體" panose="02020500000000000000" pitchFamily="18" charset="-120"/>
                        </a:rPr>
                        <a:t>10</a:t>
                      </a:r>
                      <a:r>
                        <a:rPr lang="en-US" altLang="zh-TW" sz="1400" b="0" kern="100" dirty="0" smtClean="0">
                          <a:effectLst/>
                          <a:latin typeface="標楷體" panose="03000509000000000000" pitchFamily="65" charset="-120"/>
                          <a:ea typeface="新細明體" panose="02020500000000000000" pitchFamily="18" charset="-120"/>
                        </a:rPr>
                        <a:t>/</a:t>
                      </a:r>
                      <a:r>
                        <a:rPr lang="en-US" sz="1400" b="0" kern="100" dirty="0" smtClean="0">
                          <a:effectLst/>
                          <a:latin typeface="標楷體" panose="03000509000000000000" pitchFamily="65" charset="-120"/>
                          <a:ea typeface="新細明體" panose="02020500000000000000" pitchFamily="18" charset="-120"/>
                        </a:rPr>
                        <a:t>26</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1200"/>
                        </a:spcBef>
                        <a:spcAft>
                          <a:spcPts val="0"/>
                        </a:spcAft>
                      </a:pPr>
                      <a:r>
                        <a:rPr lang="zh-TW" sz="1400" b="0" kern="100">
                          <a:effectLst/>
                          <a:latin typeface="Times New Roman" panose="02020603050405020304" pitchFamily="18" charset="0"/>
                          <a:ea typeface="標楷體" panose="03000509000000000000" pitchFamily="65" charset="-120"/>
                        </a:rPr>
                        <a:t>五</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600"/>
                        </a:spcBef>
                        <a:spcAft>
                          <a:spcPts val="0"/>
                        </a:spcAft>
                      </a:pPr>
                      <a:r>
                        <a:rPr lang="en-US" sz="1400" b="0" kern="100">
                          <a:effectLst/>
                          <a:latin typeface="標楷體" panose="03000509000000000000" pitchFamily="65" charset="-120"/>
                          <a:ea typeface="新細明體" panose="02020500000000000000" pitchFamily="18" charset="-120"/>
                        </a:rPr>
                        <a:t>2</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6075" indent="-346075" algn="dist">
                        <a:lnSpc>
                          <a:spcPts val="1500"/>
                        </a:lnSpc>
                        <a:spcBef>
                          <a:spcPts val="250"/>
                        </a:spcBef>
                        <a:spcAft>
                          <a:spcPts val="0"/>
                        </a:spcAft>
                      </a:pPr>
                      <a:r>
                        <a:rPr lang="zh-TW" sz="1400" b="0" kern="100" spc="-120" dirty="0">
                          <a:effectLst/>
                          <a:latin typeface="Times New Roman" panose="02020603050405020304" pitchFamily="18" charset="0"/>
                          <a:ea typeface="標楷體" panose="03000509000000000000" pitchFamily="65" charset="-120"/>
                        </a:rPr>
                        <a:t>市政討論</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2000"/>
                        </a:lnSpc>
                        <a:spcBef>
                          <a:spcPts val="250"/>
                        </a:spcBef>
                        <a:spcAft>
                          <a:spcPts val="0"/>
                        </a:spcAft>
                      </a:pPr>
                      <a:r>
                        <a:rPr lang="zh-TW" sz="1400" b="0" kern="100" spc="-120" dirty="0">
                          <a:effectLst/>
                          <a:latin typeface="Times New Roman" panose="02020603050405020304" pitchFamily="18" charset="0"/>
                          <a:ea typeface="標楷體" panose="03000509000000000000" pitchFamily="65" charset="-120"/>
                        </a:rPr>
                        <a:t>小組</a:t>
                      </a:r>
                      <a:r>
                        <a:rPr lang="zh-TW" sz="1400" b="0" kern="100" spc="-120" dirty="0" smtClean="0">
                          <a:effectLst/>
                          <a:latin typeface="Times New Roman" panose="02020603050405020304" pitchFamily="18" charset="0"/>
                          <a:ea typeface="標楷體" panose="03000509000000000000" pitchFamily="65" charset="-120"/>
                        </a:rPr>
                        <a:t>活動</a:t>
                      </a:r>
                      <a:endParaRPr lang="en-US" altLang="zh-TW" sz="1400" b="0" kern="100" spc="-120" dirty="0" smtClean="0">
                        <a:effectLst/>
                        <a:latin typeface="Times New Roman" panose="02020603050405020304" pitchFamily="18" charset="0"/>
                        <a:ea typeface="標楷體" panose="03000509000000000000" pitchFamily="65" charset="-120"/>
                      </a:endParaRPr>
                    </a:p>
                    <a:p>
                      <a:pPr algn="l">
                        <a:lnSpc>
                          <a:spcPts val="2000"/>
                        </a:lnSpc>
                        <a:spcBef>
                          <a:spcPts val="250"/>
                        </a:spcBef>
                        <a:spcAft>
                          <a:spcPts val="0"/>
                        </a:spcAft>
                      </a:pPr>
                      <a:r>
                        <a:rPr lang="zh-TW" altLang="en-US" sz="1400" b="0" kern="100" spc="-120" dirty="0" smtClean="0">
                          <a:effectLst/>
                          <a:latin typeface="Times New Roman" panose="02020603050405020304" pitchFamily="18" charset="0"/>
                          <a:ea typeface="標楷體" panose="03000509000000000000" pitchFamily="65" charset="-120"/>
                        </a:rPr>
                        <a:t>（</a:t>
                      </a:r>
                      <a:r>
                        <a:rPr lang="zh-TW" sz="1400" b="0" kern="100" spc="-120" dirty="0" smtClean="0">
                          <a:effectLst/>
                          <a:latin typeface="Times New Roman" panose="02020603050405020304" pitchFamily="18" charset="0"/>
                          <a:ea typeface="標楷體" panose="03000509000000000000" pitchFamily="65" charset="-120"/>
                        </a:rPr>
                        <a:t>蒐集</a:t>
                      </a:r>
                      <a:r>
                        <a:rPr lang="zh-TW" sz="1400" b="0" kern="100" spc="-120" dirty="0">
                          <a:effectLst/>
                          <a:latin typeface="Times New Roman" panose="02020603050405020304" pitchFamily="18" charset="0"/>
                          <a:ea typeface="標楷體" panose="03000509000000000000" pitchFamily="65" charset="-120"/>
                        </a:rPr>
                        <a:t>資料、</a:t>
                      </a:r>
                      <a:r>
                        <a:rPr lang="zh-TW" sz="1400" b="0" kern="100" spc="-120" dirty="0">
                          <a:solidFill>
                            <a:schemeClr val="tx1"/>
                          </a:solidFill>
                          <a:effectLst/>
                          <a:latin typeface="Times New Roman" panose="02020603050405020304" pitchFamily="18" charset="0"/>
                          <a:ea typeface="標楷體" panose="03000509000000000000" pitchFamily="65" charset="-120"/>
                        </a:rPr>
                        <a:t>現場會勘、建設考察</a:t>
                      </a:r>
                      <a:r>
                        <a:rPr lang="zh-TW" sz="1400" b="0" kern="100" spc="-120" dirty="0" smtClean="0">
                          <a:effectLst/>
                          <a:latin typeface="Times New Roman" panose="02020603050405020304" pitchFamily="18" charset="0"/>
                          <a:ea typeface="標楷體" panose="03000509000000000000" pitchFamily="65" charset="-120"/>
                        </a:rPr>
                        <a:t>等</a:t>
                      </a:r>
                      <a:r>
                        <a:rPr lang="zh-TW" altLang="en-US" sz="1400" b="0" kern="100" spc="-120" dirty="0" smtClean="0">
                          <a:effectLst/>
                          <a:latin typeface="Times New Roman" panose="02020603050405020304" pitchFamily="18" charset="0"/>
                          <a:ea typeface="標楷體" panose="03000509000000000000" pitchFamily="65" charset="-120"/>
                        </a:rPr>
                        <a:t>）</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32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600"/>
                        </a:spcBef>
                        <a:spcAft>
                          <a:spcPts val="0"/>
                        </a:spcAft>
                      </a:pPr>
                      <a:r>
                        <a:rPr lang="en-US" sz="1400" b="0" kern="100" dirty="0" smtClean="0">
                          <a:effectLst/>
                          <a:latin typeface="標楷體" panose="03000509000000000000" pitchFamily="65" charset="-120"/>
                          <a:ea typeface="新細明體" panose="02020500000000000000" pitchFamily="18" charset="-120"/>
                        </a:rPr>
                        <a:t>10</a:t>
                      </a:r>
                      <a:r>
                        <a:rPr lang="en-US" altLang="zh-TW" sz="1400" b="0" kern="100" dirty="0" smtClean="0">
                          <a:effectLst/>
                          <a:latin typeface="標楷體" panose="03000509000000000000" pitchFamily="65" charset="-120"/>
                          <a:ea typeface="新細明體" panose="02020500000000000000" pitchFamily="18" charset="-120"/>
                        </a:rPr>
                        <a:t>/</a:t>
                      </a:r>
                      <a:r>
                        <a:rPr lang="en-US" sz="1400" b="0" kern="100" dirty="0" smtClean="0">
                          <a:effectLst/>
                          <a:latin typeface="標楷體" panose="03000509000000000000" pitchFamily="65" charset="-120"/>
                          <a:ea typeface="新細明體" panose="02020500000000000000" pitchFamily="18" charset="-120"/>
                        </a:rPr>
                        <a:t>27</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600"/>
                        </a:spcBef>
                        <a:spcAft>
                          <a:spcPts val="0"/>
                        </a:spcAft>
                      </a:pPr>
                      <a:r>
                        <a:rPr lang="zh-TW" sz="1400" b="0" kern="100" dirty="0">
                          <a:effectLst/>
                          <a:latin typeface="Times New Roman" panose="02020603050405020304" pitchFamily="18" charset="0"/>
                          <a:ea typeface="標楷體" panose="03000509000000000000" pitchFamily="65" charset="-120"/>
                        </a:rPr>
                        <a:t>六</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600"/>
                        </a:spcBef>
                        <a:spcAft>
                          <a:spcPts val="0"/>
                        </a:spcAft>
                      </a:pPr>
                      <a:r>
                        <a:rPr lang="en-US" sz="1400" b="0" kern="100" dirty="0">
                          <a:effectLst/>
                          <a:latin typeface="標楷體" panose="03000509000000000000" pitchFamily="65" charset="-120"/>
                          <a:ea typeface="新細明體" panose="02020500000000000000" pitchFamily="18" charset="-120"/>
                        </a:rPr>
                        <a:t> </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250"/>
                        </a:spcBef>
                        <a:spcAft>
                          <a:spcPts val="0"/>
                        </a:spcAft>
                      </a:pPr>
                      <a:r>
                        <a:rPr lang="zh-TW" sz="1400" b="0" kern="100" spc="-120" dirty="0">
                          <a:effectLst/>
                          <a:latin typeface="Times New Roman" panose="02020603050405020304" pitchFamily="18" charset="0"/>
                          <a:ea typeface="標楷體" panose="03000509000000000000" pitchFamily="65" charset="-120"/>
                        </a:rPr>
                        <a:t>例假日</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hMerge="1">
                  <a:txBody>
                    <a:bodyPr/>
                    <a:lstStyle/>
                    <a:p>
                      <a:endParaRPr lang="zh-TW" altLang="en-US"/>
                    </a:p>
                  </a:txBody>
                  <a:tcPr/>
                </a:tc>
              </a:tr>
              <a:tr h="4332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1200"/>
                        </a:spcBef>
                        <a:spcAft>
                          <a:spcPts val="0"/>
                        </a:spcAft>
                      </a:pPr>
                      <a:r>
                        <a:rPr lang="en-US" sz="1400" b="0" kern="100" dirty="0" smtClean="0">
                          <a:effectLst/>
                          <a:latin typeface="標楷體" panose="03000509000000000000" pitchFamily="65" charset="-120"/>
                          <a:ea typeface="新細明體" panose="02020500000000000000" pitchFamily="18" charset="-120"/>
                        </a:rPr>
                        <a:t>10</a:t>
                      </a:r>
                      <a:r>
                        <a:rPr lang="en-US" altLang="zh-TW" sz="1400" b="0" kern="100" dirty="0" smtClean="0">
                          <a:effectLst/>
                          <a:latin typeface="標楷體" panose="03000509000000000000" pitchFamily="65" charset="-120"/>
                          <a:ea typeface="新細明體" panose="02020500000000000000" pitchFamily="18" charset="-120"/>
                        </a:rPr>
                        <a:t>/</a:t>
                      </a:r>
                      <a:r>
                        <a:rPr lang="en-US" sz="1400" b="0" kern="100" dirty="0" smtClean="0">
                          <a:effectLst/>
                          <a:latin typeface="標楷體" panose="03000509000000000000" pitchFamily="65" charset="-120"/>
                          <a:ea typeface="新細明體" panose="02020500000000000000" pitchFamily="18" charset="-120"/>
                        </a:rPr>
                        <a:t>28</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1200"/>
                        </a:spcBef>
                        <a:spcAft>
                          <a:spcPts val="0"/>
                        </a:spcAft>
                      </a:pPr>
                      <a:r>
                        <a:rPr lang="zh-TW" sz="1400" b="0" kern="100">
                          <a:effectLst/>
                          <a:latin typeface="Times New Roman" panose="02020603050405020304" pitchFamily="18" charset="0"/>
                          <a:ea typeface="標楷體" panose="03000509000000000000" pitchFamily="65" charset="-120"/>
                        </a:rPr>
                        <a:t>日</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250"/>
                        </a:spcBef>
                        <a:spcAft>
                          <a:spcPts val="0"/>
                        </a:spcAft>
                      </a:pPr>
                      <a:r>
                        <a:rPr lang="en-US" sz="1400" b="0" kern="100" dirty="0">
                          <a:effectLst/>
                          <a:latin typeface="標楷體" panose="03000509000000000000" pitchFamily="65" charset="-120"/>
                          <a:ea typeface="新細明體" panose="02020500000000000000" pitchFamily="18" charset="-120"/>
                        </a:rPr>
                        <a:t> </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66700" indent="-266700" algn="ctr">
                        <a:lnSpc>
                          <a:spcPts val="2000"/>
                        </a:lnSpc>
                        <a:spcAft>
                          <a:spcPts val="0"/>
                        </a:spcAft>
                      </a:pPr>
                      <a:r>
                        <a:rPr lang="zh-TW" sz="1400" b="0" kern="100" spc="-100" dirty="0">
                          <a:effectLst/>
                          <a:latin typeface="Times New Roman" panose="02020603050405020304" pitchFamily="18" charset="0"/>
                          <a:ea typeface="標楷體" panose="03000509000000000000" pitchFamily="65" charset="-120"/>
                        </a:rPr>
                        <a:t>例假日</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hMerge="1">
                  <a:txBody>
                    <a:bodyPr/>
                    <a:lstStyle/>
                    <a:p>
                      <a:endParaRPr lang="zh-TW" altLang="en-US"/>
                    </a:p>
                  </a:txBody>
                  <a:tcPr/>
                </a:tc>
              </a:tr>
              <a:tr h="131109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300"/>
                        </a:lnSpc>
                        <a:spcAft>
                          <a:spcPts val="0"/>
                        </a:spcAft>
                      </a:pPr>
                      <a:r>
                        <a:rPr lang="en-US" sz="1400" b="0" kern="100" dirty="0" smtClean="0">
                          <a:effectLst/>
                          <a:latin typeface="標楷體" panose="03000509000000000000" pitchFamily="65" charset="-120"/>
                          <a:ea typeface="新細明體" panose="02020500000000000000" pitchFamily="18" charset="-120"/>
                        </a:rPr>
                        <a:t>10</a:t>
                      </a:r>
                      <a:r>
                        <a:rPr lang="en-US" altLang="zh-TW" sz="1400" b="0" kern="100" dirty="0" smtClean="0">
                          <a:effectLst/>
                          <a:latin typeface="標楷體" panose="03000509000000000000" pitchFamily="65" charset="-120"/>
                          <a:ea typeface="新細明體" panose="02020500000000000000" pitchFamily="18" charset="-120"/>
                        </a:rPr>
                        <a:t>/</a:t>
                      </a:r>
                      <a:r>
                        <a:rPr lang="en-US" sz="1400" b="0" kern="100" dirty="0" smtClean="0">
                          <a:effectLst/>
                          <a:latin typeface="標楷體" panose="03000509000000000000" pitchFamily="65" charset="-120"/>
                          <a:ea typeface="新細明體" panose="02020500000000000000" pitchFamily="18" charset="-120"/>
                        </a:rPr>
                        <a:t>29</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300"/>
                        </a:lnSpc>
                        <a:spcAft>
                          <a:spcPts val="0"/>
                        </a:spcAft>
                      </a:pPr>
                      <a:r>
                        <a:rPr lang="zh-TW" sz="1400" b="0" kern="100">
                          <a:effectLst/>
                          <a:latin typeface="Times New Roman" panose="02020603050405020304" pitchFamily="18" charset="0"/>
                          <a:ea typeface="標楷體" panose="03000509000000000000" pitchFamily="65" charset="-120"/>
                        </a:rPr>
                        <a:t>一</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300"/>
                        </a:lnSpc>
                        <a:spcAft>
                          <a:spcPts val="0"/>
                        </a:spcAft>
                      </a:pPr>
                      <a:r>
                        <a:rPr lang="en-US" sz="1400" b="0" kern="100" dirty="0">
                          <a:effectLst/>
                          <a:latin typeface="標楷體" panose="03000509000000000000" pitchFamily="65" charset="-120"/>
                          <a:ea typeface="新細明體" panose="02020500000000000000" pitchFamily="18" charset="-120"/>
                        </a:rPr>
                        <a:t>3</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07950"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一、討</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論</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議</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案</a:t>
                      </a:r>
                      <a:endParaRPr lang="zh-TW" sz="1400" b="0" kern="100" dirty="0">
                        <a:effectLst/>
                        <a:latin typeface="Times New Roman" panose="02020603050405020304" pitchFamily="18" charset="0"/>
                        <a:ea typeface="新細明體" panose="02020500000000000000" pitchFamily="18" charset="-120"/>
                      </a:endParaRPr>
                    </a:p>
                    <a:p>
                      <a:pPr indent="107950"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二、臨</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時</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動</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議</a:t>
                      </a:r>
                      <a:endParaRPr lang="zh-TW" sz="1400" b="0" kern="100" dirty="0">
                        <a:effectLst/>
                        <a:latin typeface="Times New Roman" panose="02020603050405020304" pitchFamily="18" charset="0"/>
                        <a:ea typeface="新細明體" panose="02020500000000000000" pitchFamily="18" charset="-120"/>
                      </a:endParaRPr>
                    </a:p>
                    <a:p>
                      <a:pPr indent="107950"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三、閉</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幕</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典</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禮</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bl>
          </a:graphicData>
        </a:graphic>
      </p:graphicFrame>
      <p:sp>
        <p:nvSpPr>
          <p:cNvPr id="8" name="橢圓 7"/>
          <p:cNvSpPr/>
          <p:nvPr/>
        </p:nvSpPr>
        <p:spPr>
          <a:xfrm>
            <a:off x="8318475" y="3782653"/>
            <a:ext cx="1705090" cy="902557"/>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rgbClr val="FFFFFF"/>
              </a:solidFill>
              <a:effectLst/>
              <a:uLnTx/>
              <a:uFillTx/>
              <a:latin typeface="Arial"/>
              <a:ea typeface="新細明體" panose="02020500000000000000" pitchFamily="18" charset="-120"/>
              <a:cs typeface="+mn-cs"/>
              <a:sym typeface="Arial"/>
            </a:endParaRPr>
          </a:p>
        </p:txBody>
      </p:sp>
    </p:spTree>
    <p:extLst>
      <p:ext uri="{BB962C8B-B14F-4D97-AF65-F5344CB8AC3E}">
        <p14:creationId xmlns:p14="http://schemas.microsoft.com/office/powerpoint/2010/main" val="224259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83F4971-D35C-4F03-91D8-BF356EE98478}" type="slidenum">
              <a:rPr lang="zh-TW" altLang="en-US" smtClean="0"/>
              <a:t>17</a:t>
            </a:fld>
            <a:endParaRPr lang="zh-TW" altLang="en-US"/>
          </a:p>
        </p:txBody>
      </p:sp>
      <p:sp>
        <p:nvSpPr>
          <p:cNvPr id="6" name="矩形 5"/>
          <p:cNvSpPr/>
          <p:nvPr/>
        </p:nvSpPr>
        <p:spPr>
          <a:xfrm>
            <a:off x="5570704" y="656755"/>
            <a:ext cx="4339650" cy="369332"/>
          </a:xfrm>
          <a:prstGeom prst="rect">
            <a:avLst/>
          </a:prstGeom>
        </p:spPr>
        <p:txBody>
          <a:bodyPr wrap="none">
            <a:spAutoFit/>
          </a:bodyPr>
          <a:lstStyle/>
          <a:p>
            <a:r>
              <a:rPr lang="zh-TW" altLang="en-US" kern="0" dirty="0">
                <a:solidFill>
                  <a:srgbClr val="000000"/>
                </a:solidFill>
                <a:latin typeface="標楷體" panose="03000509000000000000" pitchFamily="65" charset="-120"/>
                <a:cs typeface="Arial"/>
                <a:sym typeface="Arial"/>
              </a:rPr>
              <a:t>○○市議會第</a:t>
            </a:r>
            <a:r>
              <a:rPr lang="en-US" altLang="zh-TW" kern="0" dirty="0">
                <a:solidFill>
                  <a:srgbClr val="000000"/>
                </a:solidFill>
                <a:latin typeface="標楷體" panose="03000509000000000000" pitchFamily="65" charset="-120"/>
                <a:cs typeface="Arial"/>
                <a:sym typeface="Arial"/>
              </a:rPr>
              <a:t>9</a:t>
            </a:r>
            <a:r>
              <a:rPr lang="zh-TW" altLang="en-US" kern="0" dirty="0">
                <a:solidFill>
                  <a:srgbClr val="000000"/>
                </a:solidFill>
                <a:latin typeface="標楷體" panose="03000509000000000000" pitchFamily="65" charset="-120"/>
                <a:cs typeface="Arial"/>
                <a:sym typeface="Arial"/>
              </a:rPr>
              <a:t>屆第</a:t>
            </a:r>
            <a:r>
              <a:rPr lang="en-US" altLang="zh-TW" kern="0" dirty="0">
                <a:solidFill>
                  <a:srgbClr val="000000"/>
                </a:solidFill>
                <a:latin typeface="標楷體" panose="03000509000000000000" pitchFamily="65" charset="-120"/>
                <a:cs typeface="Arial"/>
                <a:sym typeface="Arial"/>
              </a:rPr>
              <a:t>4</a:t>
            </a:r>
            <a:r>
              <a:rPr lang="zh-TW" altLang="en-US" kern="0" dirty="0">
                <a:solidFill>
                  <a:srgbClr val="000000"/>
                </a:solidFill>
                <a:latin typeface="標楷體" panose="03000509000000000000" pitchFamily="65" charset="-120"/>
                <a:cs typeface="Arial"/>
                <a:sym typeface="Arial"/>
              </a:rPr>
              <a:t>次臨時會議事日程表</a:t>
            </a:r>
          </a:p>
        </p:txBody>
      </p:sp>
      <p:graphicFrame>
        <p:nvGraphicFramePr>
          <p:cNvPr id="7" name="表格 6"/>
          <p:cNvGraphicFramePr>
            <a:graphicFrameLocks noGrp="1"/>
          </p:cNvGraphicFramePr>
          <p:nvPr>
            <p:extLst>
              <p:ext uri="{D42A27DB-BD31-4B8C-83A1-F6EECF244321}">
                <p14:modId xmlns:p14="http://schemas.microsoft.com/office/powerpoint/2010/main" val="3346635308"/>
              </p:ext>
            </p:extLst>
          </p:nvPr>
        </p:nvGraphicFramePr>
        <p:xfrm>
          <a:off x="5316930" y="1097472"/>
          <a:ext cx="5011436" cy="5540197"/>
        </p:xfrm>
        <a:graphic>
          <a:graphicData uri="http://schemas.openxmlformats.org/drawingml/2006/table">
            <a:tbl>
              <a:tblPr/>
              <a:tblGrid>
                <a:gridCol w="634272"/>
                <a:gridCol w="491391"/>
                <a:gridCol w="461153"/>
                <a:gridCol w="2345309"/>
                <a:gridCol w="1079311"/>
              </a:tblGrid>
              <a:tr h="5404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b="0" kern="100" dirty="0">
                          <a:effectLst/>
                          <a:latin typeface="標楷體" panose="03000509000000000000" pitchFamily="65" charset="-120"/>
                          <a:ea typeface="標楷體" panose="03000509000000000000" pitchFamily="65" charset="-120"/>
                        </a:rPr>
                        <a:t>日</a:t>
                      </a:r>
                      <a:r>
                        <a:rPr lang="en-US" sz="1200" b="0" kern="100" dirty="0">
                          <a:effectLst/>
                          <a:latin typeface="標楷體" panose="03000509000000000000" pitchFamily="65" charset="-120"/>
                          <a:ea typeface="標楷體" panose="03000509000000000000" pitchFamily="65" charset="-120"/>
                        </a:rPr>
                        <a:t>   </a:t>
                      </a:r>
                      <a:r>
                        <a:rPr lang="zh-TW" sz="1200" b="0" kern="100" dirty="0">
                          <a:effectLst/>
                          <a:latin typeface="標楷體" panose="03000509000000000000" pitchFamily="65" charset="-120"/>
                          <a:ea typeface="標楷體" panose="03000509000000000000" pitchFamily="65" charset="-120"/>
                        </a:rPr>
                        <a:t>期</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b="0" kern="100" dirty="0">
                          <a:effectLst/>
                          <a:latin typeface="標楷體" panose="03000509000000000000" pitchFamily="65" charset="-120"/>
                          <a:ea typeface="標楷體" panose="03000509000000000000" pitchFamily="65" charset="-120"/>
                        </a:rPr>
                        <a:t>星 期</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b="0" kern="100" dirty="0">
                          <a:effectLst/>
                          <a:latin typeface="標楷體" panose="03000509000000000000" pitchFamily="65" charset="-120"/>
                          <a:ea typeface="標楷體" panose="03000509000000000000" pitchFamily="65" charset="-120"/>
                        </a:rPr>
                        <a:t>會 次</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b="0" kern="100" dirty="0" smtClean="0">
                          <a:effectLst/>
                          <a:latin typeface="標楷體" panose="03000509000000000000" pitchFamily="65" charset="-120"/>
                          <a:ea typeface="標楷體" panose="03000509000000000000" pitchFamily="65" charset="-120"/>
                        </a:rPr>
                        <a:t>10:00</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12:00</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b="0" kern="100" dirty="0" smtClean="0">
                          <a:effectLst/>
                          <a:latin typeface="標楷體" panose="03000509000000000000" pitchFamily="65" charset="-120"/>
                          <a:ea typeface="標楷體" panose="03000509000000000000" pitchFamily="65" charset="-120"/>
                        </a:rPr>
                        <a:t>3:00</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5:00</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093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smtClean="0">
                          <a:effectLst/>
                          <a:latin typeface="標楷體" panose="03000509000000000000" pitchFamily="65" charset="-120"/>
                          <a:ea typeface="標楷體" panose="03000509000000000000" pitchFamily="65" charset="-120"/>
                        </a:rPr>
                        <a:t>8</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27</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zh-TW" sz="1200" b="0" kern="100">
                          <a:effectLst/>
                          <a:latin typeface="標楷體" panose="03000509000000000000" pitchFamily="65" charset="-120"/>
                          <a:ea typeface="標楷體" panose="03000509000000000000" pitchFamily="65" charset="-120"/>
                        </a:rPr>
                        <a:t>四</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a:effectLst/>
                          <a:latin typeface="標楷體" panose="03000509000000000000" pitchFamily="65" charset="-120"/>
                          <a:ea typeface="標楷體" panose="03000509000000000000" pitchFamily="65" charset="-120"/>
                        </a:rPr>
                        <a:t> </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88900" algn="just">
                        <a:spcAft>
                          <a:spcPts val="0"/>
                        </a:spcAft>
                      </a:pPr>
                      <a:r>
                        <a:rPr lang="zh-TW" sz="1200" b="0" kern="100" dirty="0">
                          <a:effectLst/>
                          <a:latin typeface="標楷體" panose="03000509000000000000" pitchFamily="65" charset="-120"/>
                          <a:ea typeface="標楷體" panose="03000509000000000000" pitchFamily="65" charset="-120"/>
                        </a:rPr>
                        <a:t>議員報到</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r h="27955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smtClean="0">
                          <a:effectLst/>
                          <a:latin typeface="標楷體" panose="03000509000000000000" pitchFamily="65" charset="-120"/>
                          <a:ea typeface="標楷體" panose="03000509000000000000" pitchFamily="65" charset="-120"/>
                        </a:rPr>
                        <a:t>8</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28</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zh-TW" sz="1200" b="0" kern="100">
                          <a:effectLst/>
                          <a:latin typeface="標楷體" panose="03000509000000000000" pitchFamily="65" charset="-120"/>
                          <a:ea typeface="標楷體" panose="03000509000000000000" pitchFamily="65" charset="-120"/>
                        </a:rPr>
                        <a:t>五</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1200" b="0" kern="100">
                          <a:effectLst/>
                          <a:latin typeface="標楷體" panose="03000509000000000000" pitchFamily="65" charset="-120"/>
                          <a:ea typeface="標楷體" panose="03000509000000000000" pitchFamily="65" charset="-120"/>
                        </a:rPr>
                        <a:t>1</a:t>
                      </a:r>
                      <a:endParaRPr lang="zh-TW" sz="1200" b="0" kern="10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nSpc>
                          <a:spcPts val="2200"/>
                        </a:lnSpc>
                        <a:spcAft>
                          <a:spcPts val="0"/>
                        </a:spcAft>
                        <a:buFont typeface="+mj-lt"/>
                        <a:buNone/>
                      </a:pPr>
                      <a:r>
                        <a:rPr lang="en-US" altLang="zh-TW" sz="1200" b="0" kern="100" dirty="0" smtClean="0">
                          <a:effectLst/>
                          <a:latin typeface="標楷體" panose="03000509000000000000" pitchFamily="65" charset="-120"/>
                          <a:ea typeface="標楷體" panose="03000509000000000000" pitchFamily="65" charset="-120"/>
                        </a:rPr>
                        <a:t>1.</a:t>
                      </a:r>
                      <a:r>
                        <a:rPr lang="zh-TW" sz="1200" b="0" kern="100" dirty="0" smtClean="0">
                          <a:effectLst/>
                          <a:latin typeface="標楷體" panose="03000509000000000000" pitchFamily="65" charset="-120"/>
                          <a:ea typeface="標楷體" panose="03000509000000000000" pitchFamily="65" charset="-120"/>
                        </a:rPr>
                        <a:t>報告</a:t>
                      </a:r>
                      <a:r>
                        <a:rPr lang="zh-TW" sz="1200" b="0" kern="100" dirty="0">
                          <a:effectLst/>
                          <a:latin typeface="標楷體" panose="03000509000000000000" pitchFamily="65" charset="-120"/>
                          <a:ea typeface="標楷體" panose="03000509000000000000" pitchFamily="65" charset="-120"/>
                        </a:rPr>
                        <a:t>召開臨時會緣由及議事日程</a:t>
                      </a:r>
                    </a:p>
                    <a:p>
                      <a:pPr>
                        <a:lnSpc>
                          <a:spcPts val="2200"/>
                        </a:lnSpc>
                        <a:spcAft>
                          <a:spcPts val="0"/>
                        </a:spcAft>
                      </a:pPr>
                      <a:r>
                        <a:rPr lang="en-US" altLang="zh-TW" sz="1200" b="0" kern="100" dirty="0" smtClean="0">
                          <a:effectLst/>
                          <a:latin typeface="標楷體" panose="03000509000000000000" pitchFamily="65" charset="-120"/>
                          <a:ea typeface="標楷體" panose="03000509000000000000" pitchFamily="65" charset="-120"/>
                        </a:rPr>
                        <a:t>2.</a:t>
                      </a:r>
                      <a:r>
                        <a:rPr lang="zh-TW" sz="1200" b="0" kern="100" dirty="0" smtClean="0">
                          <a:effectLst/>
                          <a:latin typeface="標楷體" panose="03000509000000000000" pitchFamily="65" charset="-120"/>
                          <a:ea typeface="標楷體" panose="03000509000000000000" pitchFamily="65" charset="-120"/>
                        </a:rPr>
                        <a:t>三</a:t>
                      </a:r>
                      <a:r>
                        <a:rPr lang="zh-TW" sz="1200" b="0" kern="100" dirty="0">
                          <a:effectLst/>
                          <a:latin typeface="標楷體" panose="03000509000000000000" pitchFamily="65" charset="-120"/>
                          <a:ea typeface="標楷體" panose="03000509000000000000" pitchFamily="65" charset="-120"/>
                        </a:rPr>
                        <a:t>讀議案之第一讀會</a:t>
                      </a:r>
                    </a:p>
                    <a:p>
                      <a:pPr algn="just">
                        <a:lnSpc>
                          <a:spcPts val="2200"/>
                        </a:lnSpc>
                        <a:spcAft>
                          <a:spcPts val="0"/>
                        </a:spcAft>
                      </a:pPr>
                      <a:r>
                        <a:rPr lang="en-US" altLang="zh-TW" sz="1200" b="0" kern="100" dirty="0" smtClean="0">
                          <a:effectLst/>
                          <a:latin typeface="標楷體" panose="03000509000000000000" pitchFamily="65" charset="-120"/>
                          <a:ea typeface="標楷體" panose="03000509000000000000" pitchFamily="65" charset="-120"/>
                        </a:rPr>
                        <a:t>3.</a:t>
                      </a:r>
                      <a:r>
                        <a:rPr lang="zh-TW" sz="1200" b="0" kern="100" dirty="0" smtClean="0">
                          <a:effectLst/>
                          <a:latin typeface="標楷體" panose="03000509000000000000" pitchFamily="65" charset="-120"/>
                          <a:ea typeface="標楷體" panose="03000509000000000000" pitchFamily="65" charset="-120"/>
                        </a:rPr>
                        <a:t>大會</a:t>
                      </a:r>
                      <a:r>
                        <a:rPr lang="zh-TW" sz="1200" b="0" kern="100" dirty="0">
                          <a:effectLst/>
                          <a:latin typeface="標楷體" panose="03000509000000000000" pitchFamily="65" charset="-120"/>
                          <a:ea typeface="標楷體" panose="03000509000000000000" pitchFamily="65" charset="-120"/>
                        </a:rPr>
                        <a:t>交付議案分組審查</a:t>
                      </a:r>
                    </a:p>
                    <a:p>
                      <a:pPr marL="266700" indent="-266700" algn="l">
                        <a:lnSpc>
                          <a:spcPts val="2200"/>
                        </a:lnSpc>
                        <a:spcAft>
                          <a:spcPts val="0"/>
                        </a:spcAft>
                      </a:pPr>
                      <a:r>
                        <a:rPr lang="en-US" altLang="zh-TW" sz="1200" b="0" kern="100" dirty="0" smtClean="0">
                          <a:effectLst/>
                          <a:latin typeface="標楷體" panose="03000509000000000000" pitchFamily="65" charset="-120"/>
                          <a:ea typeface="標楷體" panose="03000509000000000000" pitchFamily="65" charset="-120"/>
                        </a:rPr>
                        <a:t>4.</a:t>
                      </a:r>
                      <a:r>
                        <a:rPr lang="zh-TW" sz="1200" b="0" kern="100" dirty="0" smtClean="0">
                          <a:effectLst/>
                          <a:latin typeface="標楷體" panose="03000509000000000000" pitchFamily="65" charset="-120"/>
                          <a:ea typeface="標楷體" panose="03000509000000000000" pitchFamily="65" charset="-120"/>
                        </a:rPr>
                        <a:t>審議</a:t>
                      </a:r>
                      <a:r>
                        <a:rPr lang="zh-TW" sz="1200" b="0" kern="100" dirty="0">
                          <a:effectLst/>
                          <a:latin typeface="標楷體" panose="03000509000000000000" pitchFamily="65" charset="-120"/>
                          <a:ea typeface="標楷體" panose="03000509000000000000" pitchFamily="65" charset="-120"/>
                        </a:rPr>
                        <a:t>「</a:t>
                      </a:r>
                      <a:r>
                        <a:rPr lang="en-US" sz="1200" b="0" kern="100" dirty="0">
                          <a:effectLst/>
                          <a:latin typeface="標楷體" panose="03000509000000000000" pitchFamily="65" charset="-120"/>
                          <a:ea typeface="標楷體" panose="03000509000000000000" pitchFamily="65" charset="-120"/>
                        </a:rPr>
                        <a:t>103</a:t>
                      </a:r>
                      <a:r>
                        <a:rPr lang="zh-TW" sz="1200" b="0" kern="100" dirty="0" smtClean="0">
                          <a:effectLst/>
                          <a:latin typeface="標楷體" panose="03000509000000000000" pitchFamily="65" charset="-120"/>
                          <a:ea typeface="標楷體" panose="03000509000000000000" pitchFamily="65" charset="-120"/>
                        </a:rPr>
                        <a:t>年度</a:t>
                      </a:r>
                      <a:r>
                        <a:rPr lang="zh-TW" altLang="en-US" sz="1200" b="0" kern="100" dirty="0" smtClean="0">
                          <a:effectLst/>
                          <a:latin typeface="標楷體" panose="03000509000000000000" pitchFamily="65" charset="-120"/>
                          <a:ea typeface="標楷體" panose="03000509000000000000" pitchFamily="65" charset="-120"/>
                        </a:rPr>
                        <a:t>○○市</a:t>
                      </a:r>
                      <a:r>
                        <a:rPr lang="zh-TW" sz="1200" b="0" kern="100" dirty="0" smtClean="0">
                          <a:effectLst/>
                          <a:latin typeface="標楷體" panose="03000509000000000000" pitchFamily="65" charset="-120"/>
                          <a:ea typeface="標楷體" panose="03000509000000000000" pitchFamily="65" charset="-120"/>
                        </a:rPr>
                        <a:t>總決算暨附屬</a:t>
                      </a:r>
                      <a:r>
                        <a:rPr lang="zh-TW" sz="1200" b="0" kern="100" dirty="0">
                          <a:effectLst/>
                          <a:latin typeface="標楷體" panose="03000509000000000000" pitchFamily="65" charset="-120"/>
                          <a:ea typeface="標楷體" panose="03000509000000000000" pitchFamily="65" charset="-120"/>
                        </a:rPr>
                        <a:t>單位決算及綜計表審核報告」</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1200" b="0" kern="100" dirty="0">
                          <a:effectLst/>
                          <a:latin typeface="標楷體" panose="03000509000000000000" pitchFamily="65" charset="-120"/>
                          <a:ea typeface="標楷體" panose="03000509000000000000" pitchFamily="65" charset="-120"/>
                        </a:rPr>
                        <a:t> </a:t>
                      </a:r>
                      <a:endParaRPr lang="zh-TW" sz="1200" b="0" kern="100" dirty="0">
                        <a:effectLst/>
                        <a:latin typeface="標楷體" panose="03000509000000000000" pitchFamily="65" charset="-120"/>
                        <a:ea typeface="標楷體" panose="03000509000000000000" pitchFamily="65" charset="-120"/>
                      </a:endParaRPr>
                    </a:p>
                    <a:p>
                      <a:pPr marR="88900" algn="just">
                        <a:spcAft>
                          <a:spcPts val="0"/>
                        </a:spcAft>
                      </a:pPr>
                      <a:r>
                        <a:rPr lang="zh-TW" sz="1200" b="0" kern="100" dirty="0">
                          <a:effectLst/>
                          <a:latin typeface="標楷體" panose="03000509000000000000" pitchFamily="65" charset="-120"/>
                          <a:ea typeface="標楷體" panose="03000509000000000000" pitchFamily="65" charset="-120"/>
                        </a:rPr>
                        <a:t>分組審查議案</a:t>
                      </a:r>
                    </a:p>
                    <a:p>
                      <a:pPr algn="just">
                        <a:lnSpc>
                          <a:spcPts val="2500"/>
                        </a:lnSpc>
                        <a:spcAft>
                          <a:spcPts val="0"/>
                        </a:spcAft>
                      </a:pPr>
                      <a:r>
                        <a:rPr lang="en-US" sz="1200" b="0" kern="100" dirty="0">
                          <a:effectLst/>
                          <a:latin typeface="標楷體" panose="03000509000000000000" pitchFamily="65" charset="-120"/>
                          <a:ea typeface="標楷體" panose="03000509000000000000" pitchFamily="65" charset="-120"/>
                        </a:rPr>
                        <a:t> </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093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smtClean="0">
                          <a:effectLst/>
                          <a:latin typeface="標楷體" panose="03000509000000000000" pitchFamily="65" charset="-120"/>
                          <a:ea typeface="標楷體" panose="03000509000000000000" pitchFamily="65" charset="-120"/>
                        </a:rPr>
                        <a:t>8</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29</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zh-TW" sz="1200" b="0" kern="100" dirty="0">
                          <a:effectLst/>
                          <a:latin typeface="標楷體" panose="03000509000000000000" pitchFamily="65" charset="-120"/>
                          <a:ea typeface="標楷體" panose="03000509000000000000" pitchFamily="65" charset="-120"/>
                        </a:rPr>
                        <a:t>六</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1200" b="0" kern="100" dirty="0">
                          <a:effectLst/>
                          <a:latin typeface="標楷體" panose="03000509000000000000" pitchFamily="65" charset="-120"/>
                          <a:ea typeface="標楷體" panose="03000509000000000000" pitchFamily="65" charset="-120"/>
                        </a:rPr>
                        <a:t> </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zh-TW" sz="1200" b="0" kern="100" dirty="0">
                          <a:effectLst/>
                          <a:latin typeface="標楷體" panose="03000509000000000000" pitchFamily="65" charset="-120"/>
                          <a:ea typeface="標楷體" panose="03000509000000000000" pitchFamily="65" charset="-120"/>
                        </a:rPr>
                        <a:t>例假日</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zh-TW" altLang="en-US"/>
                    </a:p>
                  </a:txBody>
                  <a:tcPr/>
                </a:tc>
              </a:tr>
              <a:tr h="4093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smtClean="0">
                          <a:effectLst/>
                          <a:latin typeface="標楷體" panose="03000509000000000000" pitchFamily="65" charset="-120"/>
                          <a:ea typeface="標楷體" panose="03000509000000000000" pitchFamily="65" charset="-120"/>
                        </a:rPr>
                        <a:t>8</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30</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zh-TW" sz="1200" b="0" kern="100">
                          <a:effectLst/>
                          <a:latin typeface="標楷體" panose="03000509000000000000" pitchFamily="65" charset="-120"/>
                          <a:ea typeface="標楷體" panose="03000509000000000000" pitchFamily="65" charset="-120"/>
                        </a:rPr>
                        <a:t>日</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1200" b="0" kern="100">
                          <a:effectLst/>
                          <a:latin typeface="標楷體" panose="03000509000000000000" pitchFamily="65" charset="-120"/>
                          <a:ea typeface="標楷體" panose="03000509000000000000" pitchFamily="65" charset="-120"/>
                        </a:rPr>
                        <a:t> </a:t>
                      </a:r>
                      <a:endParaRPr lang="zh-TW" sz="1200" b="0" kern="10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zh-TW" sz="1200" b="0" kern="100" dirty="0">
                          <a:effectLst/>
                          <a:latin typeface="標楷體" panose="03000509000000000000" pitchFamily="65" charset="-120"/>
                          <a:ea typeface="標楷體" panose="03000509000000000000" pitchFamily="65" charset="-120"/>
                        </a:rPr>
                        <a:t>例假日</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zh-TW" altLang="en-US"/>
                    </a:p>
                  </a:txBody>
                  <a:tcPr/>
                </a:tc>
              </a:tr>
              <a:tr h="9761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smtClean="0">
                          <a:effectLst/>
                          <a:latin typeface="標楷體" panose="03000509000000000000" pitchFamily="65" charset="-120"/>
                          <a:ea typeface="標楷體" panose="03000509000000000000" pitchFamily="65" charset="-120"/>
                        </a:rPr>
                        <a:t>8</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31</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zh-TW" sz="1200" b="0" kern="100">
                          <a:effectLst/>
                          <a:latin typeface="標楷體" panose="03000509000000000000" pitchFamily="65" charset="-120"/>
                          <a:ea typeface="標楷體" panose="03000509000000000000" pitchFamily="65" charset="-120"/>
                        </a:rPr>
                        <a:t>一</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a:effectLst/>
                          <a:latin typeface="標楷體" panose="03000509000000000000" pitchFamily="65" charset="-120"/>
                          <a:ea typeface="標楷體" panose="03000509000000000000" pitchFamily="65" charset="-120"/>
                        </a:rPr>
                        <a:t>2</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56235" indent="-356235">
                        <a:lnSpc>
                          <a:spcPts val="2500"/>
                        </a:lnSpc>
                        <a:spcAft>
                          <a:spcPts val="0"/>
                        </a:spcAft>
                      </a:pPr>
                      <a:r>
                        <a:rPr lang="en-US" sz="1200" b="0" kern="100" dirty="0">
                          <a:effectLst/>
                          <a:latin typeface="標楷體" panose="03000509000000000000" pitchFamily="65" charset="-120"/>
                          <a:ea typeface="標楷體" panose="03000509000000000000" pitchFamily="65" charset="-120"/>
                        </a:rPr>
                        <a:t>1</a:t>
                      </a:r>
                      <a:r>
                        <a:rPr lang="zh-TW" sz="1200" b="0" kern="100" dirty="0">
                          <a:effectLst/>
                          <a:latin typeface="標楷體" panose="03000509000000000000" pitchFamily="65" charset="-120"/>
                          <a:ea typeface="標楷體" panose="03000509000000000000" pitchFamily="65" charset="-120"/>
                        </a:rPr>
                        <a:t>、</a:t>
                      </a:r>
                      <a:r>
                        <a:rPr lang="zh-TW" sz="1200" b="0" kern="100" dirty="0">
                          <a:solidFill>
                            <a:schemeClr val="tx1"/>
                          </a:solidFill>
                          <a:effectLst/>
                          <a:latin typeface="標楷體" panose="03000509000000000000" pitchFamily="65" charset="-120"/>
                          <a:ea typeface="標楷體" panose="03000509000000000000" pitchFamily="65" charset="-120"/>
                        </a:rPr>
                        <a:t>審議市府提案</a:t>
                      </a:r>
                    </a:p>
                    <a:p>
                      <a:pPr>
                        <a:lnSpc>
                          <a:spcPts val="2500"/>
                        </a:lnSpc>
                        <a:spcAft>
                          <a:spcPts val="0"/>
                        </a:spcAft>
                      </a:pPr>
                      <a:r>
                        <a:rPr lang="en-US" sz="1200" b="0" kern="100" dirty="0">
                          <a:solidFill>
                            <a:schemeClr val="tx1"/>
                          </a:solidFill>
                          <a:effectLst/>
                          <a:latin typeface="標楷體" panose="03000509000000000000" pitchFamily="65" charset="-120"/>
                          <a:ea typeface="標楷體" panose="03000509000000000000" pitchFamily="65" charset="-120"/>
                        </a:rPr>
                        <a:t>2</a:t>
                      </a:r>
                      <a:r>
                        <a:rPr lang="zh-TW" sz="1200" b="0" kern="100" dirty="0">
                          <a:solidFill>
                            <a:schemeClr val="tx1"/>
                          </a:solidFill>
                          <a:effectLst/>
                          <a:latin typeface="標楷體" panose="03000509000000000000" pitchFamily="65" charset="-120"/>
                          <a:ea typeface="標楷體" panose="03000509000000000000" pitchFamily="65" charset="-120"/>
                        </a:rPr>
                        <a:t>、審議議員提案</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bl>
          </a:graphicData>
        </a:graphic>
      </p:graphicFrame>
      <p:sp>
        <p:nvSpPr>
          <p:cNvPr id="8" name="橢圓 7"/>
          <p:cNvSpPr/>
          <p:nvPr/>
        </p:nvSpPr>
        <p:spPr>
          <a:xfrm>
            <a:off x="6775391" y="5817215"/>
            <a:ext cx="1565753" cy="820454"/>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rgbClr val="FFFFFF"/>
              </a:solidFill>
              <a:effectLst/>
              <a:uLnTx/>
              <a:uFillTx/>
              <a:latin typeface="Arial"/>
              <a:ea typeface="新細明體" panose="02020500000000000000" pitchFamily="18" charset="-120"/>
              <a:cs typeface="+mn-cs"/>
              <a:sym typeface="Arial"/>
            </a:endParaRPr>
          </a:p>
        </p:txBody>
      </p:sp>
      <p:sp>
        <p:nvSpPr>
          <p:cNvPr id="10" name="標題 1"/>
          <p:cNvSpPr>
            <a:spLocks noGrp="1"/>
          </p:cNvSpPr>
          <p:nvPr>
            <p:ph type="title"/>
          </p:nvPr>
        </p:nvSpPr>
        <p:spPr>
          <a:xfrm>
            <a:off x="757646" y="484632"/>
            <a:ext cx="3576522" cy="1082911"/>
          </a:xfrm>
        </p:spPr>
        <p:txBody>
          <a:bodyPr>
            <a:noAutofit/>
          </a:bodyPr>
          <a:lstStyle/>
          <a:p>
            <a:r>
              <a:rPr lang="zh-TW" altLang="en-US" sz="4400" kern="0" cap="none" dirty="0">
                <a:solidFill>
                  <a:srgbClr val="0070C0"/>
                </a:solidFill>
                <a:latin typeface="標楷體" panose="03000509000000000000" pitchFamily="65" charset="-120"/>
                <a:ea typeface="標楷體" panose="03000509000000000000" pitchFamily="65" charset="-120"/>
                <a:sym typeface="Lora"/>
              </a:rPr>
              <a:t>議事日程態樣</a:t>
            </a:r>
            <a:endParaRPr lang="zh-TW" altLang="en-US" sz="4400" dirty="0">
              <a:solidFill>
                <a:srgbClr val="0070C0"/>
              </a:solidFill>
            </a:endParaRPr>
          </a:p>
        </p:txBody>
      </p:sp>
    </p:spTree>
    <p:extLst>
      <p:ext uri="{BB962C8B-B14F-4D97-AF65-F5344CB8AC3E}">
        <p14:creationId xmlns:p14="http://schemas.microsoft.com/office/powerpoint/2010/main" val="18794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83F4971-D35C-4F03-91D8-BF356EE98478}" type="slidenum">
              <a:rPr lang="zh-TW" altLang="en-US" smtClean="0"/>
              <a:t>18</a:t>
            </a:fld>
            <a:endParaRPr lang="zh-TW" altLang="en-US"/>
          </a:p>
        </p:txBody>
      </p:sp>
      <p:sp>
        <p:nvSpPr>
          <p:cNvPr id="6" name="矩形 5"/>
          <p:cNvSpPr/>
          <p:nvPr/>
        </p:nvSpPr>
        <p:spPr>
          <a:xfrm>
            <a:off x="5281861" y="484631"/>
            <a:ext cx="5420973" cy="387286"/>
          </a:xfrm>
          <a:prstGeom prst="rect">
            <a:avLst/>
          </a:prstGeom>
        </p:spPr>
        <p:txBody>
          <a:bodyPr wrap="square">
            <a:spAutoFit/>
          </a:bodyPr>
          <a:lstStyle/>
          <a:p>
            <a:pPr marL="152400" algn="ctr">
              <a:lnSpc>
                <a:spcPts val="2300"/>
              </a:lnSpc>
              <a:spcAft>
                <a:spcPts val="600"/>
              </a:spcAft>
            </a:pPr>
            <a:r>
              <a:rPr lang="zh-TW" altLang="en-US" kern="100" spc="-50" dirty="0">
                <a:solidFill>
                  <a:srgbClr val="000000"/>
                </a:solidFill>
                <a:latin typeface="Times New Roman" panose="02020603050405020304" pitchFamily="18" charset="0"/>
                <a:cs typeface="Arial"/>
                <a:sym typeface="Arial"/>
              </a:rPr>
              <a:t>○○縣</a:t>
            </a:r>
            <a:r>
              <a:rPr lang="zh-TW" altLang="zh-TW" kern="100" spc="-50" dirty="0">
                <a:solidFill>
                  <a:srgbClr val="000000"/>
                </a:solidFill>
                <a:latin typeface="Times New Roman" panose="02020603050405020304" pitchFamily="18" charset="0"/>
                <a:cs typeface="Arial"/>
                <a:sym typeface="Arial"/>
              </a:rPr>
              <a:t>會第</a:t>
            </a:r>
            <a:r>
              <a:rPr lang="en-US" altLang="zh-TW" kern="100" spc="-50" dirty="0">
                <a:solidFill>
                  <a:srgbClr val="000000"/>
                </a:solidFill>
                <a:latin typeface="Times New Roman" panose="02020603050405020304" pitchFamily="18" charset="0"/>
                <a:cs typeface="Arial"/>
                <a:sym typeface="Arial"/>
              </a:rPr>
              <a:t>18</a:t>
            </a:r>
            <a:r>
              <a:rPr lang="zh-TW" altLang="zh-TW" kern="100" spc="-50" dirty="0">
                <a:solidFill>
                  <a:srgbClr val="000000"/>
                </a:solidFill>
                <a:latin typeface="Times New Roman" panose="02020603050405020304" pitchFamily="18" charset="0"/>
                <a:cs typeface="Arial"/>
                <a:sym typeface="Arial"/>
              </a:rPr>
              <a:t>屆第</a:t>
            </a:r>
            <a:r>
              <a:rPr lang="en-US" altLang="zh-TW" kern="100" spc="-50" dirty="0">
                <a:solidFill>
                  <a:srgbClr val="000000"/>
                </a:solidFill>
                <a:latin typeface="Times New Roman" panose="02020603050405020304" pitchFamily="18" charset="0"/>
                <a:cs typeface="Arial"/>
                <a:sym typeface="Arial"/>
              </a:rPr>
              <a:t>13</a:t>
            </a:r>
            <a:r>
              <a:rPr lang="zh-TW" altLang="en-US" kern="100" spc="-50" dirty="0">
                <a:solidFill>
                  <a:srgbClr val="000000"/>
                </a:solidFill>
                <a:latin typeface="Times New Roman" panose="02020603050405020304" pitchFamily="18" charset="0"/>
                <a:cs typeface="Arial"/>
                <a:sym typeface="Arial"/>
              </a:rPr>
              <a:t>、</a:t>
            </a:r>
            <a:r>
              <a:rPr lang="en-US" altLang="zh-TW" kern="100" spc="-50" dirty="0">
                <a:solidFill>
                  <a:srgbClr val="000000"/>
                </a:solidFill>
                <a:latin typeface="Times New Roman" panose="02020603050405020304" pitchFamily="18" charset="0"/>
                <a:cs typeface="Arial"/>
                <a:sym typeface="Arial"/>
              </a:rPr>
              <a:t>14</a:t>
            </a:r>
            <a:r>
              <a:rPr lang="zh-TW" altLang="zh-TW" kern="100" spc="-50" dirty="0">
                <a:solidFill>
                  <a:srgbClr val="000000"/>
                </a:solidFill>
                <a:latin typeface="Times New Roman" panose="02020603050405020304" pitchFamily="18" charset="0"/>
                <a:cs typeface="Arial"/>
                <a:sym typeface="Arial"/>
              </a:rPr>
              <a:t>次臨時會議事日程表</a:t>
            </a:r>
            <a:endParaRPr lang="zh-TW" altLang="zh-TW" kern="100" dirty="0">
              <a:solidFill>
                <a:srgbClr val="000000"/>
              </a:solidFill>
              <a:latin typeface="Times New Roman" panose="02020603050405020304" pitchFamily="18" charset="0"/>
              <a:ea typeface="新細明體" panose="02020500000000000000" pitchFamily="18" charset="-120"/>
              <a:cs typeface="Arial"/>
              <a:sym typeface="Arial"/>
            </a:endParaRPr>
          </a:p>
        </p:txBody>
      </p:sp>
      <p:graphicFrame>
        <p:nvGraphicFramePr>
          <p:cNvPr id="7" name="表格 6"/>
          <p:cNvGraphicFramePr>
            <a:graphicFrameLocks noGrp="1"/>
          </p:cNvGraphicFramePr>
          <p:nvPr>
            <p:extLst>
              <p:ext uri="{D42A27DB-BD31-4B8C-83A1-F6EECF244321}">
                <p14:modId xmlns:p14="http://schemas.microsoft.com/office/powerpoint/2010/main" val="1028808009"/>
              </p:ext>
            </p:extLst>
          </p:nvPr>
        </p:nvGraphicFramePr>
        <p:xfrm>
          <a:off x="4974544" y="964497"/>
          <a:ext cx="6035605" cy="5673412"/>
        </p:xfrm>
        <a:graphic>
          <a:graphicData uri="http://schemas.openxmlformats.org/drawingml/2006/table">
            <a:tbl>
              <a:tblPr/>
              <a:tblGrid>
                <a:gridCol w="512247"/>
                <a:gridCol w="531995"/>
                <a:gridCol w="428904"/>
                <a:gridCol w="2652151"/>
                <a:gridCol w="1910308"/>
              </a:tblGrid>
              <a:tr h="44924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日</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期</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星期</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會次</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議</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程</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hMerge="1">
                  <a:txBody>
                    <a:bodyPr/>
                    <a:lstStyle/>
                    <a:p>
                      <a:endParaRPr lang="zh-TW" altLang="en-US"/>
                    </a:p>
                  </a:txBody>
                  <a:tcPr/>
                </a:tc>
              </a:tr>
              <a:tr h="4492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dirty="0">
                          <a:effectLst/>
                          <a:latin typeface="標楷體" panose="03000509000000000000" pitchFamily="65" charset="-120"/>
                          <a:ea typeface="標楷體" panose="03000509000000000000" pitchFamily="65" charset="-120"/>
                        </a:rPr>
                        <a:t>10:00-----12:00</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14:00-----17:00</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361590">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dirty="0" smtClean="0">
                          <a:effectLst/>
                          <a:latin typeface="標楷體" panose="03000509000000000000" pitchFamily="65" charset="-120"/>
                          <a:ea typeface="標楷體" panose="03000509000000000000" pitchFamily="65" charset="-120"/>
                        </a:rPr>
                        <a:t>106</a:t>
                      </a:r>
                      <a:endParaRPr lang="zh-TW" sz="1200" kern="100" dirty="0">
                        <a:effectLst/>
                        <a:latin typeface="標楷體" panose="03000509000000000000" pitchFamily="65" charset="-120"/>
                        <a:ea typeface="標楷體" panose="03000509000000000000" pitchFamily="65" charset="-120"/>
                      </a:endParaRPr>
                    </a:p>
                    <a:p>
                      <a:pPr marL="45720" algn="l">
                        <a:lnSpc>
                          <a:spcPct val="100000"/>
                        </a:lnSpc>
                        <a:spcAft>
                          <a:spcPts val="0"/>
                        </a:spcAft>
                      </a:pPr>
                      <a:r>
                        <a:rPr lang="en-US" sz="1200" kern="100" spc="-40" dirty="0" smtClean="0">
                          <a:effectLst/>
                          <a:latin typeface="標楷體" panose="03000509000000000000" pitchFamily="65" charset="-120"/>
                          <a:ea typeface="標楷體" panose="03000509000000000000" pitchFamily="65" charset="-120"/>
                        </a:rPr>
                        <a:t>3</a:t>
                      </a:r>
                      <a:r>
                        <a:rPr lang="en-US" altLang="zh-TW" sz="1200" kern="100" spc="-40" dirty="0" smtClean="0">
                          <a:effectLst/>
                          <a:latin typeface="標楷體" panose="03000509000000000000" pitchFamily="65" charset="-120"/>
                          <a:ea typeface="標楷體" panose="03000509000000000000" pitchFamily="65" charset="-120"/>
                        </a:rPr>
                        <a:t>/</a:t>
                      </a:r>
                      <a:r>
                        <a:rPr lang="en-US" sz="1200" kern="100" spc="-40" dirty="0" smtClean="0">
                          <a:effectLst/>
                          <a:latin typeface="標楷體" panose="03000509000000000000" pitchFamily="65" charset="-120"/>
                          <a:ea typeface="標楷體" panose="03000509000000000000" pitchFamily="65" charset="-120"/>
                        </a:rPr>
                        <a:t>29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a:effectLst/>
                          <a:latin typeface="標楷體" panose="03000509000000000000" pitchFamily="65" charset="-120"/>
                          <a:ea typeface="標楷體" panose="03000509000000000000" pitchFamily="65" charset="-120"/>
                        </a:rPr>
                        <a:t>三</a:t>
                      </a: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dirty="0">
                          <a:effectLst/>
                          <a:latin typeface="標楷體" panose="03000509000000000000" pitchFamily="65" charset="-120"/>
                          <a:ea typeface="標楷體" panose="03000509000000000000" pitchFamily="65" charset="-120"/>
                        </a:rPr>
                        <a:t>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67640" indent="-167640"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預</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備</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會</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議</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準</a:t>
                      </a:r>
                      <a:r>
                        <a:rPr lang="en-US" sz="1200" kern="100" spc="-40">
                          <a:effectLst/>
                          <a:latin typeface="標楷體" panose="03000509000000000000" pitchFamily="65" charset="-120"/>
                          <a:ea typeface="標楷體" panose="03000509000000000000" pitchFamily="65" charset="-120"/>
                        </a:rPr>
                        <a:t>   </a:t>
                      </a:r>
                      <a:r>
                        <a:rPr lang="zh-TW" sz="1200" kern="100" spc="-40">
                          <a:effectLst/>
                          <a:latin typeface="標楷體" panose="03000509000000000000" pitchFamily="65" charset="-120"/>
                          <a:ea typeface="標楷體" panose="03000509000000000000" pitchFamily="65" charset="-120"/>
                        </a:rPr>
                        <a:t>備</a:t>
                      </a:r>
                      <a:r>
                        <a:rPr lang="en-US" sz="1200" kern="100" spc="-40">
                          <a:effectLst/>
                          <a:latin typeface="標楷體" panose="03000509000000000000" pitchFamily="65" charset="-120"/>
                          <a:ea typeface="標楷體" panose="03000509000000000000" pitchFamily="65" charset="-120"/>
                        </a:rPr>
                        <a:t>   </a:t>
                      </a:r>
                      <a:r>
                        <a:rPr lang="zh-TW" sz="1200" kern="100" spc="-40">
                          <a:effectLst/>
                          <a:latin typeface="標楷體" panose="03000509000000000000" pitchFamily="65" charset="-120"/>
                          <a:ea typeface="標楷體" panose="03000509000000000000" pitchFamily="65" charset="-120"/>
                        </a:rPr>
                        <a:t>資</a:t>
                      </a:r>
                      <a:r>
                        <a:rPr lang="en-US" sz="1200" kern="100" spc="-40">
                          <a:effectLst/>
                          <a:latin typeface="標楷體" panose="03000509000000000000" pitchFamily="65" charset="-120"/>
                          <a:ea typeface="標楷體" panose="03000509000000000000" pitchFamily="65" charset="-120"/>
                        </a:rPr>
                        <a:t>   </a:t>
                      </a:r>
                      <a:r>
                        <a:rPr lang="zh-TW" sz="1200" kern="100" spc="-40">
                          <a:effectLst/>
                          <a:latin typeface="標楷體" panose="03000509000000000000" pitchFamily="65" charset="-120"/>
                          <a:ea typeface="標楷體" panose="03000509000000000000" pitchFamily="65" charset="-120"/>
                        </a:rPr>
                        <a:t>料</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372548">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1</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議  </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案  </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報     告</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v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a:lnSpc>
                          <a:spcPct val="100000"/>
                        </a:lnSpc>
                        <a:spcAft>
                          <a:spcPts val="0"/>
                        </a:spcAft>
                      </a:pPr>
                      <a:r>
                        <a:rPr lang="en-US" sz="1200" kern="100" spc="-40" dirty="0" smtClean="0">
                          <a:effectLst/>
                          <a:latin typeface="標楷體" panose="03000509000000000000" pitchFamily="65" charset="-120"/>
                          <a:ea typeface="標楷體" panose="03000509000000000000" pitchFamily="65" charset="-120"/>
                        </a:rPr>
                        <a:t>3</a:t>
                      </a:r>
                      <a:r>
                        <a:rPr lang="en-US" altLang="zh-TW" sz="1200" kern="100" spc="-40" dirty="0" smtClean="0">
                          <a:effectLst/>
                          <a:latin typeface="標楷體" panose="03000509000000000000" pitchFamily="65" charset="-120"/>
                          <a:ea typeface="標楷體" panose="03000509000000000000" pitchFamily="65" charset="-120"/>
                        </a:rPr>
                        <a:t>/</a:t>
                      </a:r>
                      <a:r>
                        <a:rPr lang="en-US" sz="1200" kern="100" spc="-40" dirty="0" smtClean="0">
                          <a:effectLst/>
                          <a:latin typeface="標楷體" panose="03000509000000000000" pitchFamily="65" charset="-120"/>
                          <a:ea typeface="標楷體" panose="03000509000000000000" pitchFamily="65" charset="-120"/>
                        </a:rPr>
                        <a:t>30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四</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 </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173480" algn="just">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分</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組</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審</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查</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會</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h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a:lnSpc>
                          <a:spcPct val="100000"/>
                        </a:lnSpc>
                        <a:spcAft>
                          <a:spcPts val="0"/>
                        </a:spcAft>
                      </a:pPr>
                      <a:r>
                        <a:rPr lang="en-US" sz="1200" kern="100" spc="-40" dirty="0" smtClean="0">
                          <a:effectLst/>
                          <a:latin typeface="標楷體" panose="03000509000000000000" pitchFamily="65" charset="-120"/>
                          <a:ea typeface="標楷體" panose="03000509000000000000" pitchFamily="65" charset="-120"/>
                        </a:rPr>
                        <a:t>3</a:t>
                      </a:r>
                      <a:r>
                        <a:rPr lang="en-US" altLang="zh-TW" sz="1200" kern="100" spc="-40" dirty="0" smtClean="0">
                          <a:effectLst/>
                          <a:latin typeface="標楷體" panose="03000509000000000000" pitchFamily="65" charset="-120"/>
                          <a:ea typeface="標楷體" panose="03000509000000000000" pitchFamily="65" charset="-120"/>
                        </a:rPr>
                        <a:t>/</a:t>
                      </a:r>
                      <a:r>
                        <a:rPr lang="en-US" sz="1200" kern="100" spc="-40" dirty="0" smtClean="0">
                          <a:effectLst/>
                          <a:latin typeface="標楷體" panose="03000509000000000000" pitchFamily="65" charset="-120"/>
                          <a:ea typeface="標楷體" panose="03000509000000000000" pitchFamily="65" charset="-120"/>
                        </a:rPr>
                        <a:t>31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五</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a:lnSpc>
                          <a:spcPct val="100000"/>
                        </a:lnSpc>
                        <a:spcAft>
                          <a:spcPts val="0"/>
                        </a:spcAft>
                      </a:pPr>
                      <a:r>
                        <a:rPr lang="en-US" sz="1200" kern="100" spc="-40" dirty="0" smtClean="0">
                          <a:effectLst/>
                          <a:latin typeface="標楷體" panose="03000509000000000000" pitchFamily="65" charset="-120"/>
                          <a:ea typeface="標楷體" panose="03000509000000000000" pitchFamily="65" charset="-120"/>
                        </a:rPr>
                        <a:t>4</a:t>
                      </a:r>
                      <a:r>
                        <a:rPr lang="en-US" altLang="zh-TW" sz="1200" kern="100" spc="-40" dirty="0" smtClean="0">
                          <a:effectLst/>
                          <a:latin typeface="標楷體" panose="03000509000000000000" pitchFamily="65" charset="-120"/>
                          <a:ea typeface="標楷體" panose="03000509000000000000" pitchFamily="65" charset="-120"/>
                        </a:rPr>
                        <a:t>/</a:t>
                      </a:r>
                      <a:r>
                        <a:rPr lang="zh-TW" sz="1200" kern="100" spc="-40" dirty="0" smtClean="0">
                          <a:effectLst/>
                          <a:latin typeface="標楷體" panose="03000509000000000000" pitchFamily="65" charset="-120"/>
                          <a:ea typeface="標楷體" panose="03000509000000000000" pitchFamily="65" charset="-120"/>
                        </a:rPr>
                        <a:t> </a:t>
                      </a:r>
                      <a:r>
                        <a:rPr lang="en-US" sz="1200" kern="100" spc="-40" dirty="0">
                          <a:effectLst/>
                          <a:latin typeface="標楷體" panose="03000509000000000000" pitchFamily="65" charset="-120"/>
                          <a:ea typeface="標楷體" panose="03000509000000000000" pitchFamily="65" charset="-120"/>
                        </a:rPr>
                        <a:t>1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六</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 </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173480" algn="just">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星</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期</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例</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假</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h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 </a:t>
                      </a:r>
                      <a:r>
                        <a:rPr lang="en-US" sz="1200" kern="100" spc="-70" dirty="0">
                          <a:effectLst/>
                          <a:latin typeface="標楷體" panose="03000509000000000000" pitchFamily="65" charset="-120"/>
                          <a:ea typeface="標楷體" panose="03000509000000000000" pitchFamily="65" charset="-120"/>
                        </a:rPr>
                        <a:t>2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日</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 </a:t>
                      </a:r>
                      <a:r>
                        <a:rPr lang="en-US" sz="1200" kern="100" spc="-70" dirty="0">
                          <a:effectLst/>
                          <a:latin typeface="標楷體" panose="03000509000000000000" pitchFamily="65" charset="-120"/>
                          <a:ea typeface="標楷體" panose="03000509000000000000" pitchFamily="65" charset="-120"/>
                        </a:rPr>
                        <a:t>3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一</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 </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670560" algn="l">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兒</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童</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節</a:t>
                      </a:r>
                      <a:r>
                        <a:rPr lang="en-US" sz="1200" kern="100" spc="-40" dirty="0">
                          <a:effectLst/>
                          <a:latin typeface="標楷體" panose="03000509000000000000" pitchFamily="65" charset="-120"/>
                          <a:ea typeface="標楷體" panose="03000509000000000000" pitchFamily="65" charset="-120"/>
                        </a:rPr>
                        <a:t> / </a:t>
                      </a:r>
                      <a:r>
                        <a:rPr lang="zh-TW" sz="1200" kern="100" spc="-40" dirty="0">
                          <a:effectLst/>
                          <a:latin typeface="標楷體" panose="03000509000000000000" pitchFamily="65" charset="-120"/>
                          <a:ea typeface="標楷體" panose="03000509000000000000" pitchFamily="65" charset="-120"/>
                        </a:rPr>
                        <a:t>清</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明</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節    補 </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假</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日</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h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 </a:t>
                      </a:r>
                      <a:r>
                        <a:rPr lang="en-US" sz="1200" kern="100" spc="-70" dirty="0">
                          <a:effectLst/>
                          <a:latin typeface="標楷體" panose="03000509000000000000" pitchFamily="65" charset="-120"/>
                          <a:ea typeface="標楷體" panose="03000509000000000000" pitchFamily="65" charset="-120"/>
                        </a:rPr>
                        <a:t>4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二</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 </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173480" algn="just">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兒</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童</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節 </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清</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明</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節</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h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 </a:t>
                      </a:r>
                      <a:r>
                        <a:rPr lang="en-US" sz="1200" kern="100" spc="-70" dirty="0">
                          <a:effectLst/>
                          <a:latin typeface="標楷體" panose="03000509000000000000" pitchFamily="65" charset="-120"/>
                          <a:ea typeface="標楷體" panose="03000509000000000000" pitchFamily="65" charset="-120"/>
                        </a:rPr>
                        <a:t>5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三</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 </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173480" algn="just">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分</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組</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審</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查</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會</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hMerge="1">
                  <a:txBody>
                    <a:bodyPr/>
                    <a:lstStyle/>
                    <a:p>
                      <a:endParaRPr lang="zh-TW" altLang="en-US"/>
                    </a:p>
                  </a:txBody>
                  <a:tcPr/>
                </a:tc>
              </a:tr>
              <a:tr h="29506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 </a:t>
                      </a:r>
                      <a:r>
                        <a:rPr lang="en-US" sz="1200" kern="100" spc="-70" dirty="0">
                          <a:effectLst/>
                          <a:latin typeface="標楷體" panose="03000509000000000000" pitchFamily="65" charset="-120"/>
                          <a:ea typeface="標楷體" panose="03000509000000000000" pitchFamily="65" charset="-120"/>
                        </a:rPr>
                        <a:t>6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四</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r>
              <a:tr h="12222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7</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五</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2</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240" algn="l">
                        <a:lnSpc>
                          <a:spcPct val="100000"/>
                        </a:lnSpc>
                        <a:spcAft>
                          <a:spcPts val="0"/>
                        </a:spcAft>
                      </a:pPr>
                      <a:endParaRPr lang="en-US" altLang="zh-TW" sz="1200" kern="100" spc="-100" dirty="0" smtClean="0">
                        <a:effectLst/>
                        <a:latin typeface="標楷體" panose="03000509000000000000" pitchFamily="65" charset="-120"/>
                        <a:ea typeface="標楷體" panose="03000509000000000000" pitchFamily="65" charset="-120"/>
                      </a:endParaRPr>
                    </a:p>
                    <a:p>
                      <a:pPr marL="15240" algn="l">
                        <a:lnSpc>
                          <a:spcPct val="100000"/>
                        </a:lnSpc>
                        <a:spcAft>
                          <a:spcPts val="0"/>
                        </a:spcAft>
                      </a:pPr>
                      <a:endParaRPr lang="en-US" altLang="zh-TW" sz="1200" kern="100" spc="-100" dirty="0" smtClean="0">
                        <a:effectLst/>
                        <a:latin typeface="標楷體" panose="03000509000000000000" pitchFamily="65" charset="-120"/>
                        <a:ea typeface="標楷體" panose="03000509000000000000" pitchFamily="65" charset="-120"/>
                      </a:endParaRPr>
                    </a:p>
                    <a:p>
                      <a:pPr marL="15240" algn="l">
                        <a:lnSpc>
                          <a:spcPct val="100000"/>
                        </a:lnSpc>
                        <a:spcAft>
                          <a:spcPts val="0"/>
                        </a:spcAft>
                      </a:pPr>
                      <a:r>
                        <a:rPr lang="zh-TW" altLang="en-US" sz="1200" kern="100" spc="-100" dirty="0" smtClean="0">
                          <a:effectLst/>
                          <a:latin typeface="標楷體" panose="03000509000000000000" pitchFamily="65" charset="-120"/>
                          <a:ea typeface="標楷體" panose="03000509000000000000" pitchFamily="65" charset="-120"/>
                        </a:rPr>
                        <a:t>綜   合   討   論   、   臨   時   動   議   、   閉   會 </a:t>
                      </a:r>
                      <a:endParaRPr lang="zh-TW" sz="1200" kern="100" dirty="0">
                        <a:effectLst/>
                        <a:latin typeface="標楷體" panose="03000509000000000000" pitchFamily="65" charset="-120"/>
                        <a:ea typeface="標楷體" panose="03000509000000000000" pitchFamily="65" charset="-120"/>
                      </a:endParaRPr>
                    </a:p>
                  </a:txBody>
                  <a:tcPr marL="9181" marR="91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hMerge="1">
                  <a:txBody>
                    <a:bodyPr/>
                    <a:lstStyle/>
                    <a:p>
                      <a:endParaRPr lang="zh-TW" altLang="en-US"/>
                    </a:p>
                  </a:txBody>
                  <a:tcPr/>
                </a:tc>
              </a:tr>
            </a:tbl>
          </a:graphicData>
        </a:graphic>
      </p:graphicFrame>
      <p:pic>
        <p:nvPicPr>
          <p:cNvPr id="8" name="圖片 7"/>
          <p:cNvPicPr>
            <a:picLocks noChangeAspect="1"/>
          </p:cNvPicPr>
          <p:nvPr/>
        </p:nvPicPr>
        <p:blipFill>
          <a:blip r:embed="rId2"/>
          <a:stretch>
            <a:fillRect/>
          </a:stretch>
        </p:blipFill>
        <p:spPr>
          <a:xfrm rot="21385979">
            <a:off x="7189332" y="3743996"/>
            <a:ext cx="2594000" cy="1371541"/>
          </a:xfrm>
          <a:prstGeom prst="rect">
            <a:avLst/>
          </a:prstGeom>
        </p:spPr>
      </p:pic>
      <p:sp>
        <p:nvSpPr>
          <p:cNvPr id="10" name="標題 1"/>
          <p:cNvSpPr>
            <a:spLocks noGrp="1"/>
          </p:cNvSpPr>
          <p:nvPr>
            <p:ph type="title"/>
          </p:nvPr>
        </p:nvSpPr>
        <p:spPr>
          <a:xfrm>
            <a:off x="547334" y="572015"/>
            <a:ext cx="3554403" cy="599805"/>
          </a:xfrm>
        </p:spPr>
        <p:txBody>
          <a:bodyPr>
            <a:noAutofit/>
          </a:bodyPr>
          <a:lstStyle/>
          <a:p>
            <a:r>
              <a:rPr lang="zh-TW" altLang="en-US" sz="4400" kern="0" cap="none" dirty="0">
                <a:solidFill>
                  <a:srgbClr val="0070C0"/>
                </a:solidFill>
                <a:latin typeface="標楷體" panose="03000509000000000000" pitchFamily="65" charset="-120"/>
                <a:ea typeface="標楷體" panose="03000509000000000000" pitchFamily="65" charset="-120"/>
                <a:sym typeface="Lora"/>
              </a:rPr>
              <a:t>議事日程態樣</a:t>
            </a:r>
            <a:endParaRPr lang="zh-TW" altLang="en-US" sz="4400" dirty="0">
              <a:solidFill>
                <a:srgbClr val="0070C0"/>
              </a:solidFill>
            </a:endParaRPr>
          </a:p>
        </p:txBody>
      </p:sp>
    </p:spTree>
    <p:extLst>
      <p:ext uri="{BB962C8B-B14F-4D97-AF65-F5344CB8AC3E}">
        <p14:creationId xmlns:p14="http://schemas.microsoft.com/office/powerpoint/2010/main" val="391748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4</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出席</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19</a:t>
            </a:fld>
            <a:endParaRPr lang="zh-TW" altLang="en-US"/>
          </a:p>
        </p:txBody>
      </p:sp>
      <p:sp>
        <p:nvSpPr>
          <p:cNvPr id="6" name="文字版面配置區 2"/>
          <p:cNvSpPr txBox="1">
            <a:spLocks/>
          </p:cNvSpPr>
          <p:nvPr/>
        </p:nvSpPr>
        <p:spPr>
          <a:xfrm>
            <a:off x="1417327" y="1789679"/>
            <a:ext cx="9320342" cy="362705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會期如遇「調整上班日」如何計算？</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調整放假日非例假日，不計入會期日數計算；倘該會期包含「調整放假日」及「調整上班日」，則不影響原法定期日之計算。</a:t>
            </a:r>
            <a:endParaRPr kumimoji="0" lang="en"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285750" marR="0" lvl="0" indent="-285750" algn="l"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en"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106</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4</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月</a:t>
            </a:r>
            <a:r>
              <a:rPr kumimoji="0" lang="en"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25</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日</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台內民字第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1060414355</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號</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函、</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106</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4</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28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日</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台內民字第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1061101739</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號</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函</a:t>
            </a:r>
            <a:endParaRPr kumimoji="0" lang="zh-TW" altLang="en-US"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Arial"/>
            </a:endParaRPr>
          </a:p>
        </p:txBody>
      </p:sp>
    </p:spTree>
    <p:extLst>
      <p:ext uri="{BB962C8B-B14F-4D97-AF65-F5344CB8AC3E}">
        <p14:creationId xmlns:p14="http://schemas.microsoft.com/office/powerpoint/2010/main" val="219792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p:cNvPicPr>
            <a:picLocks noGrp="1" noChangeAspect="1"/>
          </p:cNvPicPr>
          <p:nvPr>
            <p:ph sz="half" idx="1"/>
          </p:nvPr>
        </p:nvPicPr>
        <p:blipFill>
          <a:blip r:embed="rId2"/>
          <a:stretch>
            <a:fillRect/>
          </a:stretch>
        </p:blipFill>
        <p:spPr>
          <a:xfrm>
            <a:off x="1384205" y="1119321"/>
            <a:ext cx="3354050" cy="4354251"/>
          </a:xfrm>
          <a:prstGeom prst="rect">
            <a:avLst/>
          </a:prstGeom>
        </p:spPr>
      </p:pic>
      <p:sp>
        <p:nvSpPr>
          <p:cNvPr id="8" name="內容版面配置區 7"/>
          <p:cNvSpPr>
            <a:spLocks noGrp="1"/>
          </p:cNvSpPr>
          <p:nvPr>
            <p:ph sz="half" idx="2"/>
          </p:nvPr>
        </p:nvSpPr>
        <p:spPr>
          <a:xfrm>
            <a:off x="5187141" y="1479665"/>
            <a:ext cx="6604265" cy="4224449"/>
          </a:xfrm>
        </p:spPr>
        <p:txBody>
          <a:bodyPr/>
          <a:lstStyle/>
          <a:p>
            <a:pPr marL="0" indent="0">
              <a:buNone/>
            </a:pPr>
            <a:r>
              <a:rPr lang="zh-TW" altLang="en-US" sz="2400" dirty="0"/>
              <a:t>地方民意代表費用支給</a:t>
            </a:r>
            <a:br>
              <a:rPr lang="zh-TW" altLang="en-US" sz="2400" dirty="0"/>
            </a:br>
            <a:r>
              <a:rPr lang="zh-TW" altLang="en-US" sz="2400" dirty="0"/>
              <a:t>及村里長事務補助費補助條例解釋</a:t>
            </a:r>
            <a:r>
              <a:rPr lang="zh-TW" altLang="en-US" sz="2400" dirty="0" smtClean="0"/>
              <a:t>彙編</a:t>
            </a:r>
            <a:endParaRPr lang="en-US" altLang="zh-TW" sz="2400" dirty="0" smtClean="0"/>
          </a:p>
          <a:p>
            <a:pPr marL="0" indent="0">
              <a:buNone/>
            </a:pPr>
            <a:r>
              <a:rPr lang="en-US" altLang="zh-TW" sz="2400" dirty="0"/>
              <a:t>105</a:t>
            </a:r>
            <a:r>
              <a:rPr lang="zh-TW" altLang="en-US" sz="2400" dirty="0"/>
              <a:t>年補助條例及解釋彙編全文下載：</a:t>
            </a:r>
          </a:p>
          <a:p>
            <a:pPr marL="0" indent="0">
              <a:buNone/>
            </a:pPr>
            <a:r>
              <a:rPr lang="zh-TW" altLang="en-US" sz="2400" dirty="0"/>
              <a:t>內政部民政司</a:t>
            </a:r>
            <a:r>
              <a:rPr lang="en-US" altLang="zh-TW" sz="2400" dirty="0"/>
              <a:t>/</a:t>
            </a:r>
            <a:r>
              <a:rPr lang="zh-TW" altLang="en-US" sz="2400" dirty="0"/>
              <a:t>便民服務</a:t>
            </a:r>
            <a:r>
              <a:rPr lang="en-US" altLang="zh-TW" sz="2400" dirty="0"/>
              <a:t>/</a:t>
            </a:r>
            <a:r>
              <a:rPr lang="zh-TW" altLang="en-US" sz="2400" dirty="0"/>
              <a:t>下載專區</a:t>
            </a:r>
            <a:r>
              <a:rPr lang="en-US" altLang="zh-TW" sz="2400" dirty="0"/>
              <a:t>/</a:t>
            </a:r>
            <a:r>
              <a:rPr lang="zh-TW" altLang="en-US" sz="2400" dirty="0"/>
              <a:t>地方制度 </a:t>
            </a:r>
          </a:p>
          <a:p>
            <a:pPr marL="0" indent="0">
              <a:buNone/>
            </a:pPr>
            <a:r>
              <a:rPr lang="en-US" altLang="zh-TW" sz="2400" dirty="0">
                <a:hlinkClick r:id="rId3"/>
              </a:rPr>
              <a:t>http://</a:t>
            </a:r>
            <a:r>
              <a:rPr lang="en-US" altLang="zh-TW" sz="2400" dirty="0" smtClean="0">
                <a:hlinkClick r:id="rId3"/>
              </a:rPr>
              <a:t>www.moi.gov.tw/dca/03download_001.aspx?sn=01&amp;page=0</a:t>
            </a:r>
            <a:endParaRPr lang="en-US" altLang="zh-TW" sz="2400" dirty="0" smtClean="0"/>
          </a:p>
          <a:p>
            <a:pPr marL="0" indent="0">
              <a:buNone/>
            </a:pPr>
            <a:endParaRPr lang="en-US" altLang="zh-TW" sz="2400" dirty="0"/>
          </a:p>
          <a:p>
            <a:endParaRPr lang="zh-TW" altLang="en-US" dirty="0"/>
          </a:p>
        </p:txBody>
      </p:sp>
      <p:sp>
        <p:nvSpPr>
          <p:cNvPr id="4" name="投影片編號版面配置區 3"/>
          <p:cNvSpPr>
            <a:spLocks noGrp="1"/>
          </p:cNvSpPr>
          <p:nvPr>
            <p:ph type="sldNum" sz="quarter" idx="12"/>
          </p:nvPr>
        </p:nvSpPr>
        <p:spPr/>
        <p:txBody>
          <a:bodyPr/>
          <a:lstStyle/>
          <a:p>
            <a:fld id="{883F4971-D35C-4F03-91D8-BF356EE98478}" type="slidenum">
              <a:rPr lang="zh-TW" altLang="en-US" smtClean="0"/>
              <a:t>2</a:t>
            </a:fld>
            <a:endParaRPr lang="zh-TW" altLang="en-US"/>
          </a:p>
        </p:txBody>
      </p:sp>
    </p:spTree>
    <p:extLst>
      <p:ext uri="{BB962C8B-B14F-4D97-AF65-F5344CB8AC3E}">
        <p14:creationId xmlns:p14="http://schemas.microsoft.com/office/powerpoint/2010/main" val="1238713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4</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交通</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20</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077979901"/>
              </p:ext>
            </p:extLst>
          </p:nvPr>
        </p:nvGraphicFramePr>
        <p:xfrm>
          <a:off x="1382962" y="1816989"/>
          <a:ext cx="9745285" cy="3930668"/>
        </p:xfrm>
        <a:graphic>
          <a:graphicData uri="http://schemas.openxmlformats.org/drawingml/2006/table">
            <a:tbl>
              <a:tblPr firstRow="1" bandRow="1"/>
              <a:tblGrid>
                <a:gridCol w="1098323"/>
                <a:gridCol w="8646962"/>
              </a:tblGrid>
              <a:tr h="39306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latin typeface="標楷體" panose="03000509000000000000" pitchFamily="65" charset="-120"/>
                          <a:ea typeface="標楷體" panose="03000509000000000000" pitchFamily="65" charset="-120"/>
                        </a:rPr>
                        <a:t>公務車</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90003784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地方民意代表於會議期間如由住處至代表會開會及赴基層考察、舉辦座談會全程使用公務車，自不得再支領交通費；如由代表住處至代表會開會及赴基層考察、舉辦座談會僅部分使用公務車者，目前並無不得支領交通費之規定。</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1071100380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Tx/>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地方立法機關正副首長於依法開會期間，全程使用專用車或公務車上下 </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Tx/>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班及參加各種行程者，不得支領交通費。 </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zh-TW" altLang="en-US" sz="2000" b="0" i="0" u="none" strike="noStrike" cap="none" dirty="0" smtClean="0">
                          <a:solidFill>
                            <a:srgbClr val="FF0000"/>
                          </a:solidFill>
                          <a:latin typeface="標楷體" panose="03000509000000000000" pitchFamily="65" charset="-120"/>
                          <a:ea typeface="標楷體" panose="03000509000000000000" pitchFamily="65" charset="-120"/>
                          <a:cs typeface="+mn-cs"/>
                          <a:sym typeface="Arial"/>
                        </a:rPr>
                        <a:t>  </a:t>
                      </a:r>
                      <a:endParaRPr lang="en-US" altLang="zh-TW" sz="2000" b="0" i="0" u="none" strike="noStrike" cap="none" dirty="0" smtClean="0">
                        <a:solidFill>
                          <a:srgbClr val="FF0000"/>
                        </a:solidFill>
                        <a:latin typeface="標楷體" panose="03000509000000000000" pitchFamily="65" charset="-120"/>
                        <a:ea typeface="標楷體" panose="03000509000000000000" pitchFamily="65" charset="-120"/>
                        <a:cs typeface="+mn-cs"/>
                        <a:sym typeface="Arial"/>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85234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健康檢查</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21</a:t>
            </a:fld>
            <a:endParaRPr lang="zh-TW" altLang="en-US"/>
          </a:p>
        </p:txBody>
      </p:sp>
      <p:sp>
        <p:nvSpPr>
          <p:cNvPr id="6" name="副標題 1"/>
          <p:cNvSpPr txBox="1">
            <a:spLocks/>
          </p:cNvSpPr>
          <p:nvPr/>
        </p:nvSpPr>
        <p:spPr>
          <a:xfrm>
            <a:off x="1581658" y="1953873"/>
            <a:ext cx="9389836" cy="385474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地方民意代表因職務關係，得由各該地方民意機關編列預算，支應其</a:t>
            </a:r>
            <a:r>
              <a:rPr kumimoji="0" lang="zh-TW" altLang="en-US" sz="2000" b="1" i="0" u="none" strike="noStrike" kern="0" cap="none" spc="0" normalizeH="0" baseline="0" noProof="0" dirty="0" smtClean="0">
                <a:ln>
                  <a:noFill/>
                </a:ln>
                <a:solidFill>
                  <a:srgbClr val="0070C0"/>
                </a:solidFill>
                <a:effectLst/>
                <a:uLnTx/>
                <a:uFillTx/>
                <a:latin typeface="標楷體" panose="03000509000000000000" pitchFamily="65" charset="-120"/>
                <a:ea typeface="標楷體" panose="03000509000000000000" pitchFamily="65" charset="-120"/>
                <a:sym typeface="Quattrocento Sans"/>
              </a:rPr>
              <a:t>健康檢查費</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、保險費、為民服務費、春節慰勞金及出國考察費。</a:t>
            </a: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直轄市議會議長、副議長、縣（市）議會議長、副議長及鄉（鎮、市）民代表會主席、副主席，得由各該地方民意機關編列預算，支應因公支出之特別費。</a:t>
            </a: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前二項費用編列最高標準如附表。</a:t>
            </a:r>
            <a:endPar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292750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83F4971-D35C-4F03-91D8-BF356EE98478}" type="slidenum">
              <a:rPr lang="zh-TW" altLang="en-US" smtClean="0"/>
              <a:t>22</a:t>
            </a:fld>
            <a:endParaRPr lang="zh-TW" altLang="en-US"/>
          </a:p>
        </p:txBody>
      </p:sp>
      <p:sp>
        <p:nvSpPr>
          <p:cNvPr id="6" name="文字方塊 5"/>
          <p:cNvSpPr txBox="1"/>
          <p:nvPr/>
        </p:nvSpPr>
        <p:spPr>
          <a:xfrm>
            <a:off x="762340" y="320430"/>
            <a:ext cx="1324772" cy="461665"/>
          </a:xfrm>
          <a:prstGeom prst="rect">
            <a:avLst/>
          </a:prstGeom>
          <a:noFill/>
        </p:spPr>
        <p:txBody>
          <a:bodyPr wrap="square" rtlCol="0">
            <a:spAutoFit/>
          </a:bodyPr>
          <a:lstStyle/>
          <a:p>
            <a:pPr marL="285750" indent="-285750">
              <a:buFont typeface="Wingdings" panose="05000000000000000000" pitchFamily="2" charset="2"/>
              <a:buChar char="Ø"/>
            </a:pPr>
            <a:r>
              <a:rPr lang="zh-TW" altLang="en-US" sz="2400" b="1" kern="0" dirty="0">
                <a:solidFill>
                  <a:srgbClr val="0070C0"/>
                </a:solidFill>
                <a:latin typeface="標楷體" panose="03000509000000000000" pitchFamily="65" charset="-120"/>
                <a:cs typeface="Arial"/>
                <a:sym typeface="Arial"/>
              </a:rPr>
              <a:t>附表</a:t>
            </a:r>
          </a:p>
        </p:txBody>
      </p:sp>
      <p:graphicFrame>
        <p:nvGraphicFramePr>
          <p:cNvPr id="7" name="表格 6"/>
          <p:cNvGraphicFramePr>
            <a:graphicFrameLocks noGrp="1"/>
          </p:cNvGraphicFramePr>
          <p:nvPr>
            <p:extLst>
              <p:ext uri="{D42A27DB-BD31-4B8C-83A1-F6EECF244321}">
                <p14:modId xmlns:p14="http://schemas.microsoft.com/office/powerpoint/2010/main" val="2239755671"/>
              </p:ext>
            </p:extLst>
          </p:nvPr>
        </p:nvGraphicFramePr>
        <p:xfrm>
          <a:off x="1424726" y="914550"/>
          <a:ext cx="9365194" cy="4746019"/>
        </p:xfrm>
        <a:graphic>
          <a:graphicData uri="http://schemas.openxmlformats.org/drawingml/2006/table">
            <a:tbl>
              <a:tblPr/>
              <a:tblGrid>
                <a:gridCol w="2356756"/>
                <a:gridCol w="1992399"/>
                <a:gridCol w="2382868"/>
                <a:gridCol w="2633171"/>
              </a:tblGrid>
              <a:tr h="9027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070" indent="-179070" algn="just">
                        <a:spcAft>
                          <a:spcPts val="0"/>
                        </a:spcAft>
                      </a:pPr>
                      <a:r>
                        <a:rPr lang="zh-TW" altLang="en-US" sz="1600" dirty="0" smtClean="0">
                          <a:effectLst/>
                          <a:latin typeface="標楷體" panose="03000509000000000000" pitchFamily="65" charset="-120"/>
                          <a:ea typeface="標楷體" panose="03000509000000000000" pitchFamily="65" charset="-120"/>
                        </a:rPr>
                        <a:t>                 對象</a:t>
                      </a:r>
                      <a:endParaRPr lang="en-US" altLang="zh-TW" sz="1600" dirty="0" smtClean="0">
                        <a:effectLst/>
                        <a:latin typeface="Bauhaus 93" panose="04030905020B02020C02" pitchFamily="82" charset="0"/>
                        <a:ea typeface="+mn-ea"/>
                      </a:endParaRPr>
                    </a:p>
                    <a:p>
                      <a:pPr marL="179070" indent="-179070" algn="just">
                        <a:spcAft>
                          <a:spcPts val="0"/>
                        </a:spcAft>
                      </a:pPr>
                      <a:r>
                        <a:rPr lang="zh-TW" altLang="en-US" sz="1600" dirty="0" smtClean="0">
                          <a:effectLst/>
                          <a:latin typeface="標楷體" panose="03000509000000000000" pitchFamily="65" charset="-120"/>
                          <a:ea typeface="標楷體" panose="03000509000000000000" pitchFamily="65" charset="-120"/>
                        </a:rPr>
                        <a:t>          金額</a:t>
                      </a:r>
                      <a:endParaRPr lang="zh-TW" altLang="en-US" sz="1600" dirty="0">
                        <a:effectLst/>
                        <a:latin typeface="Times New Roman" panose="02020603050405020304" pitchFamily="18" charset="0"/>
                      </a:endParaRPr>
                    </a:p>
                    <a:p>
                      <a:pPr>
                        <a:spcAft>
                          <a:spcPts val="0"/>
                        </a:spcAft>
                      </a:pPr>
                      <a:r>
                        <a:rPr lang="zh-TW" altLang="en-US" sz="1600" dirty="0">
                          <a:effectLst/>
                          <a:latin typeface="標楷體" panose="03000509000000000000" pitchFamily="65" charset="-120"/>
                          <a:ea typeface="標楷體" panose="03000509000000000000" pitchFamily="65" charset="-120"/>
                        </a:rPr>
                        <a:t>項目</a:t>
                      </a:r>
                      <a:endParaRPr lang="zh-TW" altLang="en-US" sz="1600" dirty="0">
                        <a:effectLst/>
                        <a:latin typeface="Times New Roman" panose="02020603050405020304" pitchFamily="18"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ctr">
                        <a:spcAft>
                          <a:spcPts val="0"/>
                        </a:spcAft>
                      </a:pPr>
                      <a:r>
                        <a:rPr lang="zh-TW" altLang="en-US" sz="1600" dirty="0">
                          <a:effectLst/>
                          <a:latin typeface="標楷體" panose="03000509000000000000" pitchFamily="65" charset="-120"/>
                          <a:ea typeface="標楷體" panose="03000509000000000000" pitchFamily="65" charset="-120"/>
                        </a:rPr>
                        <a:t>直轄市</a:t>
                      </a:r>
                      <a:r>
                        <a:rPr lang="zh-TW" altLang="en-US" sz="1600" dirty="0" smtClean="0">
                          <a:effectLst/>
                          <a:latin typeface="標楷體" panose="03000509000000000000" pitchFamily="65" charset="-120"/>
                          <a:ea typeface="標楷體" panose="03000509000000000000" pitchFamily="65" charset="-120"/>
                        </a:rPr>
                        <a:t>議會</a:t>
                      </a:r>
                      <a:endParaRPr lang="zh-TW" altLang="en-US" sz="1600" dirty="0">
                        <a:effectLst/>
                        <a:latin typeface="Bauhaus 93" panose="04030905020B02020C02" pitchFamily="82" charset="0"/>
                      </a:endParaRPr>
                    </a:p>
                    <a:p>
                      <a:pPr marL="33020" marR="33020" algn="ctr">
                        <a:spcAft>
                          <a:spcPts val="0"/>
                        </a:spcAft>
                      </a:pPr>
                      <a:r>
                        <a:rPr lang="zh-TW" altLang="en-US" sz="1600" dirty="0">
                          <a:effectLst/>
                          <a:latin typeface="標楷體" panose="03000509000000000000" pitchFamily="65" charset="-120"/>
                          <a:ea typeface="標楷體" panose="03000509000000000000" pitchFamily="65" charset="-120"/>
                        </a:rPr>
                        <a:t>議長、副議長及議員</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ctr">
                        <a:spcAft>
                          <a:spcPts val="0"/>
                        </a:spcAft>
                      </a:pPr>
                      <a:r>
                        <a:rPr lang="zh-TW" altLang="en-US" sz="1600" dirty="0">
                          <a:effectLst/>
                          <a:latin typeface="標楷體" panose="03000509000000000000" pitchFamily="65" charset="-120"/>
                          <a:ea typeface="標楷體" panose="03000509000000000000" pitchFamily="65" charset="-120"/>
                        </a:rPr>
                        <a:t>縣（市）</a:t>
                      </a:r>
                      <a:r>
                        <a:rPr lang="zh-TW" altLang="en-US" sz="1600" dirty="0" smtClean="0">
                          <a:effectLst/>
                          <a:latin typeface="標楷體" panose="03000509000000000000" pitchFamily="65" charset="-120"/>
                          <a:ea typeface="標楷體" panose="03000509000000000000" pitchFamily="65" charset="-120"/>
                        </a:rPr>
                        <a:t>議會</a:t>
                      </a:r>
                      <a:endParaRPr lang="zh-TW" altLang="en-US" sz="1600" dirty="0">
                        <a:effectLst/>
                        <a:latin typeface="Bauhaus 93" panose="04030905020B02020C02" pitchFamily="82" charset="0"/>
                      </a:endParaRPr>
                    </a:p>
                    <a:p>
                      <a:pPr marL="33020" marR="33020" algn="ctr">
                        <a:spcAft>
                          <a:spcPts val="0"/>
                        </a:spcAft>
                      </a:pPr>
                      <a:r>
                        <a:rPr lang="zh-TW" altLang="en-US" sz="1600" dirty="0">
                          <a:effectLst/>
                          <a:latin typeface="標楷體" panose="03000509000000000000" pitchFamily="65" charset="-120"/>
                          <a:ea typeface="標楷體" panose="03000509000000000000" pitchFamily="65" charset="-120"/>
                        </a:rPr>
                        <a:t>議長、副議長及議員</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ctr">
                        <a:spcAft>
                          <a:spcPts val="0"/>
                        </a:spcAft>
                      </a:pPr>
                      <a:r>
                        <a:rPr lang="zh-TW" altLang="en-US" sz="1600" spc="-50" dirty="0">
                          <a:effectLst/>
                          <a:latin typeface="標楷體" panose="03000509000000000000" pitchFamily="65" charset="-120"/>
                          <a:ea typeface="標楷體" panose="03000509000000000000" pitchFamily="65" charset="-120"/>
                        </a:rPr>
                        <a:t>鄉（鎮、）民代表</a:t>
                      </a:r>
                      <a:r>
                        <a:rPr lang="zh-TW" altLang="en-US" sz="1600" spc="-50" dirty="0" smtClean="0">
                          <a:effectLst/>
                          <a:latin typeface="標楷體" panose="03000509000000000000" pitchFamily="65" charset="-120"/>
                          <a:ea typeface="標楷體" panose="03000509000000000000" pitchFamily="65" charset="-120"/>
                        </a:rPr>
                        <a:t>會</a:t>
                      </a:r>
                      <a:endParaRPr lang="en-US" altLang="zh-TW" sz="1600" spc="-50" dirty="0" smtClean="0">
                        <a:effectLst/>
                        <a:latin typeface="標楷體" panose="03000509000000000000" pitchFamily="65" charset="-120"/>
                        <a:ea typeface="標楷體" panose="03000509000000000000" pitchFamily="65" charset="-120"/>
                      </a:endParaRPr>
                    </a:p>
                    <a:p>
                      <a:pPr marL="33020" marR="33020" algn="ctr">
                        <a:spcAft>
                          <a:spcPts val="0"/>
                        </a:spcAft>
                      </a:pPr>
                      <a:r>
                        <a:rPr lang="zh-TW" altLang="en-US" sz="1600" spc="-50" dirty="0" smtClean="0">
                          <a:effectLst/>
                          <a:latin typeface="標楷體" panose="03000509000000000000" pitchFamily="65" charset="-120"/>
                          <a:ea typeface="標楷體" panose="03000509000000000000" pitchFamily="65" charset="-120"/>
                        </a:rPr>
                        <a:t>主席</a:t>
                      </a:r>
                      <a:r>
                        <a:rPr lang="zh-TW" altLang="en-US" sz="1600" spc="-50" dirty="0">
                          <a:effectLst/>
                          <a:latin typeface="標楷體" panose="03000509000000000000" pitchFamily="65" charset="-120"/>
                          <a:ea typeface="標楷體" panose="03000509000000000000" pitchFamily="65" charset="-120"/>
                        </a:rPr>
                        <a:t>、副主席及代表</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00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600"/>
                        </a:lnSpc>
                        <a:spcAft>
                          <a:spcPts val="0"/>
                        </a:spcAft>
                      </a:pPr>
                      <a:r>
                        <a:rPr lang="zh-TW" altLang="en-US" sz="1600" dirty="0">
                          <a:effectLst/>
                          <a:latin typeface="標楷體" panose="03000509000000000000" pitchFamily="65" charset="-120"/>
                          <a:ea typeface="標楷體" panose="03000509000000000000" pitchFamily="65" charset="-120"/>
                        </a:rPr>
                        <a:t>健康檢查</a:t>
                      </a:r>
                      <a:r>
                        <a:rPr lang="zh-TW" altLang="en-US" sz="1600" dirty="0" smtClean="0">
                          <a:effectLst/>
                          <a:latin typeface="標楷體" panose="03000509000000000000" pitchFamily="65" charset="-120"/>
                          <a:ea typeface="標楷體" panose="03000509000000000000" pitchFamily="65" charset="-120"/>
                        </a:rPr>
                        <a:t>費（每人</a:t>
                      </a:r>
                      <a:r>
                        <a:rPr lang="zh-TW" altLang="en-US" sz="1600" dirty="0">
                          <a:effectLst/>
                          <a:latin typeface="標楷體" panose="03000509000000000000" pitchFamily="65" charset="-120"/>
                          <a:ea typeface="標楷體" panose="03000509000000000000" pitchFamily="65" charset="-120"/>
                        </a:rPr>
                        <a:t>每年）</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16,000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16,000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16,000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00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600"/>
                        </a:lnSpc>
                        <a:spcAft>
                          <a:spcPts val="0"/>
                        </a:spcAft>
                      </a:pPr>
                      <a:r>
                        <a:rPr lang="zh-TW" altLang="en-US" sz="1600" dirty="0" smtClean="0">
                          <a:effectLst/>
                          <a:latin typeface="標楷體" panose="03000509000000000000" pitchFamily="65" charset="-120"/>
                          <a:ea typeface="標楷體" panose="03000509000000000000" pitchFamily="65" charset="-120"/>
                        </a:rPr>
                        <a:t>保險費（</a:t>
                      </a:r>
                      <a:r>
                        <a:rPr lang="zh-TW" altLang="en-US" sz="1600" dirty="0">
                          <a:effectLst/>
                          <a:latin typeface="標楷體" panose="03000509000000000000" pitchFamily="65" charset="-120"/>
                          <a:ea typeface="標楷體" panose="03000509000000000000" pitchFamily="65" charset="-120"/>
                        </a:rPr>
                        <a:t>每人每年）</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15,000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15,000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15,000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00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600"/>
                        </a:lnSpc>
                        <a:spcAft>
                          <a:spcPts val="0"/>
                        </a:spcAft>
                      </a:pPr>
                      <a:r>
                        <a:rPr lang="zh-TW" altLang="en-US" sz="1600" dirty="0" smtClean="0">
                          <a:solidFill>
                            <a:schemeClr val="tx1"/>
                          </a:solidFill>
                          <a:effectLst/>
                          <a:latin typeface="標楷體" panose="03000509000000000000" pitchFamily="65" charset="-120"/>
                          <a:ea typeface="標楷體" panose="03000509000000000000" pitchFamily="65" charset="-120"/>
                        </a:rPr>
                        <a:t>為民服務費（</a:t>
                      </a:r>
                      <a:r>
                        <a:rPr lang="zh-TW" altLang="en-US" sz="1600" dirty="0">
                          <a:solidFill>
                            <a:schemeClr val="tx1"/>
                          </a:solidFill>
                          <a:effectLst/>
                          <a:latin typeface="標楷體" panose="03000509000000000000" pitchFamily="65" charset="-120"/>
                          <a:ea typeface="標楷體" panose="03000509000000000000" pitchFamily="65" charset="-120"/>
                        </a:rPr>
                        <a:t>每人每月）</a:t>
                      </a:r>
                      <a:endParaRPr lang="zh-TW" altLang="en-US" sz="1600" dirty="0">
                        <a:solidFill>
                          <a:schemeClr val="tx1"/>
                        </a:solidFill>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altLang="zh-TW" sz="1600" dirty="0" smtClean="0">
                          <a:solidFill>
                            <a:schemeClr val="tx1"/>
                          </a:solidFill>
                          <a:effectLst/>
                          <a:latin typeface="Times New Roman" panose="02020603050405020304" pitchFamily="18" charset="0"/>
                        </a:rPr>
                        <a:t>2</a:t>
                      </a:r>
                      <a:r>
                        <a:rPr lang="en-US" sz="1600" dirty="0" smtClean="0">
                          <a:solidFill>
                            <a:schemeClr val="tx1"/>
                          </a:solidFill>
                          <a:effectLst/>
                          <a:latin typeface="Times New Roman" panose="02020603050405020304" pitchFamily="18" charset="0"/>
                        </a:rPr>
                        <a:t>0,000</a:t>
                      </a:r>
                      <a:endParaRPr lang="en-US" sz="1600" dirty="0">
                        <a:solidFill>
                          <a:schemeClr val="tx1"/>
                        </a:solidFill>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altLang="zh-TW" sz="1600" dirty="0" smtClean="0">
                          <a:solidFill>
                            <a:schemeClr val="tx1"/>
                          </a:solidFill>
                          <a:effectLst/>
                          <a:latin typeface="Times New Roman" panose="02020603050405020304" pitchFamily="18" charset="0"/>
                        </a:rPr>
                        <a:t>9</a:t>
                      </a:r>
                      <a:r>
                        <a:rPr lang="en-US" sz="1600" dirty="0" smtClean="0">
                          <a:solidFill>
                            <a:schemeClr val="tx1"/>
                          </a:solidFill>
                          <a:effectLst/>
                          <a:latin typeface="Times New Roman" panose="02020603050405020304" pitchFamily="18" charset="0"/>
                        </a:rPr>
                        <a:t>,000</a:t>
                      </a:r>
                      <a:endParaRPr lang="en-US" sz="1600" dirty="0">
                        <a:solidFill>
                          <a:schemeClr val="tx1"/>
                        </a:solidFill>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altLang="zh-TW" sz="1600" dirty="0" smtClean="0">
                          <a:solidFill>
                            <a:schemeClr val="tx1"/>
                          </a:solidFill>
                          <a:effectLst/>
                          <a:latin typeface="Times New Roman" panose="02020603050405020304" pitchFamily="18" charset="0"/>
                        </a:rPr>
                        <a:t>3</a:t>
                      </a:r>
                      <a:r>
                        <a:rPr lang="en-US" sz="1600" dirty="0" smtClean="0">
                          <a:solidFill>
                            <a:schemeClr val="tx1"/>
                          </a:solidFill>
                          <a:effectLst/>
                          <a:latin typeface="Times New Roman" panose="02020603050405020304" pitchFamily="18" charset="0"/>
                        </a:rPr>
                        <a:t>,000</a:t>
                      </a:r>
                      <a:endParaRPr lang="en-US" sz="1600" dirty="0">
                        <a:solidFill>
                          <a:schemeClr val="tx1"/>
                        </a:solidFill>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00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600"/>
                        </a:lnSpc>
                        <a:spcAft>
                          <a:spcPts val="0"/>
                        </a:spcAft>
                      </a:pPr>
                      <a:r>
                        <a:rPr lang="zh-TW" altLang="en-US" sz="1600" dirty="0">
                          <a:effectLst/>
                          <a:latin typeface="標楷體" panose="03000509000000000000" pitchFamily="65" charset="-120"/>
                          <a:ea typeface="標楷體" panose="03000509000000000000" pitchFamily="65" charset="-120"/>
                        </a:rPr>
                        <a:t>春節慰勞</a:t>
                      </a:r>
                      <a:r>
                        <a:rPr lang="zh-TW" altLang="en-US" sz="1600" dirty="0" smtClean="0">
                          <a:effectLst/>
                          <a:latin typeface="標楷體" panose="03000509000000000000" pitchFamily="65" charset="-120"/>
                          <a:ea typeface="標楷體" panose="03000509000000000000" pitchFamily="65" charset="-120"/>
                        </a:rPr>
                        <a:t>金（</a:t>
                      </a:r>
                      <a:r>
                        <a:rPr lang="zh-TW" altLang="en-US" sz="1600" dirty="0">
                          <a:effectLst/>
                          <a:latin typeface="標楷體" panose="03000509000000000000" pitchFamily="65" charset="-120"/>
                          <a:ea typeface="標楷體" panose="03000509000000000000" pitchFamily="65" charset="-120"/>
                        </a:rPr>
                        <a:t>每人每年）</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zh-TW" altLang="en-US" sz="1600" dirty="0">
                          <a:effectLst/>
                          <a:latin typeface="標楷體" panose="03000509000000000000" pitchFamily="65" charset="-120"/>
                          <a:ea typeface="標楷體" panose="03000509000000000000" pitchFamily="65" charset="-120"/>
                        </a:rPr>
                        <a:t>一個半月之研究費</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zh-TW" altLang="en-US" sz="1600" dirty="0">
                          <a:effectLst/>
                          <a:latin typeface="標楷體" panose="03000509000000000000" pitchFamily="65" charset="-120"/>
                          <a:ea typeface="標楷體" panose="03000509000000000000" pitchFamily="65" charset="-120"/>
                        </a:rPr>
                        <a:t>一個半月之研究費</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lnSpc>
                          <a:spcPts val="1600"/>
                        </a:lnSpc>
                        <a:spcAft>
                          <a:spcPts val="0"/>
                        </a:spcAft>
                      </a:pPr>
                      <a:r>
                        <a:rPr lang="zh-TW" altLang="en-US" sz="1600" dirty="0">
                          <a:effectLst/>
                          <a:latin typeface="標楷體" panose="03000509000000000000" pitchFamily="65" charset="-120"/>
                          <a:ea typeface="標楷體" panose="03000509000000000000" pitchFamily="65" charset="-120"/>
                        </a:rPr>
                        <a:t>一個半月之研究費</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00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600"/>
                        </a:lnSpc>
                        <a:spcAft>
                          <a:spcPts val="0"/>
                        </a:spcAft>
                      </a:pPr>
                      <a:r>
                        <a:rPr lang="zh-TW" altLang="en-US" sz="1600" dirty="0">
                          <a:effectLst/>
                          <a:latin typeface="標楷體" panose="03000509000000000000" pitchFamily="65" charset="-120"/>
                          <a:ea typeface="標楷體" panose="03000509000000000000" pitchFamily="65" charset="-120"/>
                        </a:rPr>
                        <a:t>出國考察</a:t>
                      </a:r>
                      <a:r>
                        <a:rPr lang="zh-TW" altLang="en-US" sz="1600" dirty="0" smtClean="0">
                          <a:effectLst/>
                          <a:latin typeface="標楷體" panose="03000509000000000000" pitchFamily="65" charset="-120"/>
                          <a:ea typeface="標楷體" panose="03000509000000000000" pitchFamily="65" charset="-120"/>
                        </a:rPr>
                        <a:t>費（</a:t>
                      </a:r>
                      <a:r>
                        <a:rPr lang="zh-TW" altLang="en-US" sz="1600" dirty="0">
                          <a:effectLst/>
                          <a:latin typeface="標楷體" panose="03000509000000000000" pitchFamily="65" charset="-120"/>
                          <a:ea typeface="標楷體" panose="03000509000000000000" pitchFamily="65" charset="-120"/>
                        </a:rPr>
                        <a:t>每人每年）</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150,000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100,000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50,000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930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500"/>
                        </a:lnSpc>
                        <a:spcAft>
                          <a:spcPts val="0"/>
                        </a:spcAft>
                      </a:pPr>
                      <a:r>
                        <a:rPr lang="zh-TW" altLang="en-US" sz="1600" dirty="0">
                          <a:effectLst/>
                          <a:latin typeface="標楷體" panose="03000509000000000000" pitchFamily="65" charset="-120"/>
                          <a:ea typeface="標楷體" panose="03000509000000000000" pitchFamily="65" charset="-120"/>
                        </a:rPr>
                        <a:t>特別</a:t>
                      </a:r>
                      <a:r>
                        <a:rPr lang="zh-TW" altLang="en-US" sz="1600" dirty="0" smtClean="0">
                          <a:effectLst/>
                          <a:latin typeface="標楷體" panose="03000509000000000000" pitchFamily="65" charset="-120"/>
                          <a:ea typeface="標楷體" panose="03000509000000000000" pitchFamily="65" charset="-120"/>
                        </a:rPr>
                        <a:t>費（</a:t>
                      </a:r>
                      <a:r>
                        <a:rPr lang="zh-TW" altLang="en-US" sz="1600" dirty="0">
                          <a:effectLst/>
                          <a:latin typeface="標楷體" panose="03000509000000000000" pitchFamily="65" charset="-120"/>
                          <a:ea typeface="標楷體" panose="03000509000000000000" pitchFamily="65" charset="-120"/>
                        </a:rPr>
                        <a:t>每人每月）</a:t>
                      </a:r>
                      <a:endParaRPr lang="zh-TW" altLang="en-US" sz="1600" dirty="0">
                        <a:effectLst/>
                        <a:latin typeface="Bauhaus 93" panose="04030905020B02020C02" pitchFamily="82" charset="0"/>
                      </a:endParaRPr>
                    </a:p>
                    <a:p>
                      <a:pPr marL="88900" marR="33020" algn="just">
                        <a:lnSpc>
                          <a:spcPts val="1500"/>
                        </a:lnSpc>
                        <a:spcAft>
                          <a:spcPts val="0"/>
                        </a:spcAft>
                      </a:pPr>
                      <a:r>
                        <a:rPr lang="en-US" sz="1600" dirty="0">
                          <a:effectLst/>
                          <a:latin typeface="Times New Roman" panose="02020603050405020304" pitchFamily="18" charset="0"/>
                        </a:rPr>
                        <a:t> </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ctr">
                        <a:lnSpc>
                          <a:spcPts val="1500"/>
                        </a:lnSpc>
                        <a:spcAft>
                          <a:spcPts val="0"/>
                        </a:spcAft>
                      </a:pPr>
                      <a:r>
                        <a:rPr lang="zh-TW" altLang="en-US" sz="1600" spc="-50" dirty="0">
                          <a:effectLst/>
                          <a:latin typeface="標楷體" panose="03000509000000000000" pitchFamily="65" charset="-120"/>
                          <a:ea typeface="標楷體" panose="03000509000000000000" pitchFamily="65" charset="-120"/>
                        </a:rPr>
                        <a:t>議</a:t>
                      </a:r>
                      <a:r>
                        <a:rPr lang="zh-TW" altLang="en-US" sz="1600" spc="-50" dirty="0">
                          <a:effectLst/>
                          <a:latin typeface="Times New Roman" panose="02020603050405020304" pitchFamily="18" charset="0"/>
                        </a:rPr>
                        <a:t>  </a:t>
                      </a:r>
                      <a:r>
                        <a:rPr lang="zh-TW" altLang="en-US" sz="1600" spc="-50" dirty="0">
                          <a:effectLst/>
                          <a:latin typeface="標楷體" panose="03000509000000000000" pitchFamily="65" charset="-120"/>
                          <a:ea typeface="標楷體" panose="03000509000000000000" pitchFamily="65" charset="-120"/>
                        </a:rPr>
                        <a:t>長</a:t>
                      </a:r>
                      <a:r>
                        <a:rPr lang="en-US" altLang="zh-TW" sz="1600" dirty="0">
                          <a:effectLst/>
                          <a:latin typeface="Times New Roman" panose="02020603050405020304" pitchFamily="18" charset="0"/>
                        </a:rPr>
                        <a:t>200,000</a:t>
                      </a:r>
                      <a:endParaRPr lang="zh-TW" altLang="en-US" sz="1600" dirty="0">
                        <a:effectLst/>
                        <a:latin typeface="Bauhaus 93" panose="04030905020B02020C02" pitchFamily="82" charset="0"/>
                      </a:endParaRPr>
                    </a:p>
                    <a:p>
                      <a:pPr marL="33020" marR="33020" algn="ctr">
                        <a:lnSpc>
                          <a:spcPts val="1500"/>
                        </a:lnSpc>
                        <a:spcAft>
                          <a:spcPts val="0"/>
                        </a:spcAft>
                      </a:pPr>
                      <a:r>
                        <a:rPr lang="zh-TW" altLang="en-US" sz="1600" spc="-80" dirty="0">
                          <a:effectLst/>
                          <a:latin typeface="標楷體" panose="03000509000000000000" pitchFamily="65" charset="-120"/>
                          <a:ea typeface="標楷體" panose="03000509000000000000" pitchFamily="65" charset="-120"/>
                        </a:rPr>
                        <a:t>副議長</a:t>
                      </a:r>
                      <a:r>
                        <a:rPr lang="en-US" altLang="zh-TW" sz="1600" dirty="0">
                          <a:effectLst/>
                          <a:latin typeface="Times New Roman" panose="02020603050405020304" pitchFamily="18" charset="0"/>
                        </a:rPr>
                        <a:t>140,000</a:t>
                      </a:r>
                      <a:endParaRPr lang="zh-TW" altLang="en-US" sz="1600" dirty="0">
                        <a:effectLst/>
                        <a:latin typeface="Bauhaus 93" panose="04030905020B02020C02" pitchFamily="82" charset="0"/>
                      </a:endParaRPr>
                    </a:p>
                    <a:p>
                      <a:pPr marL="33020" marR="33020" algn="ctr">
                        <a:lnSpc>
                          <a:spcPts val="1500"/>
                        </a:lnSpc>
                        <a:spcAft>
                          <a:spcPts val="0"/>
                        </a:spcAft>
                      </a:pPr>
                      <a:r>
                        <a:rPr lang="en-US" sz="1600" spc="-50" dirty="0">
                          <a:effectLst/>
                          <a:latin typeface="Times New Roman" panose="02020603050405020304" pitchFamily="18" charset="0"/>
                        </a:rPr>
                        <a:t> </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ctr">
                        <a:lnSpc>
                          <a:spcPts val="1500"/>
                        </a:lnSpc>
                        <a:spcAft>
                          <a:spcPts val="0"/>
                        </a:spcAft>
                      </a:pPr>
                      <a:r>
                        <a:rPr lang="zh-TW" altLang="en-US" sz="1600" dirty="0">
                          <a:effectLst/>
                          <a:latin typeface="標楷體" panose="03000509000000000000" pitchFamily="65" charset="-120"/>
                          <a:ea typeface="標楷體" panose="03000509000000000000" pitchFamily="65" charset="-120"/>
                        </a:rPr>
                        <a:t>議</a:t>
                      </a:r>
                      <a:r>
                        <a:rPr lang="zh-TW" altLang="en-US" sz="1600" dirty="0">
                          <a:effectLst/>
                          <a:latin typeface="Times New Roman" panose="02020603050405020304" pitchFamily="18" charset="0"/>
                        </a:rPr>
                        <a:t>  </a:t>
                      </a:r>
                      <a:r>
                        <a:rPr lang="zh-TW" altLang="en-US" sz="1600" dirty="0">
                          <a:effectLst/>
                          <a:latin typeface="標楷體" panose="03000509000000000000" pitchFamily="65" charset="-120"/>
                          <a:ea typeface="標楷體" panose="03000509000000000000" pitchFamily="65" charset="-120"/>
                        </a:rPr>
                        <a:t>長</a:t>
                      </a:r>
                      <a:r>
                        <a:rPr lang="en-US" altLang="zh-TW" sz="1600" dirty="0" smtClean="0">
                          <a:effectLst/>
                          <a:latin typeface="Times New Roman" panose="02020603050405020304" pitchFamily="18" charset="0"/>
                        </a:rPr>
                        <a:t>88,000</a:t>
                      </a:r>
                    </a:p>
                    <a:p>
                      <a:pPr marL="33020" marR="33020" algn="ctr">
                        <a:lnSpc>
                          <a:spcPts val="1500"/>
                        </a:lnSpc>
                        <a:spcAft>
                          <a:spcPts val="0"/>
                        </a:spcAft>
                      </a:pPr>
                      <a:r>
                        <a:rPr lang="zh-TW" altLang="en-US" sz="1600" dirty="0" smtClean="0">
                          <a:effectLst/>
                          <a:latin typeface="標楷體" panose="03000509000000000000" pitchFamily="65" charset="-120"/>
                          <a:ea typeface="標楷體" panose="03000509000000000000" pitchFamily="65" charset="-120"/>
                        </a:rPr>
                        <a:t>副</a:t>
                      </a:r>
                      <a:r>
                        <a:rPr lang="zh-TW" altLang="en-US" sz="1600" dirty="0">
                          <a:effectLst/>
                          <a:latin typeface="標楷體" panose="03000509000000000000" pitchFamily="65" charset="-120"/>
                          <a:ea typeface="標楷體" panose="03000509000000000000" pitchFamily="65" charset="-120"/>
                        </a:rPr>
                        <a:t>議長</a:t>
                      </a:r>
                      <a:r>
                        <a:rPr lang="en-US" altLang="zh-TW" sz="1600" dirty="0">
                          <a:effectLst/>
                          <a:latin typeface="Times New Roman" panose="02020603050405020304" pitchFamily="18" charset="0"/>
                        </a:rPr>
                        <a:t>44,000</a:t>
                      </a:r>
                      <a:endParaRPr lang="zh-TW" altLang="en-US" sz="1600" dirty="0">
                        <a:effectLst/>
                        <a:latin typeface="Bauhaus 93" panose="04030905020B02020C02" pitchFamily="82" charset="0"/>
                      </a:endParaRPr>
                    </a:p>
                    <a:p>
                      <a:pPr marL="33020" marR="33020" algn="ctr">
                        <a:lnSpc>
                          <a:spcPts val="1500"/>
                        </a:lnSpc>
                        <a:spcAft>
                          <a:spcPts val="0"/>
                        </a:spcAft>
                      </a:pPr>
                      <a:r>
                        <a:rPr lang="en-US" sz="1600" dirty="0">
                          <a:effectLst/>
                          <a:latin typeface="Times New Roman" panose="02020603050405020304" pitchFamily="18" charset="0"/>
                        </a:rPr>
                        <a:t> </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marR="33020" indent="-14986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人口數未滿</a:t>
                      </a:r>
                      <a:r>
                        <a:rPr lang="en-US" altLang="zh-TW" sz="1600" dirty="0" smtClean="0">
                          <a:effectLst/>
                          <a:latin typeface="Times New Roman" panose="02020603050405020304" pitchFamily="18" charset="0"/>
                        </a:rPr>
                        <a:t>5</a:t>
                      </a:r>
                      <a:r>
                        <a:rPr lang="zh-TW" altLang="en-US" sz="1600" spc="-60" dirty="0" smtClean="0">
                          <a:effectLst/>
                          <a:latin typeface="標楷體" panose="03000509000000000000" pitchFamily="65" charset="-120"/>
                          <a:ea typeface="標楷體" panose="03000509000000000000" pitchFamily="65" charset="-120"/>
                        </a:rPr>
                        <a:t>萬者</a:t>
                      </a:r>
                      <a:endParaRPr lang="zh-TW" altLang="en-US" sz="1600" dirty="0" smtClean="0">
                        <a:effectLst/>
                        <a:latin typeface="Bauhaus 93" panose="04030905020B02020C02" pitchFamily="82" charset="0"/>
                      </a:endParaRPr>
                    </a:p>
                    <a:p>
                      <a:pPr marL="165100" marR="3302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主席</a:t>
                      </a:r>
                      <a:r>
                        <a:rPr lang="en-US" altLang="zh-TW" sz="1600" spc="-60" dirty="0" smtClean="0">
                          <a:effectLst/>
                          <a:latin typeface="Times New Roman" panose="02020603050405020304" pitchFamily="18" charset="0"/>
                        </a:rPr>
                        <a:t>23,7</a:t>
                      </a:r>
                      <a:r>
                        <a:rPr lang="en-US" altLang="zh-TW" sz="1600" dirty="0" smtClean="0">
                          <a:effectLst/>
                          <a:latin typeface="Times New Roman" panose="02020603050405020304" pitchFamily="18" charset="0"/>
                        </a:rPr>
                        <a:t>00</a:t>
                      </a:r>
                      <a:r>
                        <a:rPr lang="zh-TW" altLang="en-US" sz="1600" spc="-60" dirty="0" smtClean="0">
                          <a:effectLst/>
                          <a:latin typeface="標楷體" panose="03000509000000000000" pitchFamily="65" charset="-120"/>
                          <a:ea typeface="標楷體" panose="03000509000000000000" pitchFamily="65" charset="-120"/>
                        </a:rPr>
                        <a:t>副主席</a:t>
                      </a:r>
                      <a:r>
                        <a:rPr lang="en-US" altLang="zh-TW" sz="1600" spc="-60" dirty="0" smtClean="0">
                          <a:effectLst/>
                          <a:latin typeface="Times New Roman" panose="02020603050405020304" pitchFamily="18" charset="0"/>
                        </a:rPr>
                        <a:t>11,850</a:t>
                      </a:r>
                      <a:endParaRPr lang="zh-TW" altLang="en-US" sz="1600" dirty="0" smtClean="0">
                        <a:effectLst/>
                        <a:latin typeface="Bauhaus 93" panose="04030905020B02020C02" pitchFamily="82" charset="0"/>
                      </a:endParaRPr>
                    </a:p>
                    <a:p>
                      <a:pPr marL="182880" marR="33020" indent="-14986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人口數在</a:t>
                      </a:r>
                      <a:r>
                        <a:rPr lang="en-US" altLang="zh-TW" sz="1600" spc="-60" dirty="0" smtClean="0">
                          <a:effectLst/>
                          <a:latin typeface="Times New Roman" panose="02020603050405020304" pitchFamily="18" charset="0"/>
                        </a:rPr>
                        <a:t>5</a:t>
                      </a:r>
                      <a:r>
                        <a:rPr lang="zh-TW" altLang="en-US" sz="1600" spc="-60" dirty="0" smtClean="0">
                          <a:effectLst/>
                          <a:latin typeface="標楷體" panose="03000509000000000000" pitchFamily="65" charset="-120"/>
                          <a:ea typeface="標楷體" panose="03000509000000000000" pitchFamily="65" charset="-120"/>
                        </a:rPr>
                        <a:t>萬以上未滿十萬者</a:t>
                      </a:r>
                      <a:endParaRPr lang="zh-TW" altLang="en-US" sz="1600" dirty="0" smtClean="0">
                        <a:effectLst/>
                        <a:latin typeface="Bauhaus 93" panose="04030905020B02020C02" pitchFamily="82" charset="0"/>
                      </a:endParaRPr>
                    </a:p>
                    <a:p>
                      <a:pPr marL="165100" marR="3302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主席</a:t>
                      </a:r>
                      <a:r>
                        <a:rPr lang="en-US" altLang="zh-TW" sz="1600" spc="-60" dirty="0" smtClean="0">
                          <a:effectLst/>
                          <a:latin typeface="Times New Roman" panose="02020603050405020304" pitchFamily="18" charset="0"/>
                        </a:rPr>
                        <a:t>25,000</a:t>
                      </a:r>
                      <a:r>
                        <a:rPr lang="zh-TW" altLang="en-US" sz="1600" spc="-60" dirty="0" smtClean="0">
                          <a:effectLst/>
                          <a:latin typeface="標楷體" panose="03000509000000000000" pitchFamily="65" charset="-120"/>
                          <a:ea typeface="標楷體" panose="03000509000000000000" pitchFamily="65" charset="-120"/>
                        </a:rPr>
                        <a:t>副主席</a:t>
                      </a:r>
                      <a:r>
                        <a:rPr lang="en-US" altLang="zh-TW" sz="1600" spc="-60" dirty="0" smtClean="0">
                          <a:effectLst/>
                          <a:latin typeface="Times New Roman" panose="02020603050405020304" pitchFamily="18" charset="0"/>
                        </a:rPr>
                        <a:t>12,500</a:t>
                      </a:r>
                      <a:endParaRPr lang="zh-TW" altLang="en-US" sz="1600" dirty="0" smtClean="0">
                        <a:effectLst/>
                        <a:latin typeface="Bauhaus 93" panose="04030905020B02020C02" pitchFamily="82" charset="0"/>
                      </a:endParaRPr>
                    </a:p>
                    <a:p>
                      <a:pPr marL="182880" marR="33020" indent="-14986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人口數在</a:t>
                      </a:r>
                      <a:r>
                        <a:rPr lang="en-US" altLang="zh-TW" sz="1600" spc="-60" dirty="0" smtClean="0">
                          <a:effectLst/>
                          <a:latin typeface="Times New Roman" panose="02020603050405020304" pitchFamily="18" charset="0"/>
                        </a:rPr>
                        <a:t>10</a:t>
                      </a:r>
                      <a:r>
                        <a:rPr lang="zh-TW" altLang="en-US" sz="1600" spc="-60" dirty="0" smtClean="0">
                          <a:effectLst/>
                          <a:latin typeface="標楷體" panose="03000509000000000000" pitchFamily="65" charset="-120"/>
                          <a:ea typeface="標楷體" panose="03000509000000000000" pitchFamily="65" charset="-120"/>
                        </a:rPr>
                        <a:t>萬以上未滿</a:t>
                      </a:r>
                      <a:r>
                        <a:rPr lang="en-US" altLang="zh-TW" sz="1600" spc="-60" dirty="0" smtClean="0">
                          <a:effectLst/>
                          <a:latin typeface="Times New Roman" panose="02020603050405020304" pitchFamily="18" charset="0"/>
                        </a:rPr>
                        <a:t>20</a:t>
                      </a:r>
                      <a:r>
                        <a:rPr lang="zh-TW" altLang="en-US" sz="1600" spc="-60" dirty="0" smtClean="0">
                          <a:effectLst/>
                          <a:latin typeface="標楷體" panose="03000509000000000000" pitchFamily="65" charset="-120"/>
                          <a:ea typeface="標楷體" panose="03000509000000000000" pitchFamily="65" charset="-120"/>
                        </a:rPr>
                        <a:t>萬者</a:t>
                      </a:r>
                      <a:endParaRPr lang="zh-TW" altLang="en-US" sz="1600" dirty="0" smtClean="0">
                        <a:effectLst/>
                        <a:latin typeface="Bauhaus 93" panose="04030905020B02020C02" pitchFamily="82" charset="0"/>
                      </a:endParaRPr>
                    </a:p>
                    <a:p>
                      <a:pPr marL="165100" marR="3302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主席</a:t>
                      </a:r>
                      <a:r>
                        <a:rPr lang="en-US" altLang="zh-TW" sz="1600" spc="-60" dirty="0" smtClean="0">
                          <a:effectLst/>
                          <a:latin typeface="Times New Roman" panose="02020603050405020304" pitchFamily="18" charset="0"/>
                        </a:rPr>
                        <a:t>26,300</a:t>
                      </a:r>
                      <a:r>
                        <a:rPr lang="zh-TW" altLang="en-US" sz="1600" spc="-60" dirty="0" smtClean="0">
                          <a:effectLst/>
                          <a:latin typeface="標楷體" panose="03000509000000000000" pitchFamily="65" charset="-120"/>
                          <a:ea typeface="標楷體" panose="03000509000000000000" pitchFamily="65" charset="-120"/>
                        </a:rPr>
                        <a:t>副主席</a:t>
                      </a:r>
                      <a:r>
                        <a:rPr lang="en-US" altLang="zh-TW" sz="1600" spc="-60" dirty="0" smtClean="0">
                          <a:effectLst/>
                          <a:latin typeface="Times New Roman" panose="02020603050405020304" pitchFamily="18" charset="0"/>
                        </a:rPr>
                        <a:t>13,150</a:t>
                      </a:r>
                      <a:endParaRPr lang="zh-TW" altLang="en-US" sz="1600" dirty="0" smtClean="0">
                        <a:effectLst/>
                        <a:latin typeface="Bauhaus 93" panose="04030905020B02020C02" pitchFamily="82" charset="0"/>
                      </a:endParaRPr>
                    </a:p>
                    <a:p>
                      <a:pPr marL="182880" marR="33020" indent="-14986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人口數在</a:t>
                      </a:r>
                      <a:r>
                        <a:rPr lang="en-US" altLang="zh-TW" sz="1600" spc="-60" dirty="0" smtClean="0">
                          <a:effectLst/>
                          <a:latin typeface="Times New Roman" panose="02020603050405020304" pitchFamily="18" charset="0"/>
                        </a:rPr>
                        <a:t>20</a:t>
                      </a:r>
                      <a:r>
                        <a:rPr lang="zh-TW" altLang="en-US" sz="1600" spc="-60" dirty="0" smtClean="0">
                          <a:effectLst/>
                          <a:latin typeface="標楷體" panose="03000509000000000000" pitchFamily="65" charset="-120"/>
                          <a:ea typeface="標楷體" panose="03000509000000000000" pitchFamily="65" charset="-120"/>
                        </a:rPr>
                        <a:t>萬以上者</a:t>
                      </a:r>
                      <a:endParaRPr lang="zh-TW" altLang="en-US" sz="1600" dirty="0" smtClean="0">
                        <a:effectLst/>
                        <a:latin typeface="Bauhaus 93" panose="04030905020B02020C02" pitchFamily="82" charset="0"/>
                      </a:endParaRPr>
                    </a:p>
                    <a:p>
                      <a:pPr marL="165100" marR="3302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主席</a:t>
                      </a:r>
                      <a:r>
                        <a:rPr lang="en-US" altLang="zh-TW" sz="1600" spc="-60" dirty="0" smtClean="0">
                          <a:effectLst/>
                          <a:latin typeface="Times New Roman" panose="02020603050405020304" pitchFamily="18" charset="0"/>
                        </a:rPr>
                        <a:t>27,600</a:t>
                      </a:r>
                      <a:r>
                        <a:rPr lang="zh-TW" altLang="en-US" sz="1600" spc="-60" dirty="0" smtClean="0">
                          <a:effectLst/>
                          <a:latin typeface="標楷體" panose="03000509000000000000" pitchFamily="65" charset="-120"/>
                          <a:ea typeface="標楷體" panose="03000509000000000000" pitchFamily="65" charset="-120"/>
                        </a:rPr>
                        <a:t>副主席</a:t>
                      </a:r>
                      <a:r>
                        <a:rPr lang="en-US" altLang="zh-TW" sz="1600" spc="-60" dirty="0" smtClean="0">
                          <a:effectLst/>
                          <a:latin typeface="Times New Roman" panose="02020603050405020304" pitchFamily="18" charset="0"/>
                        </a:rPr>
                        <a:t>13,800</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 name="圖片 7"/>
          <p:cNvPicPr>
            <a:picLocks noChangeAspect="1"/>
          </p:cNvPicPr>
          <p:nvPr/>
        </p:nvPicPr>
        <p:blipFill>
          <a:blip r:embed="rId2"/>
          <a:stretch>
            <a:fillRect/>
          </a:stretch>
        </p:blipFill>
        <p:spPr>
          <a:xfrm>
            <a:off x="1293563" y="5803017"/>
            <a:ext cx="6476261" cy="834892"/>
          </a:xfrm>
          <a:prstGeom prst="rect">
            <a:avLst/>
          </a:prstGeom>
        </p:spPr>
      </p:pic>
    </p:spTree>
    <p:extLst>
      <p:ext uri="{BB962C8B-B14F-4D97-AF65-F5344CB8AC3E}">
        <p14:creationId xmlns:p14="http://schemas.microsoft.com/office/powerpoint/2010/main" val="3637884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健康檢查</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23</a:t>
            </a:fld>
            <a:endParaRPr lang="zh-TW" altLang="en-US"/>
          </a:p>
        </p:txBody>
      </p:sp>
      <p:sp>
        <p:nvSpPr>
          <p:cNvPr id="6" name="文字版面配置區 2"/>
          <p:cNvSpPr txBox="1">
            <a:spLocks/>
          </p:cNvSpPr>
          <p:nvPr/>
        </p:nvSpPr>
        <p:spPr>
          <a:xfrm>
            <a:off x="1247623" y="2089186"/>
            <a:ext cx="10063505" cy="340113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不得超過最高標準每人每年</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16,000</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按年編列，憑地區以上醫院收據核銷。</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有關比照公務人員之作法或勞動部認可之健檢機構等建議，本部業擬具第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5</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條附表修正草案，經行政院於</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107</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日函送立法院審議。</a:t>
            </a:r>
            <a:endPar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3617806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健康檢查</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24</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241039503"/>
              </p:ext>
            </p:extLst>
          </p:nvPr>
        </p:nvGraphicFramePr>
        <p:xfrm>
          <a:off x="1315144" y="1998180"/>
          <a:ext cx="9378982" cy="4002025"/>
        </p:xfrm>
        <a:graphic>
          <a:graphicData uri="http://schemas.openxmlformats.org/drawingml/2006/table">
            <a:tbl>
              <a:tblPr firstRow="1" bandRow="1"/>
              <a:tblGrid>
                <a:gridCol w="762501"/>
                <a:gridCol w="8616481"/>
              </a:tblGrid>
              <a:tr h="24193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1800" dirty="0" smtClean="0">
                          <a:latin typeface="標楷體" panose="03000509000000000000" pitchFamily="65" charset="-120"/>
                          <a:ea typeface="標楷體" panose="03000509000000000000" pitchFamily="65" charset="-120"/>
                        </a:rPr>
                        <a:t>地區以上醫院</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內民字第</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8904802</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lvl="0" indent="0" algn="l">
                        <a:buFont typeface="Arial" panose="020B0604020202020204" pitchFamily="34" charset="0"/>
                        <a:buNone/>
                      </a:pPr>
                      <a:r>
                        <a:rPr lang="zh-TW" altLang="en-US" sz="1600" dirty="0" smtClean="0">
                          <a:latin typeface="標楷體" panose="03000509000000000000" pitchFamily="65" charset="-120"/>
                          <a:ea typeface="標楷體" panose="03000509000000000000" pitchFamily="65" charset="-120"/>
                        </a:rPr>
                        <a:t>「地區以上醫院」包括：醫學中心（含準級），區域醫院（含準級，以及具教學醫院資格者及未具教學醫院資格者），地區醫院（含具教學醫院資格者及未具教學醫院資格者）。有關健康檢查費之核銷，仍請依上開規定辦理。</a:t>
                      </a:r>
                      <a:endParaRPr lang="zh-TW" altLang="en-US" sz="1600" dirty="0">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27</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0960034786</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180975" indent="0" algn="l">
                        <a:buFont typeface="Arial" panose="020B0604020202020204" pitchFamily="34" charset="0"/>
                        <a:buNone/>
                      </a:pPr>
                      <a:r>
                        <a:rPr lang="zh-TW" altLang="en-US" sz="1600" dirty="0" smtClean="0">
                          <a:latin typeface="標楷體" panose="03000509000000000000" pitchFamily="65" charset="-120"/>
                          <a:ea typeface="標楷體" panose="03000509000000000000" pitchFamily="65" charset="-120"/>
                        </a:rPr>
                        <a:t>「地區以上醫院」不包含國外相同等級以上醫院。</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5827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1800" dirty="0" smtClean="0">
                          <a:latin typeface="標楷體" panose="03000509000000000000" pitchFamily="65" charset="-120"/>
                          <a:ea typeface="標楷體" panose="03000509000000000000" pitchFamily="65" charset="-120"/>
                        </a:rPr>
                        <a:t>解職</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16</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0970034089</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600" dirty="0" smtClean="0">
                          <a:latin typeface="標楷體" panose="03000509000000000000" pitchFamily="65" charset="-120"/>
                          <a:ea typeface="標楷體" panose="03000509000000000000" pitchFamily="65" charset="-120"/>
                        </a:rPr>
                        <a:t>鄉（鎮、市）民代表會代表經法院判決當選無效確定，其當年之健康檢查費、保險費及當月之為民服務費之支給問題，因該</a:t>
                      </a:r>
                      <a:r>
                        <a:rPr lang="en-US" altLang="zh-TW" sz="1600" dirty="0" smtClean="0">
                          <a:latin typeface="標楷體" panose="03000509000000000000" pitchFamily="65" charset="-120"/>
                          <a:ea typeface="標楷體" panose="03000509000000000000" pitchFamily="65" charset="-120"/>
                        </a:rPr>
                        <a:t>3</a:t>
                      </a:r>
                      <a:r>
                        <a:rPr lang="zh-TW" altLang="en-US" sz="1600" dirty="0" smtClean="0">
                          <a:latin typeface="標楷體" panose="03000509000000000000" pitchFamily="65" charset="-120"/>
                          <a:ea typeface="標楷體" panose="03000509000000000000" pitchFamily="65" charset="-120"/>
                        </a:rPr>
                        <a:t>項經費係分別按年、按月編列，則其支給應以當年事實發生及實際支出為準，似無按實際在職日數比例發給之問題。</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7105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保險費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25</a:t>
            </a:fld>
            <a:endParaRPr lang="zh-TW" altLang="en-US"/>
          </a:p>
        </p:txBody>
      </p:sp>
      <p:sp>
        <p:nvSpPr>
          <p:cNvPr id="6" name="副標題 1"/>
          <p:cNvSpPr txBox="1">
            <a:spLocks/>
          </p:cNvSpPr>
          <p:nvPr/>
        </p:nvSpPr>
        <p:spPr>
          <a:xfrm>
            <a:off x="1234515" y="1878498"/>
            <a:ext cx="10278216" cy="395624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地方民意代表因職務關係，得由各該地方民意機關編列預算，支應其健康檢查費、</a:t>
            </a:r>
            <a:r>
              <a:rPr lang="zh-TW" altLang="en-US" sz="2000" b="1" kern="0" dirty="0" smtClean="0">
                <a:solidFill>
                  <a:srgbClr val="0070C0"/>
                </a:solidFill>
                <a:latin typeface="標楷體" panose="03000509000000000000" pitchFamily="65" charset="-120"/>
                <a:ea typeface="標楷體" panose="03000509000000000000" pitchFamily="65" charset="-120"/>
              </a:rPr>
              <a:t>保險費</a:t>
            </a:r>
            <a:r>
              <a:rPr lang="zh-TW" altLang="en-US" sz="2000" kern="0" dirty="0" smtClean="0">
                <a:latin typeface="標楷體" panose="03000509000000000000" pitchFamily="65" charset="-120"/>
                <a:ea typeface="標楷體" panose="03000509000000000000" pitchFamily="65" charset="-120"/>
              </a:rPr>
              <a:t>、為民服務費、春節慰勞金及出國考察費。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直轄市議會議長、副議長、縣（市）議會議長、副議長及鄉（鎮、市）民代表會主席、副主席，得由各該地方民意機關編列預算，支應因公支出之特別費。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前二項費用編列最高標準如附表。</a:t>
            </a:r>
            <a:endParaRPr lang="zh-TW" altLang="en-US" sz="20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01696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保險費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26</a:t>
            </a:fld>
            <a:endParaRPr lang="zh-TW" altLang="en-US"/>
          </a:p>
        </p:txBody>
      </p:sp>
      <p:sp>
        <p:nvSpPr>
          <p:cNvPr id="6" name="文字版面配置區 2"/>
          <p:cNvSpPr txBox="1">
            <a:spLocks/>
          </p:cNvSpPr>
          <p:nvPr/>
        </p:nvSpPr>
        <p:spPr>
          <a:xfrm>
            <a:off x="1511386" y="1683908"/>
            <a:ext cx="8767731" cy="425969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342900" marR="0" lvl="0" indent="-342900" algn="l"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不得超過最高標準每人每年</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15,000</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0" indent="-342900" algn="l"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按年編列，應檢據核銷。</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0" indent="-342900" algn="l"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係指人身保險之保險費，包括人壽保險、健康保險、傷害保險及年金保險</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保險法第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13</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項</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p>
          <a:p>
            <a:pPr marL="342900" marR="0" lvl="0" indent="-342900" algn="l"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參加勞工保險個人負擔之保險費、全民健康保險個人負擔之保險費，均得檢據核銷。</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0" indent="-342900" algn="l"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國民年金保險收據，因保險法之年金保險，尚不包含國民年金法之國民年金保險，故不得據以核銷保險費。</a:t>
            </a:r>
          </a:p>
          <a:p>
            <a:pPr marL="342900" marR="0" lvl="0" indent="-342900" algn="l"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保險公司開立之「繳納保費證明書」係提供年度綜合所得稅申報保險費列舉之用，不能逕以代替收據辦理核銷。</a:t>
            </a:r>
            <a:endPar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60496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保險費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27</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110574004"/>
              </p:ext>
            </p:extLst>
          </p:nvPr>
        </p:nvGraphicFramePr>
        <p:xfrm>
          <a:off x="1265611" y="1863952"/>
          <a:ext cx="9666874" cy="3561488"/>
        </p:xfrm>
        <a:graphic>
          <a:graphicData uri="http://schemas.openxmlformats.org/drawingml/2006/table">
            <a:tbl>
              <a:tblPr firstRow="1" bandRow="1"/>
              <a:tblGrid>
                <a:gridCol w="745782"/>
                <a:gridCol w="8921092"/>
              </a:tblGrid>
              <a:tr h="16214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保險範圍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8904086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lvl="0" indent="0" algn="l">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地方民意代表人身保險之保險費，包括人壽保險、健康保險、傷害保險及年金保險。</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9400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核銷問題</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0920088813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0980036123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1000033842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p>
                    <a:p>
                      <a:pPr marL="271463" indent="0" algn="l">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本條例規定辦理核銷之保險費憑證，係指保險業者出具之「送金單」為憑證辦理核銷；不能逕以「保險費繳納證明書」、「續期保險費墊繳憑證」代替收據辦理核銷。</a:t>
                      </a:r>
                      <a:endParaRPr lang="en" altLang="zh-TW" sz="2000" dirty="0">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1273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保險費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28</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982642766"/>
              </p:ext>
            </p:extLst>
          </p:nvPr>
        </p:nvGraphicFramePr>
        <p:xfrm>
          <a:off x="1540617" y="2093976"/>
          <a:ext cx="8988045" cy="3235670"/>
        </p:xfrm>
        <a:graphic>
          <a:graphicData uri="http://schemas.openxmlformats.org/drawingml/2006/table">
            <a:tbl>
              <a:tblPr firstRow="1" bandRow="1"/>
              <a:tblGrid>
                <a:gridCol w="738979"/>
                <a:gridCol w="8249066"/>
              </a:tblGrid>
              <a:tr h="14430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解職</a:t>
                      </a:r>
                    </a:p>
                  </a:txBody>
                  <a:tcPr marL="9525" marR="9525" marT="952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0970034089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dirty="0" smtClean="0">
                          <a:latin typeface="標楷體" panose="03000509000000000000" pitchFamily="65" charset="-120"/>
                          <a:ea typeface="標楷體" panose="03000509000000000000" pitchFamily="65" charset="-120"/>
                        </a:rPr>
                        <a:t>支給應以當年事實發生及實際支出為準，似無按實際在職日數比例發給之問題。</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79265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羈押</a:t>
                      </a:r>
                    </a:p>
                  </a:txBody>
                  <a:tcPr marL="9525" marR="9525" marT="952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0970090882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號令</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indent="0" algn="l">
                        <a:buFont typeface="Arial" panose="020B0604020202020204" pitchFamily="34" charset="0"/>
                        <a:buNone/>
                      </a:pPr>
                      <a:r>
                        <a:rPr lang="zh-TW" altLang="en-US" sz="2000" dirty="0" smtClean="0">
                          <a:solidFill>
                            <a:schemeClr val="tx1"/>
                          </a:solidFill>
                          <a:latin typeface="標楷體" panose="03000509000000000000" pitchFamily="65" charset="-120"/>
                          <a:ea typeface="標楷體" panose="03000509000000000000" pitchFamily="65" charset="-120"/>
                        </a:rPr>
                        <a:t>地方民意代表因案羈押期間，屬事實上無法行使職權之狀態，雖與選罷法第</a:t>
                      </a:r>
                      <a:r>
                        <a:rPr lang="en-US" altLang="zh-TW" sz="2000" dirty="0" smtClean="0">
                          <a:solidFill>
                            <a:schemeClr val="tx1"/>
                          </a:solidFill>
                          <a:latin typeface="標楷體" panose="03000509000000000000" pitchFamily="65" charset="-120"/>
                          <a:ea typeface="標楷體" panose="03000509000000000000" pitchFamily="65" charset="-120"/>
                        </a:rPr>
                        <a:t>117</a:t>
                      </a:r>
                      <a:r>
                        <a:rPr lang="zh-TW" altLang="en-US" sz="2000" dirty="0" smtClean="0">
                          <a:solidFill>
                            <a:schemeClr val="tx1"/>
                          </a:solidFill>
                          <a:latin typeface="標楷體" panose="03000509000000000000" pitchFamily="65" charset="-120"/>
                          <a:ea typeface="標楷體" panose="03000509000000000000" pitchFamily="65" charset="-120"/>
                        </a:rPr>
                        <a:t>條第</a:t>
                      </a:r>
                      <a:r>
                        <a:rPr lang="en-US" altLang="zh-TW" sz="2000" dirty="0" smtClean="0">
                          <a:solidFill>
                            <a:schemeClr val="tx1"/>
                          </a:solidFill>
                          <a:latin typeface="標楷體" panose="03000509000000000000" pitchFamily="65" charset="-120"/>
                          <a:ea typeface="標楷體" panose="03000509000000000000" pitchFamily="65" charset="-120"/>
                        </a:rPr>
                        <a:t>1</a:t>
                      </a:r>
                      <a:r>
                        <a:rPr lang="zh-TW" altLang="en-US" sz="2000" dirty="0" smtClean="0">
                          <a:solidFill>
                            <a:schemeClr val="tx1"/>
                          </a:solidFill>
                          <a:latin typeface="標楷體" panose="03000509000000000000" pitchFamily="65" charset="-120"/>
                          <a:ea typeface="標楷體" panose="03000509000000000000" pitchFamily="65" charset="-120"/>
                        </a:rPr>
                        <a:t>項屬法律上不得行使職權有別，惟二者停止職權之效果相同其身分並未喪失，故地方民意機關仍應支應其保險費。</a:t>
                      </a:r>
                      <a:endParaRPr lang="en" altLang="zh-TW" sz="2000" dirty="0">
                        <a:solidFill>
                          <a:schemeClr val="tx1"/>
                        </a:solidFill>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6671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為</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民服務費條文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29</a:t>
            </a:fld>
            <a:endParaRPr lang="zh-TW" altLang="en-US"/>
          </a:p>
        </p:txBody>
      </p:sp>
      <p:sp>
        <p:nvSpPr>
          <p:cNvPr id="6" name="副標題 1"/>
          <p:cNvSpPr txBox="1">
            <a:spLocks/>
          </p:cNvSpPr>
          <p:nvPr/>
        </p:nvSpPr>
        <p:spPr>
          <a:xfrm>
            <a:off x="1499075" y="1978798"/>
            <a:ext cx="9515961" cy="378627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地方民意代表因職務關係，得由各該地方民意機關編列預算，支應其健康檢查費、保險費、</a:t>
            </a:r>
            <a:r>
              <a:rPr lang="zh-TW" altLang="en-US" sz="2000" b="1" kern="0" dirty="0" smtClean="0">
                <a:solidFill>
                  <a:srgbClr val="0070C0"/>
                </a:solidFill>
                <a:latin typeface="標楷體" panose="03000509000000000000" pitchFamily="65" charset="-120"/>
                <a:ea typeface="標楷體" panose="03000509000000000000" pitchFamily="65" charset="-120"/>
              </a:rPr>
              <a:t>為民服務費</a:t>
            </a:r>
            <a:r>
              <a:rPr lang="zh-TW" altLang="en-US" sz="2000" kern="0" dirty="0" smtClean="0">
                <a:latin typeface="標楷體" panose="03000509000000000000" pitchFamily="65" charset="-120"/>
                <a:ea typeface="標楷體" panose="03000509000000000000" pitchFamily="65" charset="-120"/>
              </a:rPr>
              <a:t>、春節慰勞金及出國考察費。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直轄市議會議長、副議長、縣（市）議會議長、副議長及鄉（鎮、市）民代表會主席、副主席，得由各該地方民意機關編列預算，支應因公支出之特別費。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前二項費用編列最高標準如附表。</a:t>
            </a:r>
            <a:endParaRPr lang="zh-TW" altLang="en-US" sz="20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0665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1252728" y="2596064"/>
            <a:ext cx="10058400" cy="1609344"/>
          </a:xfrm>
        </p:spPr>
        <p:txBody>
          <a:bodyPr/>
          <a:lstStyle/>
          <a:p>
            <a:pPr algn="ctr"/>
            <a:r>
              <a:rPr lang="zh-TW" altLang="en-US" b="1" dirty="0" smtClean="0">
                <a:solidFill>
                  <a:srgbClr val="0070C0"/>
                </a:solidFill>
                <a:latin typeface="+mn-ea"/>
                <a:ea typeface="+mn-ea"/>
              </a:rPr>
              <a:t>地方</a:t>
            </a:r>
            <a:r>
              <a:rPr lang="zh-TW" altLang="en-US" b="1" dirty="0">
                <a:solidFill>
                  <a:srgbClr val="0070C0"/>
                </a:solidFill>
                <a:latin typeface="+mn-ea"/>
                <a:ea typeface="+mn-ea"/>
              </a:rPr>
              <a:t>民意代表各項費用依據</a:t>
            </a:r>
          </a:p>
        </p:txBody>
      </p:sp>
      <p:sp>
        <p:nvSpPr>
          <p:cNvPr id="4" name="投影片編號版面配置區 3"/>
          <p:cNvSpPr>
            <a:spLocks noGrp="1"/>
          </p:cNvSpPr>
          <p:nvPr>
            <p:ph type="sldNum" sz="quarter" idx="12"/>
          </p:nvPr>
        </p:nvSpPr>
        <p:spPr/>
        <p:txBody>
          <a:bodyPr/>
          <a:lstStyle/>
          <a:p>
            <a:fld id="{883F4971-D35C-4F03-91D8-BF356EE98478}" type="slidenum">
              <a:rPr lang="zh-TW" altLang="en-US" smtClean="0"/>
              <a:t>3</a:t>
            </a:fld>
            <a:endParaRPr lang="zh-TW" altLang="en-US"/>
          </a:p>
        </p:txBody>
      </p:sp>
    </p:spTree>
    <p:extLst>
      <p:ext uri="{BB962C8B-B14F-4D97-AF65-F5344CB8AC3E}">
        <p14:creationId xmlns:p14="http://schemas.microsoft.com/office/powerpoint/2010/main" val="2511026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為</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民服務費說明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30</a:t>
            </a:fld>
            <a:endParaRPr lang="zh-TW" altLang="en-US"/>
          </a:p>
        </p:txBody>
      </p:sp>
      <p:sp>
        <p:nvSpPr>
          <p:cNvPr id="6" name="文字版面配置區 2"/>
          <p:cNvSpPr txBox="1">
            <a:spLocks/>
          </p:cNvSpPr>
          <p:nvPr/>
        </p:nvSpPr>
        <p:spPr>
          <a:xfrm>
            <a:off x="1433911" y="1791120"/>
            <a:ext cx="9974317" cy="412199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96</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年修正，由文具費及郵電費合併。</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不得超過附表所列最高標準。</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按月編列，應檢據核銷。</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依其修正說明，地方民意代表服務選民所需支出費用項目甚多，包括服務處租金、水電費、郵電費、瓦斯費、文具費、禮金、奠儀、急難慰問金、花籃、花圈、喜幛、中堂、輓聯、輓額等，其係與地方民意代表職權行使有關之必要費用，上開各項係為例示，其他未列舉之項目得否核銷，請本權責核處。</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迭有建議改以印領清冊核銷，因涉及條例規定，仍應依規定檢據核銷。</a:t>
            </a: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52961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為</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民服務費函釋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31</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062392497"/>
              </p:ext>
            </p:extLst>
          </p:nvPr>
        </p:nvGraphicFramePr>
        <p:xfrm>
          <a:off x="1133015" y="1900571"/>
          <a:ext cx="10066208" cy="4247680"/>
        </p:xfrm>
        <a:graphic>
          <a:graphicData uri="http://schemas.openxmlformats.org/drawingml/2006/table">
            <a:tbl>
              <a:tblPr/>
              <a:tblGrid>
                <a:gridCol w="1111249"/>
                <a:gridCol w="8954959"/>
              </a:tblGrid>
              <a:tr h="242627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u="none" strike="noStrike" dirty="0">
                          <a:effectLst/>
                          <a:latin typeface="標楷體" panose="03000509000000000000" pitchFamily="65" charset="-120"/>
                          <a:ea typeface="標楷體" panose="03000509000000000000" pitchFamily="65" charset="-120"/>
                        </a:rPr>
                        <a:t>例示規定</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0960722258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0960034550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0960034838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29</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0960036683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30</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0960036719</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依立法院有關旨揭條文修正意旨，地方民意代表服務選民所需支出費用項目甚多，前開「為民服務費」支用項目，係與地方民意代表職權行使有關之必要費用，為例示而非列舉規定，請依上開修正意旨本權責審慎認定。</a:t>
                      </a:r>
                      <a:endPar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8214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b="0"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必要支出核處原則</a:t>
                      </a: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0960035188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eaLnBrk="1" hangingPunct="1">
                        <a:spcBef>
                          <a:spcPct val="0"/>
                        </a:spcBef>
                      </a:pP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「地方民意代表職權行使有關之必要費用」意涵為「取之於民，用之於民」：</a:t>
                      </a:r>
                      <a:endPar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endParaRPr>
                    </a:p>
                    <a:p>
                      <a:pPr marL="271463" lvl="1" indent="0" eaLnBrk="1" hangingPunct="1">
                        <a:spcBef>
                          <a:spcPct val="0"/>
                        </a:spcBef>
                        <a:buFont typeface="+mj-lt"/>
                        <a:buAutoNum type="arabicPeriod"/>
                      </a:pP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屬地方民意代表職權行使需要</a:t>
                      </a:r>
                      <a:r>
                        <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非個人私益之用</a:t>
                      </a:r>
                      <a:r>
                        <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endPar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endParaRPr>
                    </a:p>
                    <a:p>
                      <a:pPr marL="271463" lvl="1" indent="0" eaLnBrk="1" hangingPunct="1">
                        <a:spcBef>
                          <a:spcPct val="0"/>
                        </a:spcBef>
                        <a:buFont typeface="+mj-lt"/>
                        <a:buAutoNum type="arabicPeriod"/>
                      </a:pP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需有事實存在</a:t>
                      </a:r>
                      <a:r>
                        <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不得以假收據報銷</a:t>
                      </a:r>
                      <a:r>
                        <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endPar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endParaRPr>
                    </a:p>
                    <a:p>
                      <a:pPr marL="271463" lvl="1" indent="0" eaLnBrk="1" hangingPunct="1">
                        <a:spcBef>
                          <a:spcPct val="0"/>
                        </a:spcBef>
                        <a:buFont typeface="+mj-lt"/>
                        <a:buAutoNum type="arabicPeriod"/>
                      </a:pP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不得重複核銷，金額不得超過法定上限。</a:t>
                      </a:r>
                      <a:endPar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85752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春節</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慰勞金條文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32</a:t>
            </a:fld>
            <a:endParaRPr lang="zh-TW" altLang="en-US"/>
          </a:p>
        </p:txBody>
      </p:sp>
      <p:sp>
        <p:nvSpPr>
          <p:cNvPr id="6" name="副標題 1"/>
          <p:cNvSpPr txBox="1">
            <a:spLocks/>
          </p:cNvSpPr>
          <p:nvPr/>
        </p:nvSpPr>
        <p:spPr>
          <a:xfrm>
            <a:off x="1451426" y="1982101"/>
            <a:ext cx="9295244" cy="393972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地方民意代表因職務關係，得由各該地方民意機關編列預算，支應其健康檢查費、保險費、為民服務費、</a:t>
            </a:r>
            <a:r>
              <a:rPr lang="zh-TW" altLang="en-US" sz="2000" b="1" kern="0" dirty="0" smtClean="0">
                <a:solidFill>
                  <a:srgbClr val="0070C0"/>
                </a:solidFill>
                <a:latin typeface="標楷體" panose="03000509000000000000" pitchFamily="65" charset="-120"/>
                <a:ea typeface="標楷體" panose="03000509000000000000" pitchFamily="65" charset="-120"/>
              </a:rPr>
              <a:t>春節慰勞金</a:t>
            </a:r>
            <a:r>
              <a:rPr lang="zh-TW" altLang="en-US" sz="2000" kern="0" dirty="0" smtClean="0">
                <a:latin typeface="標楷體" panose="03000509000000000000" pitchFamily="65" charset="-120"/>
                <a:ea typeface="標楷體" panose="03000509000000000000" pitchFamily="65" charset="-120"/>
              </a:rPr>
              <a:t>及出國考察費。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直轄市議會議長、副議長、縣（市）議會議長、副議長及鄉（鎮、市）民代表會主席、副主席，得由各該地方民意機關編列預算，支應因公支出之特別費。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前二項費用編列最高標準如附表。</a:t>
            </a:r>
            <a:endParaRPr lang="zh-TW" altLang="en-US" sz="20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25750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83F4971-D35C-4F03-91D8-BF356EE98478}" type="slidenum">
              <a:rPr lang="zh-TW" altLang="en-US" smtClean="0"/>
              <a:t>33</a:t>
            </a:fld>
            <a:endParaRPr lang="zh-TW" altLang="en-US"/>
          </a:p>
        </p:txBody>
      </p:sp>
      <p:sp>
        <p:nvSpPr>
          <p:cNvPr id="6" name="標題 5"/>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春節</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慰勞金說明</a:t>
            </a:r>
            <a:endParaRPr lang="zh-TW" altLang="en-US" sz="4400" dirty="0">
              <a:solidFill>
                <a:srgbClr val="0070C0"/>
              </a:solidFill>
            </a:endParaRPr>
          </a:p>
        </p:txBody>
      </p:sp>
      <p:sp>
        <p:nvSpPr>
          <p:cNvPr id="7" name="文字版面配置區 2"/>
          <p:cNvSpPr txBox="1">
            <a:spLocks/>
          </p:cNvSpPr>
          <p:nvPr/>
        </p:nvSpPr>
        <p:spPr>
          <a:xfrm>
            <a:off x="1858229" y="1825796"/>
            <a:ext cx="9131988" cy="370414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不得超過最高標準</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一個半月之研究費</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無須檢據核銷</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(§5</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及附表中唯一</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有關春節慰勞金之發給及解釋，皆係參照行政院訂頒之「軍公教人員年終工作獎金</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慰問金</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發給注意事項」相關規定辦理。</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如於當年度擔任不同之民選公職人員，依其實際在職月數及</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日在職職務等相關因素，採最有利於當事人之計算方式計發。</a:t>
            </a:r>
          </a:p>
          <a:p>
            <a:pPr marL="0" marR="0" lvl="0" indent="0" algn="l" defTabSz="914400" rtl="0" eaLnBrk="1" fontAlgn="auto" latinLnBrk="0" hangingPunct="1">
              <a:lnSpc>
                <a:spcPct val="100000"/>
              </a:lnSpc>
              <a:spcBef>
                <a:spcPct val="0"/>
              </a:spcBef>
              <a:spcAft>
                <a:spcPts val="0"/>
              </a:spcAft>
              <a:buClr>
                <a:srgbClr val="FFCD00"/>
              </a:buClr>
              <a:buSzPct val="100000"/>
              <a:buFont typeface="Quattrocento Sans"/>
              <a:buChar char="◉"/>
              <a:tabLst/>
              <a:defRPr/>
            </a:pPr>
            <a:endParaRPr kumimoji="0" lang="en-US" altLang="zh-TW" sz="2400" b="0" i="0" u="none" strike="noStrike" kern="0" cap="none" spc="0" normalizeH="0" baseline="0" noProof="0" dirty="0" smtClean="0">
              <a:ln>
                <a:noFill/>
              </a:ln>
              <a:solidFill>
                <a:srgbClr val="3333FF"/>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789199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2797" y="275626"/>
            <a:ext cx="10058400" cy="1065494"/>
          </a:xfrm>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春節</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34</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643249584"/>
              </p:ext>
            </p:extLst>
          </p:nvPr>
        </p:nvGraphicFramePr>
        <p:xfrm>
          <a:off x="878260" y="1236934"/>
          <a:ext cx="10189028" cy="5329329"/>
        </p:xfrm>
        <a:graphic>
          <a:graphicData uri="http://schemas.openxmlformats.org/drawingml/2006/table">
            <a:tbl>
              <a:tblPr/>
              <a:tblGrid>
                <a:gridCol w="1138955"/>
                <a:gridCol w="9050073"/>
              </a:tblGrid>
              <a:tr h="12519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500" u="none" strike="noStrike" dirty="0">
                          <a:effectLst/>
                          <a:latin typeface="標楷體" panose="03000509000000000000" pitchFamily="65" charset="-120"/>
                          <a:ea typeface="標楷體" panose="03000509000000000000" pitchFamily="65" charset="-120"/>
                        </a:rPr>
                        <a:t>參照軍公教人員年終工作獎金之發給</a:t>
                      </a:r>
                      <a:endParaRPr lang="zh-TW" altLang="en-US" sz="15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22</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日台</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(89)</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8902256</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於</a:t>
                      </a:r>
                      <a:r>
                        <a:rPr lang="en-US" altLang="zh-TW" sz="1500" b="0" i="0" u="none" strike="noStrike" dirty="0" smtClean="0">
                          <a:solidFill>
                            <a:srgbClr val="000000"/>
                          </a:solidFill>
                          <a:effectLst/>
                          <a:latin typeface="標楷體" panose="03000509000000000000" pitchFamily="65" charset="-120"/>
                          <a:ea typeface="標楷體" panose="03000509000000000000" pitchFamily="65" charset="-120"/>
                        </a:rPr>
                        <a:t>12</a:t>
                      </a: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月</a:t>
                      </a:r>
                      <a:r>
                        <a:rPr lang="en-US" altLang="zh-TW" sz="1500" b="0" i="0" u="none" strike="noStrike" dirty="0" smtClean="0">
                          <a:solidFill>
                            <a:srgbClr val="000000"/>
                          </a:solidFill>
                          <a:effectLst/>
                          <a:latin typeface="標楷體" panose="03000509000000000000" pitchFamily="65" charset="-120"/>
                          <a:ea typeface="標楷體" panose="03000509000000000000" pitchFamily="65" charset="-120"/>
                        </a:rPr>
                        <a:t>1</a:t>
                      </a: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日不在職者，不得發給春節慰勞金。</a:t>
                      </a:r>
                      <a:endParaRPr lang="zh-TW" altLang="en-US" sz="1500" b="0" i="0" u="none" strike="noStrike" dirty="0">
                        <a:solidFill>
                          <a:srgbClr val="000000"/>
                        </a:solidFill>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8</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27</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日台</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(90)</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9006715</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春節慰勞金發放應依前年</a:t>
                      </a:r>
                      <a:r>
                        <a:rPr lang="en-US" altLang="zh-TW" sz="1500" b="0" i="0" u="none" strike="noStrike" dirty="0" smtClean="0">
                          <a:solidFill>
                            <a:srgbClr val="000000"/>
                          </a:solidFill>
                          <a:effectLst/>
                          <a:latin typeface="標楷體" panose="03000509000000000000" pitchFamily="65" charset="-120"/>
                          <a:ea typeface="標楷體" panose="03000509000000000000" pitchFamily="65" charset="-120"/>
                        </a:rPr>
                        <a:t>12</a:t>
                      </a: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月份所支研究費為基準。</a:t>
                      </a:r>
                      <a:endParaRPr lang="zh-TW" altLang="en-US" sz="15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318315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職務轉換</a:t>
                      </a:r>
                      <a:endParaRPr lang="zh-TW" altLang="en-US" sz="15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amp;"/>
                        <a:tabLst/>
                        <a:defRPr/>
                      </a:pP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92</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24</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0920088908</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spcBef>
                          <a:spcPts val="0"/>
                        </a:spcBef>
                        <a:buFont typeface="Arial" panose="020B0604020202020204" pitchFamily="34" charset="0"/>
                        <a:buNone/>
                      </a:pP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鄉（鎮、市）民代表會代表原任職</a:t>
                      </a:r>
                      <a:r>
                        <a:rPr lang="zh-TW" altLang="en-US" sz="1500" b="1" i="0" u="none" strike="noStrike" dirty="0" smtClean="0">
                          <a:solidFill>
                            <a:schemeClr val="tx1"/>
                          </a:solidFill>
                          <a:effectLst/>
                          <a:latin typeface="標楷體" panose="03000509000000000000" pitchFamily="65" charset="-120"/>
                          <a:ea typeface="標楷體" panose="03000509000000000000" pitchFamily="65" charset="-120"/>
                        </a:rPr>
                        <a:t>公所清潔隊分隊長</a:t>
                      </a: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（非屬公職人員選舉罷免法第</a:t>
                      </a:r>
                      <a:r>
                        <a:rPr lang="en-US" altLang="zh-TW" sz="1500" b="0" i="0" u="none" strike="noStrike" dirty="0" smtClean="0">
                          <a:solidFill>
                            <a:schemeClr val="tx1"/>
                          </a:solidFill>
                          <a:effectLst/>
                          <a:latin typeface="標楷體" panose="03000509000000000000" pitchFamily="65" charset="-120"/>
                          <a:ea typeface="標楷體" panose="03000509000000000000" pitchFamily="65" charset="-120"/>
                        </a:rPr>
                        <a:t>2</a:t>
                      </a: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條所列公職人員），於</a:t>
                      </a:r>
                      <a:r>
                        <a:rPr lang="en-US" altLang="zh-TW" sz="1500" b="0" i="0" u="none" strike="noStrike" dirty="0" smtClean="0">
                          <a:solidFill>
                            <a:schemeClr val="tx1"/>
                          </a:solidFill>
                          <a:effectLst/>
                          <a:latin typeface="標楷體" panose="03000509000000000000" pitchFamily="65" charset="-120"/>
                          <a:ea typeface="標楷體" panose="03000509000000000000" pitchFamily="65" charset="-120"/>
                        </a:rPr>
                        <a:t>8</a:t>
                      </a: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1500" b="0" i="0" u="none" strike="noStrike" dirty="0" smtClean="0">
                          <a:solidFill>
                            <a:schemeClr val="tx1"/>
                          </a:solidFill>
                          <a:effectLst/>
                          <a:latin typeface="標楷體" panose="03000509000000000000" pitchFamily="65" charset="-120"/>
                          <a:ea typeface="標楷體" panose="03000509000000000000" pitchFamily="65" charset="-120"/>
                        </a:rPr>
                        <a:t>1</a:t>
                      </a: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日轉任</a:t>
                      </a:r>
                      <a:r>
                        <a:rPr lang="zh-TW" altLang="en-US" sz="1500" b="1" i="0" u="none" strike="noStrike" dirty="0" smtClean="0">
                          <a:solidFill>
                            <a:schemeClr val="tx1"/>
                          </a:solidFill>
                          <a:effectLst/>
                          <a:latin typeface="標楷體" panose="03000509000000000000" pitchFamily="65" charset="-120"/>
                          <a:ea typeface="標楷體" panose="03000509000000000000" pitchFamily="65" charset="-120"/>
                        </a:rPr>
                        <a:t>代表</a:t>
                      </a: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，其原服務年資不得併計支領春節慰勞金。</a:t>
                      </a:r>
                      <a:endParaRPr lang="en-US" altLang="zh-TW" sz="1500" b="0" i="0" u="none" strike="noStrike" dirty="0" smtClean="0">
                        <a:solidFill>
                          <a:schemeClr val="tx1"/>
                        </a:solidFill>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amp;"/>
                        <a:tabLst/>
                        <a:defRPr/>
                      </a:pP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92</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3</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24</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日內授中民字第</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0920002439</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1"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縣議員</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宣誓就職前擔任鄉（鎮、市）民代表會</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主席</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，春節慰勞金發給應按在職月數均准予併計春節</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1"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慰勞金，並採最有利於當事人之計算方式－分開計算、合併計發辦理。</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amp;"/>
                        <a:tabLst/>
                        <a:defRPr/>
                      </a:pP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96</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4</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11</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日內授中民字第</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0960722596</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1"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地方民意代表</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辭職轉任</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民選地方行政機關首長</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（如縣市長、鄉鎮市長），就職前擔任民意代表期間，</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1"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同意比照軍公教人員年中退休（役、職）人員發給方式，得按當年實際在職月數比例發給春節慰勞</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1"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金。</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amp;"/>
                        <a:tabLst/>
                        <a:defRPr/>
                      </a:pP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106</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11</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15</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日台內民字第</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1060443530</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縣議員</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轉任</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副縣長</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，就職前擔任民意代表期間，同意比照軍公教人員年中退休（役、職）人員發給  </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方式，得按當年實際在職月數比例發給春節慰勞金。</a:t>
                      </a:r>
                      <a:endParaRPr lang="zh-TW" altLang="en-US" sz="15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89419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500" u="none" strike="noStrike" dirty="0">
                          <a:effectLst/>
                          <a:latin typeface="標楷體" panose="03000509000000000000" pitchFamily="65" charset="-120"/>
                          <a:ea typeface="標楷體" panose="03000509000000000000" pitchFamily="65" charset="-120"/>
                        </a:rPr>
                        <a:t>年中死亡</a:t>
                      </a:r>
                      <a:endParaRPr lang="zh-TW" altLang="en-US" sz="15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95</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11</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0950722208</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民意代表於年中死亡，其春節慰勞金按在職月數比例，依在職最後</a:t>
                      </a:r>
                      <a:r>
                        <a:rPr lang="en-US" altLang="zh-TW" sz="1500" b="0" i="0" u="none" strike="noStrike" dirty="0" smtClean="0">
                          <a:solidFill>
                            <a:srgbClr val="000000"/>
                          </a:solidFill>
                          <a:effectLst/>
                          <a:latin typeface="標楷體" panose="03000509000000000000" pitchFamily="65" charset="-120"/>
                          <a:ea typeface="標楷體" panose="03000509000000000000" pitchFamily="65" charset="-120"/>
                        </a:rPr>
                        <a:t>1</a:t>
                      </a: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個月所支待遇標準計支，由原服務單位辦理。</a:t>
                      </a:r>
                      <a:endParaRPr lang="zh-TW" altLang="en-US" sz="15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77389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春節</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35</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679582098"/>
              </p:ext>
            </p:extLst>
          </p:nvPr>
        </p:nvGraphicFramePr>
        <p:xfrm>
          <a:off x="886968" y="1733524"/>
          <a:ext cx="10424160" cy="4721822"/>
        </p:xfrm>
        <a:graphic>
          <a:graphicData uri="http://schemas.openxmlformats.org/drawingml/2006/table">
            <a:tbl>
              <a:tblPr/>
              <a:tblGrid>
                <a:gridCol w="1127790"/>
                <a:gridCol w="9296370"/>
              </a:tblGrid>
              <a:tr h="12786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a:effectLst/>
                          <a:latin typeface="標楷體" panose="03000509000000000000" pitchFamily="65" charset="-120"/>
                          <a:ea typeface="標楷體" panose="03000509000000000000" pitchFamily="65" charset="-120"/>
                        </a:rPr>
                        <a:t>年中退休、年中轉任他種公職人員</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0950722489</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0960722596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0960032546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800" u="none" strike="noStrike" dirty="0" smtClean="0">
                          <a:effectLst/>
                          <a:latin typeface="標楷體" panose="03000509000000000000" pitchFamily="65" charset="-120"/>
                          <a:ea typeface="標楷體" panose="03000509000000000000" pitchFamily="65" charset="-120"/>
                        </a:rPr>
                        <a:t>卸任地方民意代表、轉任民選地方行政機關首長（如縣市長、鄉鎮市長）、</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轉任一般公務人員</a:t>
                      </a:r>
                      <a:r>
                        <a:rPr lang="zh-TW" altLang="en-US" sz="1800" u="none" strike="noStrike" dirty="0" smtClean="0">
                          <a:effectLst/>
                          <a:latin typeface="標楷體" panose="03000509000000000000" pitchFamily="65" charset="-120"/>
                          <a:ea typeface="標楷體" panose="03000509000000000000" pitchFamily="65" charset="-120"/>
                        </a:rPr>
                        <a:t>，得按實際在職月數比例發給。</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2786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a:effectLst/>
                          <a:latin typeface="標楷體" panose="03000509000000000000" pitchFamily="65" charset="-120"/>
                          <a:ea typeface="標楷體" panose="03000509000000000000" pitchFamily="65" charset="-120"/>
                        </a:rPr>
                        <a:t>卸任後始為法院判處徒刑</a:t>
                      </a:r>
                      <a:r>
                        <a:rPr lang="zh-TW" altLang="en-US" sz="1800" u="none" strike="noStrike" dirty="0" smtClean="0">
                          <a:effectLst/>
                          <a:latin typeface="標楷體" panose="03000509000000000000" pitchFamily="65" charset="-120"/>
                          <a:ea typeface="標楷體" panose="03000509000000000000" pitchFamily="65" charset="-120"/>
                        </a:rPr>
                        <a:t>確定</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1000030695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卸任之地方民意代表，卸任後始為法院判處有期徒刑確定，</a:t>
                      </a:r>
                      <a:r>
                        <a:rPr lang="zh-TW" altLang="en-US" sz="1800" u="none" strike="noStrike" dirty="0" smtClean="0">
                          <a:effectLst/>
                          <a:latin typeface="標楷體" panose="03000509000000000000" pitchFamily="65" charset="-120"/>
                          <a:ea typeface="標楷體" panose="03000509000000000000" pitchFamily="65" charset="-120"/>
                        </a:rPr>
                        <a:t>得按實際在職月數比例發給。</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88599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a:effectLst/>
                          <a:latin typeface="標楷體" panose="03000509000000000000" pitchFamily="65" charset="-120"/>
                          <a:ea typeface="標楷體" panose="03000509000000000000" pitchFamily="65" charset="-120"/>
                        </a:rPr>
                        <a:t>現任解除職權者</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1000030695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1015036789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800" u="none" strike="noStrike" dirty="0" smtClean="0">
                          <a:effectLst/>
                          <a:latin typeface="標楷體" panose="03000509000000000000" pitchFamily="65" charset="-120"/>
                          <a:ea typeface="標楷體" panose="03000509000000000000" pitchFamily="65" charset="-120"/>
                        </a:rPr>
                        <a:t>現任地方民意代表依規定解除職權者或辭職者，不得發給。</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2786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smtClean="0">
                          <a:effectLst/>
                          <a:latin typeface="標楷體" panose="03000509000000000000" pitchFamily="65" charset="-120"/>
                          <a:ea typeface="標楷體" panose="03000509000000000000" pitchFamily="65" charset="-120"/>
                        </a:rPr>
                        <a:t>次年</a:t>
                      </a:r>
                      <a:r>
                        <a:rPr lang="en-US" altLang="zh-TW" sz="1800" u="none" strike="noStrike" dirty="0" smtClean="0">
                          <a:effectLst/>
                          <a:latin typeface="標楷體" panose="03000509000000000000" pitchFamily="65" charset="-120"/>
                          <a:ea typeface="標楷體" panose="03000509000000000000" pitchFamily="65" charset="-120"/>
                        </a:rPr>
                        <a:t>1</a:t>
                      </a:r>
                      <a:r>
                        <a:rPr lang="zh-TW" altLang="en-US" sz="1800" u="none" strike="noStrike" dirty="0">
                          <a:effectLst/>
                          <a:latin typeface="標楷體" panose="03000509000000000000" pitchFamily="65" charset="-120"/>
                          <a:ea typeface="標楷體" panose="03000509000000000000" pitchFamily="65" charset="-120"/>
                        </a:rPr>
                        <a:t>月受法院判決當選無效確定</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1050403831</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如地方民意代表於前一年</a:t>
                      </a:r>
                      <a:r>
                        <a:rPr lang="en-US" altLang="zh-TW" sz="1800" b="0" i="0" u="none" strike="noStrike" dirty="0" smtClean="0">
                          <a:solidFill>
                            <a:srgbClr val="000000"/>
                          </a:solidFill>
                          <a:effectLst/>
                          <a:latin typeface="標楷體" panose="03000509000000000000" pitchFamily="65" charset="-120"/>
                          <a:ea typeface="標楷體" panose="03000509000000000000" pitchFamily="65" charset="-120"/>
                        </a:rPr>
                        <a:t>1</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rgbClr val="000000"/>
                          </a:solidFill>
                          <a:effectLst/>
                          <a:latin typeface="標楷體" panose="03000509000000000000" pitchFamily="65" charset="-120"/>
                          <a:ea typeface="標楷體" panose="03000509000000000000" pitchFamily="65" charset="-120"/>
                        </a:rPr>
                        <a:t>1</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日至同年</a:t>
                      </a:r>
                      <a:r>
                        <a:rPr lang="en-US" altLang="zh-TW" sz="1800" b="0" i="0" u="none" strike="noStrike" dirty="0" smtClean="0">
                          <a:solidFill>
                            <a:srgbClr val="000000"/>
                          </a:solidFill>
                          <a:effectLst/>
                          <a:latin typeface="標楷體" panose="03000509000000000000" pitchFamily="65" charset="-120"/>
                          <a:ea typeface="標楷體" panose="03000509000000000000" pitchFamily="65" charset="-120"/>
                        </a:rPr>
                        <a:t>12</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rgbClr val="000000"/>
                          </a:solidFill>
                          <a:effectLst/>
                          <a:latin typeface="標楷體" panose="03000509000000000000" pitchFamily="65" charset="-120"/>
                          <a:ea typeface="標楷體" panose="03000509000000000000" pitchFamily="65" charset="-120"/>
                        </a:rPr>
                        <a:t>31</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日均在職，且該期間內無地方制度法</a:t>
                      </a:r>
                      <a:r>
                        <a:rPr lang="zh-TW" altLang="en-US" sz="1800" u="none" strike="noStrike" dirty="0" smtClean="0">
                          <a:effectLst/>
                          <a:latin typeface="標楷體" panose="03000509000000000000" pitchFamily="65" charset="-120"/>
                          <a:ea typeface="標楷體" panose="03000509000000000000" pitchFamily="65" charset="-120"/>
                        </a:rPr>
                        <a:t>第</a:t>
                      </a:r>
                      <a:r>
                        <a:rPr lang="en-US" altLang="zh-TW" sz="1800" u="none" strike="noStrike" dirty="0" smtClean="0">
                          <a:effectLst/>
                          <a:latin typeface="標楷體" panose="03000509000000000000" pitchFamily="65" charset="-120"/>
                          <a:ea typeface="標楷體" panose="03000509000000000000" pitchFamily="65" charset="-120"/>
                        </a:rPr>
                        <a:t>79</a:t>
                      </a:r>
                      <a:r>
                        <a:rPr lang="zh-TW" altLang="en-US" sz="1800" u="none" strike="noStrike" dirty="0" smtClean="0">
                          <a:effectLst/>
                          <a:latin typeface="標楷體" panose="03000509000000000000" pitchFamily="65" charset="-120"/>
                          <a:ea typeface="標楷體" panose="03000509000000000000" pitchFamily="65" charset="-120"/>
                        </a:rPr>
                        <a:t>條各款及</a:t>
                      </a:r>
                      <a:r>
                        <a:rPr lang="en-US" altLang="zh-TW" sz="1800" u="none" strike="noStrike" dirty="0" smtClean="0">
                          <a:effectLst/>
                          <a:latin typeface="標楷體" panose="03000509000000000000" pitchFamily="65" charset="-120"/>
                          <a:ea typeface="標楷體" panose="03000509000000000000" pitchFamily="65" charset="-120"/>
                        </a:rPr>
                        <a:t>80</a:t>
                      </a:r>
                      <a:r>
                        <a:rPr lang="zh-TW" altLang="en-US" sz="1800" u="none" strike="noStrike" dirty="0" smtClean="0">
                          <a:effectLst/>
                          <a:latin typeface="標楷體" panose="03000509000000000000" pitchFamily="65" charset="-120"/>
                          <a:ea typeface="標楷體" panose="03000509000000000000" pitchFamily="65" charset="-120"/>
                        </a:rPr>
                        <a:t>條規定解除職權者，或同法第</a:t>
                      </a:r>
                      <a:r>
                        <a:rPr lang="en-US" altLang="zh-TW" sz="1800" u="none" strike="noStrike" dirty="0" smtClean="0">
                          <a:effectLst/>
                          <a:latin typeface="標楷體" panose="03000509000000000000" pitchFamily="65" charset="-120"/>
                          <a:ea typeface="標楷體" panose="03000509000000000000" pitchFamily="65" charset="-120"/>
                        </a:rPr>
                        <a:t>81</a:t>
                      </a:r>
                      <a:r>
                        <a:rPr lang="zh-TW" altLang="en-US" sz="1800" u="none" strike="noStrike" dirty="0" smtClean="0">
                          <a:effectLst/>
                          <a:latin typeface="標楷體" panose="03000509000000000000" pitchFamily="65" charset="-120"/>
                          <a:ea typeface="標楷體" panose="03000509000000000000" pitchFamily="65" charset="-120"/>
                        </a:rPr>
                        <a:t>條第</a:t>
                      </a:r>
                      <a:r>
                        <a:rPr lang="en-US" altLang="zh-TW" sz="1800" u="none" strike="noStrike" dirty="0" smtClean="0">
                          <a:effectLst/>
                          <a:latin typeface="標楷體" panose="03000509000000000000" pitchFamily="65" charset="-120"/>
                          <a:ea typeface="標楷體" panose="03000509000000000000" pitchFamily="65" charset="-120"/>
                        </a:rPr>
                        <a:t>3</a:t>
                      </a:r>
                      <a:r>
                        <a:rPr lang="zh-TW" altLang="en-US" sz="1800" u="none" strike="noStrike" dirty="0" smtClean="0">
                          <a:effectLst/>
                          <a:latin typeface="標楷體" panose="03000509000000000000" pitchFamily="65" charset="-120"/>
                          <a:ea typeface="標楷體" panose="03000509000000000000" pitchFamily="65" charset="-120"/>
                        </a:rPr>
                        <a:t>項辭職之情事者，仍得依本條例第</a:t>
                      </a:r>
                      <a:r>
                        <a:rPr lang="en-US" altLang="zh-TW" sz="1800" u="none" strike="noStrike" dirty="0" smtClean="0">
                          <a:effectLst/>
                          <a:latin typeface="標楷體" panose="03000509000000000000" pitchFamily="65" charset="-120"/>
                          <a:ea typeface="標楷體" panose="03000509000000000000" pitchFamily="65" charset="-120"/>
                        </a:rPr>
                        <a:t>5</a:t>
                      </a:r>
                      <a:r>
                        <a:rPr lang="zh-TW" altLang="en-US" sz="1800" u="none" strike="noStrike" dirty="0" smtClean="0">
                          <a:effectLst/>
                          <a:latin typeface="標楷體" panose="03000509000000000000" pitchFamily="65" charset="-120"/>
                          <a:ea typeface="標楷體" panose="03000509000000000000" pitchFamily="65" charset="-120"/>
                        </a:rPr>
                        <a:t>條規定支領春節慰勞金。</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01125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春節</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36</a:t>
            </a:fld>
            <a:endParaRPr lang="zh-TW" altLang="en-US"/>
          </a:p>
        </p:txBody>
      </p:sp>
      <p:sp>
        <p:nvSpPr>
          <p:cNvPr id="6" name="文字版面配置區 2"/>
          <p:cNvSpPr txBox="1">
            <a:spLocks/>
          </p:cNvSpPr>
          <p:nvPr/>
        </p:nvSpPr>
        <p:spPr>
          <a:xfrm>
            <a:off x="1486524" y="1801150"/>
            <a:ext cx="9425315" cy="412067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退休技工當選議員之當年年終工作獎金及春節慰勞金如何核發？</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地方民意代表為民選公職人員，與一般公務人員身分不同，適用不同規定，</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兩者</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年資不得併計。本案宜採不重領、不兼領原則及當事人書面擇定方式辦理，即由案內人員以書面就</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107</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12</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月所具技工、議員年資擇一請領後，依以下方式核發：</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一</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選擇以技工年資計發：由貴會依注意事項規定，以技工退休當月待遇基準核發</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個月之年終工作獎金，而議員在職年資之春節慰勞金不予發給。</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二</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選擇以議員年資計發：由貴會依注意事項及補助條例規定，分別以技工退休當月待遇基準及議員研究費支給標準，並按其實際在職月數比例（分別為</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11/12</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1/12</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）計發年終工作獎金及春節慰勞金。</a:t>
            </a: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行政院人事總處</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108</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31</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日總處給字第</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1080026134</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號函</a:t>
            </a:r>
            <a:endParaRPr kumimoji="0" lang="en"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en"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18</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a:t>
            </a:r>
            <a:r>
              <a:rPr kumimoji="0" lang="zh-TW"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台內民字第</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1080105315</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號函</a:t>
            </a:r>
            <a:endPar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r" defTabSz="914400" rtl="0" eaLnBrk="1" fontAlgn="auto" latinLnBrk="0" hangingPunct="1">
              <a:lnSpc>
                <a:spcPct val="100000"/>
              </a:lnSpc>
              <a:spcBef>
                <a:spcPct val="0"/>
              </a:spcBef>
              <a:spcAft>
                <a:spcPts val="0"/>
              </a:spcAft>
              <a:buClr>
                <a:srgbClr val="0000FF"/>
              </a:buClr>
              <a:buSzPct val="100000"/>
              <a:buFont typeface="Quattrocento Sans"/>
              <a:buNone/>
              <a:tabLst/>
              <a:defRPr/>
            </a:pPr>
            <a:endParaRPr kumimoji="0" lang="en-US" altLang="zh-TW" sz="1100" b="0" i="0" u="none" strike="noStrike" kern="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endParaRPr kumimoji="0" lang="en-US" altLang="zh-TW" sz="1100" b="0" i="0" u="none" strike="noStrike" kern="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3895103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出國</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考察費</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37</a:t>
            </a:fld>
            <a:endParaRPr lang="zh-TW" altLang="en-US"/>
          </a:p>
        </p:txBody>
      </p:sp>
      <p:sp>
        <p:nvSpPr>
          <p:cNvPr id="6" name="副標題 1"/>
          <p:cNvSpPr txBox="1">
            <a:spLocks/>
          </p:cNvSpPr>
          <p:nvPr/>
        </p:nvSpPr>
        <p:spPr>
          <a:xfrm>
            <a:off x="1579599" y="1812884"/>
            <a:ext cx="9731529" cy="404798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spcAft>
                <a:spcPts val="600"/>
              </a:spcAft>
              <a:buFont typeface="Quattrocento Sans"/>
              <a:buNone/>
            </a:pPr>
            <a:r>
              <a:rPr lang="zh-TW" altLang="en-US" kern="0" dirty="0" smtClean="0">
                <a:latin typeface="標楷體" panose="03000509000000000000" pitchFamily="65" charset="-120"/>
                <a:ea typeface="標楷體" panose="03000509000000000000" pitchFamily="65" charset="-120"/>
              </a:rPr>
              <a:t>地方民意代表因職務關係，得由各該地方民意機關編列預算，支應其健康檢查費、保險費、為民服務費、春節慰勞金及</a:t>
            </a:r>
            <a:r>
              <a:rPr lang="zh-TW" altLang="en-US" b="1" kern="0" dirty="0" smtClean="0">
                <a:solidFill>
                  <a:srgbClr val="0070C0"/>
                </a:solidFill>
                <a:latin typeface="標楷體" panose="03000509000000000000" pitchFamily="65" charset="-120"/>
                <a:ea typeface="標楷體" panose="03000509000000000000" pitchFamily="65" charset="-120"/>
              </a:rPr>
              <a:t>出國考察費</a:t>
            </a:r>
            <a:r>
              <a:rPr lang="zh-TW" altLang="en-US" kern="0" dirty="0" smtClean="0">
                <a:latin typeface="標楷體" panose="03000509000000000000" pitchFamily="65" charset="-120"/>
                <a:ea typeface="標楷體" panose="03000509000000000000" pitchFamily="65" charset="-120"/>
              </a:rPr>
              <a:t>。</a:t>
            </a:r>
          </a:p>
          <a:p>
            <a:pPr>
              <a:spcAft>
                <a:spcPts val="600"/>
              </a:spcAft>
              <a:buFont typeface="Quattrocento Sans"/>
              <a:buNone/>
            </a:pPr>
            <a:r>
              <a:rPr lang="zh-TW" altLang="en-US" kern="0" dirty="0" smtClean="0">
                <a:latin typeface="標楷體" panose="03000509000000000000" pitchFamily="65" charset="-120"/>
                <a:ea typeface="標楷體" panose="03000509000000000000" pitchFamily="65" charset="-120"/>
              </a:rPr>
              <a:t>直轄市議會議長、副議長、縣（市）議會議長、副議長及鄉（鎮、市）民代表會主席、副主席，得由各該地方民意機關編列預算，支應因公支出之特別費。</a:t>
            </a:r>
          </a:p>
          <a:p>
            <a:pPr>
              <a:spcAft>
                <a:spcPts val="600"/>
              </a:spcAft>
              <a:buFont typeface="Quattrocento Sans"/>
              <a:buNone/>
            </a:pPr>
            <a:r>
              <a:rPr lang="zh-TW" altLang="en-US" kern="0" dirty="0" smtClean="0">
                <a:latin typeface="標楷體" panose="03000509000000000000" pitchFamily="65" charset="-120"/>
                <a:ea typeface="標楷體" panose="03000509000000000000" pitchFamily="65" charset="-120"/>
              </a:rPr>
              <a:t>前二項費用編列最高標準如附表。</a:t>
            </a:r>
            <a:endParaRPr lang="zh-TW" altLang="en-US"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83784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出國</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考察費說明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38</a:t>
            </a:fld>
            <a:endParaRPr lang="zh-TW" altLang="en-US"/>
          </a:p>
        </p:txBody>
      </p:sp>
      <p:sp>
        <p:nvSpPr>
          <p:cNvPr id="6" name="文字版面配置區 2"/>
          <p:cNvSpPr txBox="1">
            <a:spLocks/>
          </p:cNvSpPr>
          <p:nvPr/>
        </p:nvSpPr>
        <p:spPr>
          <a:xfrm>
            <a:off x="1483358" y="1779793"/>
            <a:ext cx="9740685" cy="432491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地方民意代表於當次出國考察經結算申報後，尚有補助餘額時，得再次申請出國考察，直到最高補助金額用罄。</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遞補代表無經費追加之適用</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按年編列，應檢據核銷。</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其核銷方式及內容，係參照行政院訂頒之「國外出差旅費報支要點」相關規定辦理。</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(101</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日內授中民字第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1015730552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號令</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endPar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出國考察費分交通費、生活費及辦公費</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報支要點</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，其中生活費依照各機關派赴國外各地區出差人員生活費日支數額表所列各地區日支數額報支，毋需檢據核銷，交通費及辦公費應檢據核銷。</a:t>
            </a: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616242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出國</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考察費函釋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39</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221428718"/>
              </p:ext>
            </p:extLst>
          </p:nvPr>
        </p:nvGraphicFramePr>
        <p:xfrm>
          <a:off x="1261061" y="1828333"/>
          <a:ext cx="10164584" cy="4444451"/>
        </p:xfrm>
        <a:graphic>
          <a:graphicData uri="http://schemas.openxmlformats.org/drawingml/2006/table">
            <a:tbl>
              <a:tblPr/>
              <a:tblGrid>
                <a:gridCol w="856280"/>
                <a:gridCol w="9308304"/>
              </a:tblGrid>
              <a:tr h="176197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1800" u="none" strike="noStrike" dirty="0" smtClean="0">
                          <a:solidFill>
                            <a:schemeClr val="tx1"/>
                          </a:solidFill>
                          <a:effectLst/>
                          <a:latin typeface="標楷體" panose="03000509000000000000" pitchFamily="65" charset="-120"/>
                          <a:ea typeface="標楷體" panose="03000509000000000000" pitchFamily="65" charset="-120"/>
                        </a:rPr>
                        <a:t>費用</a:t>
                      </a:r>
                      <a:endParaRPr lang="en-US" altLang="zh-TW" sz="1800" u="none" strike="noStrike" dirty="0" smtClean="0">
                        <a:solidFill>
                          <a:schemeClr val="tx1"/>
                        </a:solidFill>
                        <a:effectLst/>
                        <a:latin typeface="標楷體" panose="03000509000000000000" pitchFamily="65" charset="-120"/>
                        <a:ea typeface="標楷體" panose="03000509000000000000" pitchFamily="65" charset="-120"/>
                      </a:endParaRPr>
                    </a:p>
                    <a:p>
                      <a:pPr algn="ctr" fontAlgn="ctr"/>
                      <a:r>
                        <a:rPr lang="zh-TW" altLang="en-US" sz="1800" u="none" strike="noStrike" dirty="0" smtClean="0">
                          <a:solidFill>
                            <a:schemeClr val="tx1"/>
                          </a:solidFill>
                          <a:effectLst/>
                          <a:latin typeface="標楷體" panose="03000509000000000000" pitchFamily="65" charset="-120"/>
                          <a:ea typeface="標楷體" panose="03000509000000000000" pitchFamily="65" charset="-120"/>
                        </a:rPr>
                        <a:t>核支</a:t>
                      </a:r>
                      <a:endParaRPr lang="en-US" altLang="zh-TW" sz="1800" u="none" strike="noStrike" dirty="0" smtClean="0">
                        <a:solidFill>
                          <a:schemeClr val="tx1"/>
                        </a:solidFill>
                        <a:effectLst/>
                        <a:latin typeface="標楷體" panose="03000509000000000000" pitchFamily="65" charset="-120"/>
                        <a:ea typeface="標楷體" panose="03000509000000000000" pitchFamily="65" charset="-120"/>
                      </a:endParaRPr>
                    </a:p>
                    <a:p>
                      <a:pPr algn="ctr" fontAlgn="ctr"/>
                      <a:r>
                        <a:rPr lang="zh-TW" altLang="en-US" sz="1800" u="none" strike="noStrike" dirty="0" smtClean="0">
                          <a:solidFill>
                            <a:schemeClr val="tx1"/>
                          </a:solidFill>
                          <a:effectLst/>
                          <a:latin typeface="標楷體" panose="03000509000000000000" pitchFamily="65" charset="-120"/>
                          <a:ea typeface="標楷體" panose="03000509000000000000" pitchFamily="65" charset="-120"/>
                        </a:rPr>
                        <a:t>方式</a:t>
                      </a:r>
                      <a:endParaRPr lang="zh-TW" altLang="en-US" sz="18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103</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年</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09</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02</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日內授中民字第</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1035038449</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號函據行政院主計總處</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103</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年</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8</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22</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日主會財字第</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1030500641</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號書函</a:t>
                      </a:r>
                      <a:endPar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   中央民意機關支給委員出國考察費等款項，係按委員就任日起算，依其任期分年核算。</a:t>
                      </a:r>
                      <a:endPar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   有關地方民意代表出國考察費等各項費用核支事宜，請依上開方式辦理</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倘以地方民</a:t>
                      </a:r>
                      <a:endPar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   意代表為例，即</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103</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年</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12</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25</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日至</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104</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年</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12</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24</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日為第</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年</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 。</a:t>
                      </a:r>
                      <a:endParaRPr lang="zh-TW" altLang="en-US" sz="18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268247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1800" u="none" strike="noStrike" dirty="0" smtClean="0">
                          <a:effectLst/>
                          <a:latin typeface="標楷體" panose="03000509000000000000" pitchFamily="65" charset="-120"/>
                          <a:ea typeface="標楷體" panose="03000509000000000000" pitchFamily="65" charset="-120"/>
                        </a:rPr>
                        <a:t>解職</a:t>
                      </a:r>
                      <a:endParaRPr lang="en-US" altLang="zh-TW" sz="1800" u="none" strike="noStrike" dirty="0" smtClean="0">
                        <a:effectLst/>
                        <a:latin typeface="標楷體" panose="03000509000000000000" pitchFamily="65" charset="-120"/>
                        <a:ea typeface="標楷體" panose="03000509000000000000" pitchFamily="65" charset="-120"/>
                      </a:endParaRPr>
                    </a:p>
                    <a:p>
                      <a:pPr algn="ctr" fontAlgn="ctr"/>
                      <a:r>
                        <a:rPr lang="zh-TW" altLang="en-US" sz="1800" u="none" strike="noStrike" dirty="0" smtClean="0">
                          <a:effectLst/>
                          <a:latin typeface="標楷體" panose="03000509000000000000" pitchFamily="65" charset="-120"/>
                          <a:ea typeface="標楷體" panose="03000509000000000000" pitchFamily="65" charset="-120"/>
                        </a:rPr>
                        <a:t>停</a:t>
                      </a:r>
                      <a:r>
                        <a:rPr lang="zh-TW" altLang="en-US" sz="1800" u="none" strike="noStrike" dirty="0">
                          <a:effectLst/>
                          <a:latin typeface="標楷體" panose="03000509000000000000" pitchFamily="65" charset="-120"/>
                          <a:ea typeface="標楷體" panose="03000509000000000000" pitchFamily="65" charset="-120"/>
                        </a:rPr>
                        <a:t>權</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0940031039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spcBef>
                          <a:spcPts val="0"/>
                        </a:spcBef>
                        <a:buFont typeface="Arial" panose="020B0604020202020204" pitchFamily="34" charset="0"/>
                        <a:buNone/>
                      </a:pPr>
                      <a:r>
                        <a:rPr lang="zh-TW" altLang="en-US" sz="1800" u="none" strike="noStrike" dirty="0" smtClean="0">
                          <a:effectLst/>
                          <a:latin typeface="標楷體" panose="03000509000000000000" pitchFamily="65" charset="-120"/>
                          <a:ea typeface="標楷體" panose="03000509000000000000" pitchFamily="65" charset="-120"/>
                        </a:rPr>
                        <a:t>出國考察為判決確定生效日前，其請領之出國考察費無需追繳。</a:t>
                      </a:r>
                      <a:endParaRPr lang="en-US" altLang="zh-TW" sz="1800" u="none" strike="noStrike" dirty="0" smtClean="0">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94</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29</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0940722483</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spcBef>
                          <a:spcPts val="0"/>
                        </a:spcBef>
                        <a:buFont typeface="Arial" panose="020B0604020202020204" pitchFamily="34" charset="0"/>
                        <a:buNone/>
                      </a:pPr>
                      <a:r>
                        <a:rPr lang="zh-TW" altLang="en-US" sz="1800" u="none" strike="noStrike" dirty="0" smtClean="0">
                          <a:effectLst/>
                          <a:latin typeface="標楷體" panose="03000509000000000000" pitchFamily="65" charset="-120"/>
                          <a:ea typeface="標楷體" panose="03000509000000000000" pitchFamily="65" charset="-120"/>
                        </a:rPr>
                        <a:t>依法解除職權，該代表有關費用之支給，均應自生效之日起停之發給，其已發給者並應予以收回。</a:t>
                      </a:r>
                      <a:endParaRPr lang="en-US" altLang="zh-TW" sz="1800" u="none" strike="noStrike" dirty="0" smtClean="0">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16</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0910034084</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1015035978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1800" u="none" strike="noStrike" dirty="0" smtClean="0">
                          <a:effectLst/>
                          <a:latin typeface="標楷體" panose="03000509000000000000" pitchFamily="65" charset="-120"/>
                          <a:ea typeface="標楷體" panose="03000509000000000000" pitchFamily="65" charset="-120"/>
                        </a:rPr>
                        <a:t>停權生效日逢其出國考察期間仍可報支生活費及交通費。</a:t>
                      </a:r>
                      <a:endParaRPr lang="en-US" altLang="zh-TW" sz="1800" u="none" strike="noStrike" dirty="0" smtClean="0">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643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484632"/>
            <a:ext cx="10241280" cy="1152579"/>
          </a:xfrm>
        </p:spPr>
        <p:txBody>
          <a:bodyPr>
            <a:normAutofit/>
          </a:bodyPr>
          <a:lstStyle/>
          <a:p>
            <a:r>
              <a:rPr lang="zh-TW" altLang="en-US" sz="4400" dirty="0">
                <a:solidFill>
                  <a:srgbClr val="0070C0"/>
                </a:solidFill>
                <a:latin typeface="+mn-ea"/>
                <a:ea typeface="+mn-ea"/>
              </a:rPr>
              <a:t>地方民意代表各項費用依據</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4050862238"/>
              </p:ext>
            </p:extLst>
          </p:nvPr>
        </p:nvGraphicFramePr>
        <p:xfrm>
          <a:off x="1069849" y="1523998"/>
          <a:ext cx="9859408" cy="5113910"/>
        </p:xfrm>
        <a:graphic>
          <a:graphicData uri="http://schemas.openxmlformats.org/drawingml/2006/table">
            <a:tbl>
              <a:tblPr firstRow="1" bandRow="1"/>
              <a:tblGrid>
                <a:gridCol w="1671616"/>
                <a:gridCol w="1472092"/>
                <a:gridCol w="6715700"/>
              </a:tblGrid>
              <a:tr h="14394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u="none" dirty="0" smtClean="0">
                          <a:solidFill>
                            <a:schemeClr val="tx1"/>
                          </a:solidFill>
                          <a:latin typeface="標楷體" panose="03000509000000000000" pitchFamily="65" charset="-120"/>
                          <a:ea typeface="標楷體" panose="03000509000000000000" pitchFamily="65" charset="-120"/>
                        </a:rPr>
                        <a:t>地方制度法第</a:t>
                      </a:r>
                      <a:r>
                        <a:rPr lang="en-US" altLang="zh-TW" sz="1600" b="1" u="none" dirty="0" smtClean="0">
                          <a:solidFill>
                            <a:schemeClr val="tx1"/>
                          </a:solidFill>
                          <a:latin typeface="標楷體" panose="03000509000000000000" pitchFamily="65" charset="-120"/>
                          <a:ea typeface="標楷體" panose="03000509000000000000" pitchFamily="65" charset="-120"/>
                        </a:rPr>
                        <a:t>52</a:t>
                      </a:r>
                      <a:r>
                        <a:rPr lang="zh-TW" altLang="en-US" sz="1600" b="1" u="none" dirty="0" smtClean="0">
                          <a:solidFill>
                            <a:schemeClr val="tx1"/>
                          </a:solidFill>
                          <a:latin typeface="標楷體" panose="03000509000000000000" pitchFamily="65" charset="-120"/>
                          <a:ea typeface="標楷體" panose="03000509000000000000" pitchFamily="65" charset="-120"/>
                        </a:rPr>
                        <a:t>條</a:t>
                      </a:r>
                      <a:endParaRPr lang="zh-TW" altLang="en-US" sz="1600" dirty="0">
                        <a:solidFill>
                          <a:schemeClr val="tx1"/>
                        </a:solidFill>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r>
                        <a:rPr lang="zh-TW" altLang="en-US" sz="1400" b="0" dirty="0" smtClean="0">
                          <a:solidFill>
                            <a:schemeClr val="tx1"/>
                          </a:solidFill>
                          <a:latin typeface="標楷體" panose="03000509000000000000" pitchFamily="65" charset="-120"/>
                          <a:ea typeface="標楷體" panose="03000509000000000000" pitchFamily="65" charset="-120"/>
                        </a:rPr>
                        <a:t>第</a:t>
                      </a:r>
                      <a:r>
                        <a:rPr lang="en-US" altLang="zh-TW" sz="1400" b="0" dirty="0" smtClean="0">
                          <a:solidFill>
                            <a:schemeClr val="tx1"/>
                          </a:solidFill>
                          <a:latin typeface="標楷體" panose="03000509000000000000" pitchFamily="65" charset="-120"/>
                          <a:ea typeface="標楷體" panose="03000509000000000000" pitchFamily="65" charset="-120"/>
                        </a:rPr>
                        <a:t>1</a:t>
                      </a:r>
                      <a:r>
                        <a:rPr lang="zh-TW" altLang="en-US" sz="1400" b="0" dirty="0" smtClean="0">
                          <a:solidFill>
                            <a:schemeClr val="tx1"/>
                          </a:solidFill>
                          <a:latin typeface="標楷體" panose="03000509000000000000" pitchFamily="65" charset="-120"/>
                          <a:ea typeface="標楷體" panose="03000509000000000000" pitchFamily="65" charset="-120"/>
                        </a:rPr>
                        <a:t>項：直轄市議員、縣（市）議員、鄉（鎮、市）民代表</a:t>
                      </a:r>
                      <a:r>
                        <a:rPr lang="zh-TW" altLang="en-US" sz="1400" b="0" u="sng" dirty="0" smtClean="0">
                          <a:solidFill>
                            <a:schemeClr val="tx1"/>
                          </a:solidFill>
                          <a:latin typeface="標楷體" panose="03000509000000000000" pitchFamily="65" charset="-120"/>
                          <a:ea typeface="標楷體" panose="03000509000000000000" pitchFamily="65" charset="-120"/>
                        </a:rPr>
                        <a:t>得</a:t>
                      </a:r>
                      <a:r>
                        <a:rPr lang="zh-TW" altLang="en-US" sz="1400" b="0" dirty="0" smtClean="0">
                          <a:solidFill>
                            <a:schemeClr val="tx1"/>
                          </a:solidFill>
                          <a:latin typeface="標楷體" panose="03000509000000000000" pitchFamily="65" charset="-120"/>
                          <a:ea typeface="標楷體" panose="03000509000000000000" pitchFamily="65" charset="-120"/>
                        </a:rPr>
                        <a:t>支研究費等必要費用；在開會期間並</a:t>
                      </a:r>
                      <a:r>
                        <a:rPr lang="zh-TW" altLang="en-US" sz="1400" b="0" u="none" dirty="0" smtClean="0">
                          <a:solidFill>
                            <a:schemeClr val="tx1"/>
                          </a:solidFill>
                          <a:latin typeface="標楷體" panose="03000509000000000000" pitchFamily="65" charset="-120"/>
                          <a:ea typeface="標楷體" panose="03000509000000000000" pitchFamily="65" charset="-120"/>
                        </a:rPr>
                        <a:t>得酌</a:t>
                      </a:r>
                      <a:r>
                        <a:rPr lang="zh-TW" altLang="en-US" sz="1400" b="0" dirty="0" smtClean="0">
                          <a:solidFill>
                            <a:schemeClr val="tx1"/>
                          </a:solidFill>
                          <a:latin typeface="標楷體" panose="03000509000000000000" pitchFamily="65" charset="-120"/>
                          <a:ea typeface="標楷體" panose="03000509000000000000" pitchFamily="65" charset="-120"/>
                        </a:rPr>
                        <a:t>支出席費、交通費及膳食費。</a:t>
                      </a:r>
                    </a:p>
                    <a:p>
                      <a:pPr lvl="0"/>
                      <a:r>
                        <a:rPr lang="zh-TW" altLang="en-US" sz="1400" b="0" dirty="0" smtClean="0">
                          <a:solidFill>
                            <a:schemeClr val="tx1"/>
                          </a:solidFill>
                          <a:latin typeface="標楷體" panose="03000509000000000000" pitchFamily="65" charset="-120"/>
                          <a:ea typeface="標楷體" panose="03000509000000000000" pitchFamily="65" charset="-120"/>
                        </a:rPr>
                        <a:t>第</a:t>
                      </a:r>
                      <a:r>
                        <a:rPr lang="en-US" altLang="zh-TW" sz="1400" b="0" dirty="0" smtClean="0">
                          <a:solidFill>
                            <a:schemeClr val="tx1"/>
                          </a:solidFill>
                          <a:latin typeface="標楷體" panose="03000509000000000000" pitchFamily="65" charset="-120"/>
                          <a:ea typeface="標楷體" panose="03000509000000000000" pitchFamily="65" charset="-120"/>
                        </a:rPr>
                        <a:t>2</a:t>
                      </a:r>
                      <a:r>
                        <a:rPr lang="zh-TW" altLang="en-US" sz="1400" b="0" dirty="0" smtClean="0">
                          <a:solidFill>
                            <a:schemeClr val="tx1"/>
                          </a:solidFill>
                          <a:latin typeface="標楷體" panose="03000509000000000000" pitchFamily="65" charset="-120"/>
                          <a:ea typeface="標楷體" panose="03000509000000000000" pitchFamily="65" charset="-120"/>
                        </a:rPr>
                        <a:t>項：違反第</a:t>
                      </a:r>
                      <a:r>
                        <a:rPr lang="en-US" altLang="zh-TW" sz="1400" b="0" dirty="0" smtClean="0">
                          <a:solidFill>
                            <a:schemeClr val="tx1"/>
                          </a:solidFill>
                          <a:latin typeface="標楷體" panose="03000509000000000000" pitchFamily="65" charset="-120"/>
                          <a:ea typeface="標楷體" panose="03000509000000000000" pitchFamily="65" charset="-120"/>
                        </a:rPr>
                        <a:t>34</a:t>
                      </a:r>
                      <a:r>
                        <a:rPr lang="zh-TW" altLang="en-US" sz="1400" b="0" dirty="0" smtClean="0">
                          <a:solidFill>
                            <a:schemeClr val="tx1"/>
                          </a:solidFill>
                          <a:latin typeface="標楷體" panose="03000509000000000000" pitchFamily="65" charset="-120"/>
                          <a:ea typeface="標楷體" panose="03000509000000000000" pitchFamily="65" charset="-120"/>
                        </a:rPr>
                        <a:t>條第</a:t>
                      </a:r>
                      <a:r>
                        <a:rPr lang="en-US" altLang="zh-TW" sz="1400" b="0" dirty="0" smtClean="0">
                          <a:solidFill>
                            <a:schemeClr val="tx1"/>
                          </a:solidFill>
                          <a:latin typeface="標楷體" panose="03000509000000000000" pitchFamily="65" charset="-120"/>
                          <a:ea typeface="標楷體" panose="03000509000000000000" pitchFamily="65" charset="-120"/>
                        </a:rPr>
                        <a:t>4</a:t>
                      </a:r>
                      <a:r>
                        <a:rPr lang="zh-TW" altLang="en-US" sz="1400" b="0" dirty="0" smtClean="0">
                          <a:solidFill>
                            <a:schemeClr val="tx1"/>
                          </a:solidFill>
                          <a:latin typeface="標楷體" panose="03000509000000000000" pitchFamily="65" charset="-120"/>
                          <a:ea typeface="標楷體" panose="03000509000000000000" pitchFamily="65" charset="-120"/>
                        </a:rPr>
                        <a:t>項規定召開之會議，不得依前項規定支領出席費、交通費及膳食費，或另訂項目名稱、標準支給費用。</a:t>
                      </a:r>
                      <a:endParaRPr lang="en-US" altLang="zh-TW" sz="1400" b="0" dirty="0" smtClean="0">
                        <a:solidFill>
                          <a:schemeClr val="tx1"/>
                        </a:solidFill>
                        <a:latin typeface="標楷體" panose="03000509000000000000" pitchFamily="65" charset="-120"/>
                        <a:ea typeface="標楷體" panose="03000509000000000000" pitchFamily="65" charset="-120"/>
                      </a:endParaRPr>
                    </a:p>
                    <a:p>
                      <a:pPr lvl="0"/>
                      <a:r>
                        <a:rPr lang="zh-TW" altLang="en-US" sz="1400" b="0" dirty="0" smtClean="0">
                          <a:solidFill>
                            <a:schemeClr val="tx1"/>
                          </a:solidFill>
                          <a:latin typeface="標楷體" panose="03000509000000000000" pitchFamily="65" charset="-120"/>
                          <a:ea typeface="標楷體" panose="03000509000000000000" pitchFamily="65" charset="-120"/>
                        </a:rPr>
                        <a:t>第</a:t>
                      </a:r>
                      <a:r>
                        <a:rPr lang="en-US" altLang="zh-TW" sz="1400" b="0" dirty="0" smtClean="0">
                          <a:solidFill>
                            <a:schemeClr val="tx1"/>
                          </a:solidFill>
                          <a:latin typeface="標楷體" panose="03000509000000000000" pitchFamily="65" charset="-120"/>
                          <a:ea typeface="標楷體" panose="03000509000000000000" pitchFamily="65" charset="-120"/>
                        </a:rPr>
                        <a:t>3</a:t>
                      </a:r>
                      <a:r>
                        <a:rPr lang="zh-TW" altLang="en-US" sz="1400" b="0" dirty="0" smtClean="0">
                          <a:solidFill>
                            <a:schemeClr val="tx1"/>
                          </a:solidFill>
                          <a:latin typeface="標楷體" panose="03000509000000000000" pitchFamily="65" charset="-120"/>
                          <a:ea typeface="標楷體" panose="03000509000000000000" pitchFamily="65" charset="-120"/>
                        </a:rPr>
                        <a:t>項：第</a:t>
                      </a:r>
                      <a:r>
                        <a:rPr lang="en-US" altLang="zh-TW" sz="1400" b="0" dirty="0" smtClean="0">
                          <a:solidFill>
                            <a:schemeClr val="tx1"/>
                          </a:solidFill>
                          <a:latin typeface="標楷體" panose="03000509000000000000" pitchFamily="65" charset="-120"/>
                          <a:ea typeface="標楷體" panose="03000509000000000000" pitchFamily="65" charset="-120"/>
                        </a:rPr>
                        <a:t>1</a:t>
                      </a:r>
                      <a:r>
                        <a:rPr lang="zh-TW" altLang="en-US" sz="1400" b="0" dirty="0" smtClean="0">
                          <a:solidFill>
                            <a:schemeClr val="tx1"/>
                          </a:solidFill>
                          <a:latin typeface="標楷體" panose="03000509000000000000" pitchFamily="65" charset="-120"/>
                          <a:ea typeface="標楷體" panose="03000509000000000000" pitchFamily="65" charset="-120"/>
                        </a:rPr>
                        <a:t>項各費用支給項目及標準，另以法律定之；非依法律不得自行增加其費用。</a:t>
                      </a:r>
                      <a:endParaRPr lang="zh-TW" altLang="en-US" sz="1400" b="0" dirty="0">
                        <a:solidFill>
                          <a:schemeClr val="tx1"/>
                        </a:solidFill>
                        <a:latin typeface="標楷體" panose="03000509000000000000" pitchFamily="65" charset="-120"/>
                        <a:ea typeface="標楷體" panose="03000509000000000000" pitchFamily="65" charset="-12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tr>
              <a:tr h="14394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u="none" dirty="0" smtClean="0">
                          <a:solidFill>
                            <a:schemeClr val="tx1"/>
                          </a:solidFill>
                          <a:latin typeface="標楷體" panose="03000509000000000000" pitchFamily="65" charset="-120"/>
                          <a:ea typeface="標楷體" panose="03000509000000000000" pitchFamily="65" charset="-120"/>
                        </a:rPr>
                        <a:t>地方民意代表費用支給及村里長事務補助費補助條例</a:t>
                      </a:r>
                      <a:endParaRPr lang="zh-TW" altLang="en-US" sz="1600" dirty="0">
                        <a:solidFill>
                          <a:schemeClr val="tx1"/>
                        </a:solidFill>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r>
                        <a:rPr lang="en-US" altLang="zh-TW" sz="1400" b="0" dirty="0" smtClean="0">
                          <a:solidFill>
                            <a:schemeClr val="tx1"/>
                          </a:solidFill>
                          <a:latin typeface="標楷體" panose="03000509000000000000" pitchFamily="65" charset="-120"/>
                          <a:ea typeface="標楷體" panose="03000509000000000000" pitchFamily="65" charset="-120"/>
                        </a:rPr>
                        <a:t>§3</a:t>
                      </a:r>
                      <a:r>
                        <a:rPr lang="zh-TW" altLang="en-US" sz="1400" b="0" dirty="0" smtClean="0">
                          <a:solidFill>
                            <a:schemeClr val="tx1"/>
                          </a:solidFill>
                          <a:latin typeface="標楷體" panose="03000509000000000000" pitchFamily="65" charset="-120"/>
                          <a:ea typeface="標楷體" panose="03000509000000000000" pitchFamily="65" charset="-120"/>
                        </a:rPr>
                        <a:t>研究費</a:t>
                      </a:r>
                    </a:p>
                    <a:p>
                      <a:pPr lvl="0"/>
                      <a:r>
                        <a:rPr lang="en-US" altLang="zh-TW" sz="1400" b="0" dirty="0" smtClean="0">
                          <a:solidFill>
                            <a:schemeClr val="tx1"/>
                          </a:solidFill>
                          <a:latin typeface="標楷體" panose="03000509000000000000" pitchFamily="65" charset="-120"/>
                          <a:ea typeface="標楷體" panose="03000509000000000000" pitchFamily="65" charset="-120"/>
                        </a:rPr>
                        <a:t>§4</a:t>
                      </a:r>
                      <a:r>
                        <a:rPr lang="zh-TW" altLang="en-US" sz="1400" b="0" dirty="0" smtClean="0">
                          <a:solidFill>
                            <a:schemeClr val="tx1"/>
                          </a:solidFill>
                          <a:latin typeface="標楷體" panose="03000509000000000000" pitchFamily="65" charset="-120"/>
                          <a:ea typeface="標楷體" panose="03000509000000000000" pitchFamily="65" charset="-120"/>
                        </a:rPr>
                        <a:t>出席費、交通費、膳食費</a:t>
                      </a:r>
                    </a:p>
                    <a:p>
                      <a:pPr lvl="0"/>
                      <a:r>
                        <a:rPr lang="en-US" altLang="zh-TW" sz="1400" b="0" dirty="0" smtClean="0">
                          <a:solidFill>
                            <a:schemeClr val="tx1"/>
                          </a:solidFill>
                          <a:latin typeface="標楷體" panose="03000509000000000000" pitchFamily="65" charset="-120"/>
                          <a:ea typeface="標楷體" panose="03000509000000000000" pitchFamily="65" charset="-120"/>
                        </a:rPr>
                        <a:t>§5</a:t>
                      </a:r>
                      <a:r>
                        <a:rPr lang="zh-TW" altLang="en-US" sz="1400" b="0" dirty="0" smtClean="0">
                          <a:solidFill>
                            <a:schemeClr val="tx1"/>
                          </a:solidFill>
                          <a:latin typeface="標楷體" panose="03000509000000000000" pitchFamily="65" charset="-120"/>
                          <a:ea typeface="標楷體" panose="03000509000000000000" pitchFamily="65" charset="-120"/>
                        </a:rPr>
                        <a:t>健康檢查費、保險費、為民服務費、春節慰勞金、出國考察費、特別費</a:t>
                      </a:r>
                    </a:p>
                    <a:p>
                      <a:pPr lvl="0"/>
                      <a:r>
                        <a:rPr lang="en-US" altLang="zh-TW" sz="1400" b="0" dirty="0" smtClean="0">
                          <a:solidFill>
                            <a:schemeClr val="tx1"/>
                          </a:solidFill>
                          <a:latin typeface="標楷體" panose="03000509000000000000" pitchFamily="65" charset="-120"/>
                          <a:ea typeface="標楷體" panose="03000509000000000000" pitchFamily="65" charset="-120"/>
                        </a:rPr>
                        <a:t>§6</a:t>
                      </a:r>
                      <a:r>
                        <a:rPr lang="zh-TW" altLang="en-US" sz="1400" b="0" dirty="0" smtClean="0">
                          <a:solidFill>
                            <a:schemeClr val="tx1"/>
                          </a:solidFill>
                          <a:latin typeface="標楷體" panose="03000509000000000000" pitchFamily="65" charset="-120"/>
                          <a:ea typeface="標楷體" panose="03000509000000000000" pitchFamily="65" charset="-120"/>
                        </a:rPr>
                        <a:t>議員公費助理</a:t>
                      </a:r>
                      <a:r>
                        <a:rPr lang="zh-TW" altLang="en-US" sz="1400" b="0" u="none" dirty="0" smtClean="0">
                          <a:solidFill>
                            <a:schemeClr val="tx1"/>
                          </a:solidFill>
                          <a:latin typeface="標楷體" panose="03000509000000000000" pitchFamily="65" charset="-120"/>
                          <a:ea typeface="標楷體" panose="03000509000000000000" pitchFamily="65" charset="-120"/>
                        </a:rPr>
                        <a:t>補助費、得酌給春節慰勞金</a:t>
                      </a:r>
                    </a:p>
                    <a:p>
                      <a:pPr lvl="0"/>
                      <a:r>
                        <a:rPr lang="en-US" altLang="zh-TW" sz="1400" b="0" dirty="0" smtClean="0">
                          <a:solidFill>
                            <a:schemeClr val="tx1"/>
                          </a:solidFill>
                          <a:latin typeface="標楷體" panose="03000509000000000000" pitchFamily="65" charset="-120"/>
                          <a:ea typeface="標楷體" panose="03000509000000000000" pitchFamily="65" charset="-120"/>
                        </a:rPr>
                        <a:t>§8</a:t>
                      </a:r>
                      <a:r>
                        <a:rPr lang="zh-TW" altLang="en-US" sz="1400" b="0" dirty="0" smtClean="0">
                          <a:solidFill>
                            <a:schemeClr val="tx1"/>
                          </a:solidFill>
                          <a:latin typeface="標楷體" panose="03000509000000000000" pitchFamily="65" charset="-120"/>
                          <a:ea typeface="標楷體" panose="03000509000000000000" pitchFamily="65" charset="-120"/>
                        </a:rPr>
                        <a:t>本條例未規定者，不得編列預算支付。</a:t>
                      </a:r>
                      <a:endParaRPr lang="zh-TW" altLang="en-US" sz="1400" b="0" dirty="0">
                        <a:solidFill>
                          <a:schemeClr val="tx1"/>
                        </a:solidFill>
                        <a:latin typeface="標楷體" panose="03000509000000000000" pitchFamily="65" charset="-120"/>
                        <a:ea typeface="標楷體" panose="03000509000000000000" pitchFamily="65" charset="-12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tr>
              <a:tr h="2234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u="none" dirty="0" smtClean="0">
                          <a:solidFill>
                            <a:schemeClr val="tx1"/>
                          </a:solidFill>
                          <a:latin typeface="標楷體" panose="03000509000000000000" pitchFamily="65" charset="-120"/>
                          <a:ea typeface="標楷體" panose="03000509000000000000" pitchFamily="65" charset="-120"/>
                        </a:rPr>
                        <a:t>行政院主計總處訂頒之各年度共同性費用編列基準</a:t>
                      </a:r>
                      <a:endParaRPr lang="zh-TW" altLang="en-US" sz="1600" dirty="0">
                        <a:solidFill>
                          <a:schemeClr val="tx1"/>
                        </a:solidFill>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0" dirty="0" smtClean="0">
                          <a:solidFill>
                            <a:schemeClr val="tx1"/>
                          </a:solidFill>
                          <a:latin typeface="標楷體" panose="03000509000000000000" pitchFamily="65" charset="-120"/>
                          <a:ea typeface="標楷體" panose="03000509000000000000" pitchFamily="65" charset="-120"/>
                        </a:rPr>
                        <a:t>有關議事業務運作經費</a:t>
                      </a:r>
                      <a:endParaRPr lang="zh-TW" altLang="en-US" sz="1200" b="0"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400" b="0" dirty="0" smtClean="0">
                          <a:solidFill>
                            <a:schemeClr val="tx1"/>
                          </a:solidFill>
                          <a:latin typeface="標楷體" panose="03000509000000000000" pitchFamily="65" charset="-120"/>
                          <a:ea typeface="標楷體" panose="03000509000000000000" pitchFamily="65" charset="-120"/>
                        </a:rPr>
                        <a:t>民代費用支給條例規定費用項目</a:t>
                      </a:r>
                      <a:r>
                        <a:rPr lang="en-US" altLang="zh-TW" sz="1400" b="0" dirty="0" smtClean="0">
                          <a:solidFill>
                            <a:schemeClr val="tx1"/>
                          </a:solidFill>
                          <a:latin typeface="標楷體" panose="03000509000000000000" pitchFamily="65" charset="-120"/>
                          <a:ea typeface="標楷體" panose="03000509000000000000" pitchFamily="65" charset="-120"/>
                        </a:rPr>
                        <a:t>(</a:t>
                      </a:r>
                      <a:r>
                        <a:rPr lang="zh-TW" altLang="en-US" sz="1400" b="0" dirty="0" smtClean="0">
                          <a:solidFill>
                            <a:schemeClr val="tx1"/>
                          </a:solidFill>
                          <a:latin typeface="標楷體" panose="03000509000000000000" pitchFamily="65" charset="-120"/>
                          <a:ea typeface="標楷體" panose="03000509000000000000" pitchFamily="65" charset="-120"/>
                        </a:rPr>
                        <a:t>研究費、出席費及助理費用除外</a:t>
                      </a:r>
                      <a:r>
                        <a:rPr lang="en-US" altLang="zh-TW" sz="1400" b="0" dirty="0" smtClean="0">
                          <a:solidFill>
                            <a:schemeClr val="tx1"/>
                          </a:solidFill>
                          <a:latin typeface="標楷體" panose="03000509000000000000" pitchFamily="65" charset="-120"/>
                          <a:ea typeface="標楷體" panose="03000509000000000000" pitchFamily="65" charset="-120"/>
                        </a:rPr>
                        <a:t>)</a:t>
                      </a:r>
                      <a:endParaRPr lang="zh-TW" altLang="en-US" sz="1200" b="0" dirty="0" smtClean="0">
                        <a:solidFill>
                          <a:schemeClr val="tx1"/>
                        </a:solidFill>
                        <a:latin typeface="標楷體" panose="03000509000000000000" pitchFamily="65" charset="-120"/>
                        <a:ea typeface="標楷體" panose="03000509000000000000" pitchFamily="65" charset="-120"/>
                      </a:endParaRPr>
                    </a:p>
                    <a:p>
                      <a:pPr marL="228600" lvl="0" indent="-228600">
                        <a:buFont typeface="+mj-lt"/>
                        <a:buAutoNum type="arabicPeriod"/>
                      </a:pPr>
                      <a:r>
                        <a:rPr lang="zh-TW" altLang="en-US" sz="1400" b="0" dirty="0" smtClean="0">
                          <a:solidFill>
                            <a:schemeClr val="tx1"/>
                          </a:solidFill>
                          <a:latin typeface="標楷體" panose="03000509000000000000" pitchFamily="65" charset="-120"/>
                          <a:ea typeface="標楷體" panose="03000509000000000000" pitchFamily="65" charset="-120"/>
                        </a:rPr>
                        <a:t>定期大會、臨時大會開會費用</a:t>
                      </a:r>
                      <a:endParaRPr lang="en-US" altLang="zh-TW" sz="1400" b="0" dirty="0" smtClean="0">
                        <a:solidFill>
                          <a:schemeClr val="tx1"/>
                        </a:solidFill>
                        <a:latin typeface="標楷體" panose="03000509000000000000" pitchFamily="65" charset="-120"/>
                        <a:ea typeface="標楷體" panose="03000509000000000000" pitchFamily="65" charset="-120"/>
                      </a:endParaRPr>
                    </a:p>
                    <a:p>
                      <a:pPr marL="228600" lvl="0" indent="-228600">
                        <a:buFont typeface="+mj-lt"/>
                        <a:buAutoNum type="arabicPeriod"/>
                      </a:pPr>
                      <a:r>
                        <a:rPr lang="zh-TW" altLang="en-US" sz="1400" b="0" dirty="0" smtClean="0">
                          <a:solidFill>
                            <a:schemeClr val="tx1"/>
                          </a:solidFill>
                          <a:latin typeface="標楷體" panose="03000509000000000000" pitchFamily="65" charset="-120"/>
                          <a:ea typeface="標楷體" panose="03000509000000000000" pitchFamily="65" charset="-120"/>
                        </a:rPr>
                        <a:t>編印議事錄、公報及刊物</a:t>
                      </a:r>
                      <a:endParaRPr lang="en-US" altLang="zh-TW" sz="1400" b="0" dirty="0" smtClean="0">
                        <a:solidFill>
                          <a:schemeClr val="tx1"/>
                        </a:solidFill>
                        <a:latin typeface="標楷體" panose="03000509000000000000" pitchFamily="65" charset="-120"/>
                        <a:ea typeface="標楷體" panose="03000509000000000000" pitchFamily="65" charset="-120"/>
                      </a:endParaRPr>
                    </a:p>
                    <a:p>
                      <a:pPr marL="228600" lvl="0" indent="-228600">
                        <a:buFont typeface="+mj-lt"/>
                        <a:buAutoNum type="arabicPeriod"/>
                      </a:pPr>
                      <a:r>
                        <a:rPr lang="zh-TW" altLang="en-US" sz="1400" b="0" dirty="0" smtClean="0">
                          <a:solidFill>
                            <a:schemeClr val="tx1"/>
                          </a:solidFill>
                          <a:latin typeface="標楷體" panose="03000509000000000000" pitchFamily="65" charset="-120"/>
                          <a:ea typeface="標楷體" panose="03000509000000000000" pitchFamily="65" charset="-120"/>
                        </a:rPr>
                        <a:t>業務管理</a:t>
                      </a:r>
                      <a:r>
                        <a:rPr lang="en-US" altLang="zh-TW" sz="1400" b="0" dirty="0" smtClean="0">
                          <a:solidFill>
                            <a:schemeClr val="tx1"/>
                          </a:solidFill>
                          <a:latin typeface="標楷體" panose="03000509000000000000" pitchFamily="65" charset="-120"/>
                          <a:ea typeface="標楷體" panose="03000509000000000000" pitchFamily="65" charset="-120"/>
                        </a:rPr>
                        <a:t>：</a:t>
                      </a:r>
                      <a:r>
                        <a:rPr lang="zh-TW" altLang="en-US" sz="1400" b="0" dirty="0" smtClean="0">
                          <a:solidFill>
                            <a:schemeClr val="tx1"/>
                          </a:solidFill>
                          <a:latin typeface="標楷體" panose="03000509000000000000" pitchFamily="65" charset="-120"/>
                          <a:ea typeface="標楷體" panose="03000509000000000000" pitchFamily="65" charset="-120"/>
                        </a:rPr>
                        <a:t>包括各種年節、紀念活動費、各種比賽經費、各種贈品、紀念章</a:t>
                      </a:r>
                      <a:r>
                        <a:rPr lang="en-US" altLang="zh-TW" sz="1400" b="0" dirty="0" smtClean="0">
                          <a:solidFill>
                            <a:schemeClr val="tx1"/>
                          </a:solidFill>
                          <a:latin typeface="標楷體" panose="03000509000000000000" pitchFamily="65" charset="-120"/>
                          <a:ea typeface="標楷體" panose="03000509000000000000" pitchFamily="65" charset="-120"/>
                        </a:rPr>
                        <a:t>(</a:t>
                      </a:r>
                      <a:r>
                        <a:rPr lang="zh-TW" altLang="en-US" sz="1400" b="0" dirty="0" smtClean="0">
                          <a:solidFill>
                            <a:schemeClr val="tx1"/>
                          </a:solidFill>
                          <a:latin typeface="標楷體" panose="03000509000000000000" pitchFamily="65" charset="-120"/>
                          <a:ea typeface="標楷體" panose="03000509000000000000" pitchFamily="65" charset="-120"/>
                        </a:rPr>
                        <a:t>徽</a:t>
                      </a:r>
                      <a:r>
                        <a:rPr lang="en-US" altLang="zh-TW" sz="1400" b="0" dirty="0" smtClean="0">
                          <a:solidFill>
                            <a:schemeClr val="tx1"/>
                          </a:solidFill>
                          <a:latin typeface="標楷體" panose="03000509000000000000" pitchFamily="65" charset="-120"/>
                          <a:ea typeface="標楷體" panose="03000509000000000000" pitchFamily="65" charset="-120"/>
                        </a:rPr>
                        <a:t>)</a:t>
                      </a:r>
                      <a:r>
                        <a:rPr lang="zh-TW" altLang="en-US" sz="1400" b="0" dirty="0" smtClean="0">
                          <a:solidFill>
                            <a:schemeClr val="tx1"/>
                          </a:solidFill>
                          <a:latin typeface="標楷體" panose="03000509000000000000" pitchFamily="65" charset="-120"/>
                          <a:ea typeface="標楷體" panose="03000509000000000000" pitchFamily="65" charset="-120"/>
                        </a:rPr>
                        <a:t>等、各種慰勞費</a:t>
                      </a:r>
                      <a:endParaRPr lang="en-US" altLang="zh-TW" sz="1400" b="0" dirty="0" smtClean="0">
                        <a:solidFill>
                          <a:schemeClr val="tx1"/>
                        </a:solidFill>
                        <a:latin typeface="標楷體" panose="03000509000000000000" pitchFamily="65" charset="-120"/>
                        <a:ea typeface="標楷體" panose="03000509000000000000" pitchFamily="65" charset="-120"/>
                      </a:endParaRPr>
                    </a:p>
                    <a:p>
                      <a:pPr marL="228600" lvl="0" indent="-228600">
                        <a:buFont typeface="+mj-lt"/>
                        <a:buAutoNum type="arabicPeriod"/>
                      </a:pPr>
                      <a:r>
                        <a:rPr lang="zh-TW" altLang="en-US" sz="1400" b="0" u="none" dirty="0" smtClean="0">
                          <a:solidFill>
                            <a:schemeClr val="tx1"/>
                          </a:solidFill>
                          <a:latin typeface="標楷體" panose="03000509000000000000" pitchFamily="65" charset="-120"/>
                          <a:ea typeface="標楷體" panose="03000509000000000000" pitchFamily="65" charset="-120"/>
                        </a:rPr>
                        <a:t>國內經建考察</a:t>
                      </a:r>
                      <a:endParaRPr lang="en-US" altLang="zh-TW" sz="1400" b="0" u="none" dirty="0" smtClean="0">
                        <a:solidFill>
                          <a:schemeClr val="tx1"/>
                        </a:solidFill>
                        <a:latin typeface="標楷體" panose="03000509000000000000" pitchFamily="65" charset="-120"/>
                        <a:ea typeface="標楷體" panose="03000509000000000000" pitchFamily="65" charset="-120"/>
                      </a:endParaRPr>
                    </a:p>
                    <a:p>
                      <a:pPr marL="228600" lvl="0" indent="-228600">
                        <a:buFont typeface="+mj-lt"/>
                        <a:buAutoNum type="arabicPeriod"/>
                      </a:pPr>
                      <a:r>
                        <a:rPr lang="zh-TW" altLang="en-US" sz="1400" b="0" u="none" dirty="0" smtClean="0">
                          <a:solidFill>
                            <a:schemeClr val="tx1"/>
                          </a:solidFill>
                          <a:latin typeface="標楷體" panose="03000509000000000000" pitchFamily="65" charset="-120"/>
                          <a:ea typeface="標楷體" panose="03000509000000000000" pitchFamily="65" charset="-120"/>
                        </a:rPr>
                        <a:t>黨團</a:t>
                      </a:r>
                      <a:r>
                        <a:rPr lang="en-US" altLang="zh-TW" sz="1400" b="0" u="none" dirty="0" smtClean="0">
                          <a:solidFill>
                            <a:schemeClr val="tx1"/>
                          </a:solidFill>
                          <a:latin typeface="標楷體" panose="03000509000000000000" pitchFamily="65" charset="-120"/>
                          <a:ea typeface="標楷體" panose="03000509000000000000" pitchFamily="65" charset="-120"/>
                        </a:rPr>
                        <a:t>(</a:t>
                      </a:r>
                      <a:r>
                        <a:rPr lang="zh-TW" altLang="en-US" sz="1400" b="0" u="none" dirty="0" smtClean="0">
                          <a:solidFill>
                            <a:schemeClr val="tx1"/>
                          </a:solidFill>
                          <a:latin typeface="標楷體" panose="03000509000000000000" pitchFamily="65" charset="-120"/>
                          <a:ea typeface="標楷體" panose="03000509000000000000" pitchFamily="65" charset="-120"/>
                        </a:rPr>
                        <a:t>政團</a:t>
                      </a:r>
                      <a:r>
                        <a:rPr lang="en-US" altLang="zh-TW" sz="1400" b="0" u="none" dirty="0" smtClean="0">
                          <a:solidFill>
                            <a:schemeClr val="tx1"/>
                          </a:solidFill>
                          <a:latin typeface="標楷體" panose="03000509000000000000" pitchFamily="65" charset="-120"/>
                          <a:ea typeface="標楷體" panose="03000509000000000000" pitchFamily="65" charset="-120"/>
                        </a:rPr>
                        <a:t>)</a:t>
                      </a:r>
                      <a:r>
                        <a:rPr lang="zh-TW" altLang="en-US" sz="1400" b="0" u="none" dirty="0" smtClean="0">
                          <a:solidFill>
                            <a:schemeClr val="tx1"/>
                          </a:solidFill>
                          <a:latin typeface="標楷體" panose="03000509000000000000" pitchFamily="65" charset="-120"/>
                          <a:ea typeface="標楷體" panose="03000509000000000000" pitchFamily="65" charset="-120"/>
                        </a:rPr>
                        <a:t>補助費</a:t>
                      </a:r>
                      <a:r>
                        <a:rPr lang="en-US" altLang="zh-TW" sz="1400" b="0" u="none" dirty="0" smtClean="0">
                          <a:solidFill>
                            <a:schemeClr val="tx1"/>
                          </a:solidFill>
                          <a:latin typeface="標楷體" panose="03000509000000000000" pitchFamily="65" charset="-120"/>
                          <a:ea typeface="標楷體" panose="03000509000000000000" pitchFamily="65" charset="-120"/>
                        </a:rPr>
                        <a:t>(</a:t>
                      </a:r>
                      <a:r>
                        <a:rPr lang="zh-TW" altLang="en-US" sz="1400" b="0" u="none" dirty="0" smtClean="0">
                          <a:solidFill>
                            <a:schemeClr val="tx1"/>
                          </a:solidFill>
                          <a:latin typeface="標楷體" panose="03000509000000000000" pitchFamily="65" charset="-120"/>
                          <a:ea typeface="標楷體" panose="03000509000000000000" pitchFamily="65" charset="-120"/>
                        </a:rPr>
                        <a:t>鄉鎮市無</a:t>
                      </a:r>
                      <a:r>
                        <a:rPr lang="en-US" altLang="zh-TW" sz="1400" b="0" u="none" dirty="0" smtClean="0">
                          <a:solidFill>
                            <a:schemeClr val="tx1"/>
                          </a:solidFill>
                          <a:latin typeface="標楷體" panose="03000509000000000000" pitchFamily="65" charset="-120"/>
                          <a:ea typeface="標楷體" panose="03000509000000000000" pitchFamily="65" charset="-120"/>
                        </a:rPr>
                        <a:t>)</a:t>
                      </a:r>
                    </a:p>
                    <a:p>
                      <a:pPr marL="228600" lvl="0" indent="-228600">
                        <a:buFont typeface="+mj-lt"/>
                        <a:buAutoNum type="arabicPeriod"/>
                      </a:pPr>
                      <a:r>
                        <a:rPr lang="zh-TW" altLang="en-US" sz="1400" b="0" u="none" dirty="0" smtClean="0">
                          <a:solidFill>
                            <a:schemeClr val="tx1"/>
                          </a:solidFill>
                          <a:latin typeface="標楷體" panose="03000509000000000000" pitchFamily="65" charset="-120"/>
                          <a:ea typeface="標楷體" panose="03000509000000000000" pitchFamily="65" charset="-120"/>
                        </a:rPr>
                        <a:t>其他議事運作業務各項費用</a:t>
                      </a:r>
                      <a:r>
                        <a:rPr lang="en-US" altLang="zh-TW" sz="1400" b="0" u="none" dirty="0" smtClean="0">
                          <a:solidFill>
                            <a:schemeClr val="tx1"/>
                          </a:solidFill>
                          <a:latin typeface="標楷體" panose="03000509000000000000" pitchFamily="65" charset="-120"/>
                          <a:ea typeface="標楷體" panose="03000509000000000000" pitchFamily="65" charset="-120"/>
                        </a:rPr>
                        <a:t>(</a:t>
                      </a:r>
                      <a:r>
                        <a:rPr lang="zh-TW" altLang="en-US" sz="1400" b="0" u="none" dirty="0" smtClean="0">
                          <a:solidFill>
                            <a:schemeClr val="tx1"/>
                          </a:solidFill>
                          <a:latin typeface="標楷體" panose="03000509000000000000" pitchFamily="65" charset="-120"/>
                          <a:ea typeface="標楷體" panose="03000509000000000000" pitchFamily="65" charset="-120"/>
                        </a:rPr>
                        <a:t>直轄市無</a:t>
                      </a:r>
                      <a:r>
                        <a:rPr lang="en-US" altLang="zh-TW" sz="1400" b="0" u="none" dirty="0" smtClean="0">
                          <a:solidFill>
                            <a:schemeClr val="tx1"/>
                          </a:solidFill>
                          <a:latin typeface="標楷體" panose="03000509000000000000" pitchFamily="65" charset="-120"/>
                          <a:ea typeface="標楷體" panose="03000509000000000000" pitchFamily="65" charset="-120"/>
                        </a:rPr>
                        <a:t>)</a:t>
                      </a:r>
                      <a:endParaRPr lang="zh-TW" altLang="en-US" sz="1400" b="0" u="none"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0874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出國</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考察費函釋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40</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067837663"/>
              </p:ext>
            </p:extLst>
          </p:nvPr>
        </p:nvGraphicFramePr>
        <p:xfrm>
          <a:off x="1255234" y="1833583"/>
          <a:ext cx="9935280" cy="4218875"/>
        </p:xfrm>
        <a:graphic>
          <a:graphicData uri="http://schemas.openxmlformats.org/drawingml/2006/table">
            <a:tbl>
              <a:tblPr/>
              <a:tblGrid>
                <a:gridCol w="1164720"/>
                <a:gridCol w="8770560"/>
              </a:tblGrid>
              <a:tr h="11253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支領上限</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99</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0990035326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因每人每年出國考察費有最高限額之規定，是以當年度未使用或未用罄尚有餘額者，不得由已支給最高限額之其他地方民意代表繼續使用。</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3221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2000" u="none" strike="noStrike">
                          <a:effectLst/>
                          <a:latin typeface="標楷體" panose="03000509000000000000" pitchFamily="65" charset="-120"/>
                          <a:ea typeface="標楷體" panose="03000509000000000000" pitchFamily="65" charset="-120"/>
                        </a:rPr>
                        <a:t>出國考察費範圍</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0910079284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99</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9</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0990035753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1070411279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   </a:t>
                      </a: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各級地方行政及立法機關於編列或執行地方民意代表出國參加外國姊</a:t>
                      </a:r>
                      <a:endParaRPr lang="en-US" altLang="zh-TW" sz="2000" b="0" i="0" u="none" strike="noStrike" dirty="0" smtClean="0">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   妹市締盟或訪問活動相關預算時，應確實依補助條例規定辦理。</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7713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2000" u="none" strike="noStrike" dirty="0">
                          <a:effectLst/>
                          <a:latin typeface="標楷體" panose="03000509000000000000" pitchFamily="65" charset="-120"/>
                          <a:ea typeface="標楷體" panose="03000509000000000000" pitchFamily="65" charset="-120"/>
                        </a:rPr>
                        <a:t>出國考察報告</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5</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1015036033B</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10511012662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dirty="0" smtClean="0">
                          <a:effectLst/>
                          <a:latin typeface="標楷體" panose="03000509000000000000" pitchFamily="65" charset="-120"/>
                          <a:ea typeface="標楷體" panose="03000509000000000000" pitchFamily="65" charset="-120"/>
                        </a:rPr>
                        <a:t>監察院及行政院主計總處要求：依規定將每年地方代表出國考察辦理情形彙整填列函報本部。</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60551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4716" y="273697"/>
            <a:ext cx="10691228" cy="1372223"/>
          </a:xfrm>
        </p:spPr>
        <p:txBody>
          <a:bodyPr>
            <a:noAutofit/>
          </a:bodyPr>
          <a:lstStyle/>
          <a:p>
            <a:r>
              <a:rPr lang="zh-TW" altLang="en-US" sz="3600" kern="0" cap="none" dirty="0">
                <a:solidFill>
                  <a:srgbClr val="0070C0"/>
                </a:solidFill>
                <a:latin typeface="標楷體" panose="03000509000000000000" pitchFamily="65" charset="-120"/>
                <a:ea typeface="標楷體" panose="03000509000000000000" pitchFamily="65" charset="-120"/>
                <a:sym typeface="Lora"/>
              </a:rPr>
              <a:t>出國考察費省思                             </a:t>
            </a:r>
            <a:r>
              <a:rPr lang="zh-TW" altLang="en-US" sz="3600" kern="0" cap="none" dirty="0" smtClean="0">
                <a:solidFill>
                  <a:srgbClr val="0070C0"/>
                </a:solidFill>
                <a:latin typeface="標楷體" panose="03000509000000000000" pitchFamily="65" charset="-120"/>
                <a:ea typeface="標楷體" panose="03000509000000000000" pitchFamily="65" charset="-120"/>
                <a:sym typeface="Lora"/>
              </a:rPr>
              <a:t>                     花</a:t>
            </a:r>
            <a:r>
              <a:rPr lang="zh-TW" altLang="en-US" sz="3600" kern="0" cap="none" dirty="0">
                <a:solidFill>
                  <a:srgbClr val="0070C0"/>
                </a:solidFill>
                <a:latin typeface="標楷體" panose="03000509000000000000" pitchFamily="65" charset="-120"/>
                <a:ea typeface="標楷體" panose="03000509000000000000" pitchFamily="65" charset="-120"/>
                <a:sym typeface="Lora"/>
              </a:rPr>
              <a:t>納稅錢的出國考察？僅寫</a:t>
            </a:r>
            <a:r>
              <a:rPr lang="en-US" altLang="zh-TW" sz="3600" kern="0" cap="none" dirty="0">
                <a:solidFill>
                  <a:srgbClr val="0070C0"/>
                </a:solidFill>
                <a:latin typeface="標楷體" panose="03000509000000000000" pitchFamily="65" charset="-120"/>
                <a:ea typeface="標楷體" panose="03000509000000000000" pitchFamily="65" charset="-120"/>
                <a:sym typeface="Lora"/>
              </a:rPr>
              <a:t>2</a:t>
            </a:r>
            <a:r>
              <a:rPr lang="zh-TW" altLang="en-US" sz="3600" kern="0" cap="none" dirty="0">
                <a:solidFill>
                  <a:srgbClr val="0070C0"/>
                </a:solidFill>
                <a:latin typeface="標楷體" panose="03000509000000000000" pitchFamily="65" charset="-120"/>
                <a:ea typeface="標楷體" panose="03000509000000000000" pitchFamily="65" charset="-120"/>
                <a:sym typeface="Lora"/>
              </a:rPr>
              <a:t>行還錯字連篇？！</a:t>
            </a:r>
            <a:endParaRPr lang="zh-TW" altLang="en-US" sz="36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41</a:t>
            </a:fld>
            <a:endParaRPr lang="zh-TW" altLang="en-US"/>
          </a:p>
        </p:txBody>
      </p:sp>
      <p:sp>
        <p:nvSpPr>
          <p:cNvPr id="6" name="副標題 1"/>
          <p:cNvSpPr txBox="1">
            <a:spLocks/>
          </p:cNvSpPr>
          <p:nvPr/>
        </p:nvSpPr>
        <p:spPr>
          <a:xfrm>
            <a:off x="1370332" y="2377591"/>
            <a:ext cx="2994227" cy="363239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342900" indent="-342900">
              <a:spcAft>
                <a:spcPts val="600"/>
              </a:spcAft>
            </a:pPr>
            <a:r>
              <a:rPr lang="zh-TW" altLang="en-US" kern="0" smtClean="0">
                <a:latin typeface="標楷體" panose="03000509000000000000" pitchFamily="65" charset="-120"/>
                <a:ea typeface="標楷體" panose="03000509000000000000" pitchFamily="65" charset="-120"/>
              </a:rPr>
              <a:t>出國考察計畫表</a:t>
            </a:r>
            <a:endParaRPr lang="en-US" altLang="zh-TW" kern="0" smtClean="0">
              <a:latin typeface="標楷體" panose="03000509000000000000" pitchFamily="65" charset="-120"/>
              <a:ea typeface="標楷體" panose="03000509000000000000" pitchFamily="65" charset="-120"/>
            </a:endParaRPr>
          </a:p>
          <a:p>
            <a:pPr marL="342900" indent="-342900">
              <a:spcAft>
                <a:spcPts val="600"/>
              </a:spcAft>
            </a:pPr>
            <a:r>
              <a:rPr lang="zh-TW" altLang="en-US" kern="0" smtClean="0">
                <a:latin typeface="標楷體" panose="03000509000000000000" pitchFamily="65" charset="-120"/>
                <a:ea typeface="標楷體" panose="03000509000000000000" pitchFamily="65" charset="-120"/>
              </a:rPr>
              <a:t>出國考察行程表</a:t>
            </a:r>
            <a:endParaRPr lang="en-US" altLang="zh-TW" kern="0" smtClean="0">
              <a:latin typeface="標楷體" panose="03000509000000000000" pitchFamily="65" charset="-120"/>
              <a:ea typeface="標楷體" panose="03000509000000000000" pitchFamily="65" charset="-120"/>
            </a:endParaRPr>
          </a:p>
          <a:p>
            <a:pPr marL="342900" indent="-342900">
              <a:spcAft>
                <a:spcPts val="600"/>
              </a:spcAft>
            </a:pPr>
            <a:r>
              <a:rPr lang="zh-TW" altLang="en-US" kern="0" smtClean="0">
                <a:latin typeface="標楷體" panose="03000509000000000000" pitchFamily="65" charset="-120"/>
                <a:ea typeface="標楷體" panose="03000509000000000000" pitchFamily="65" charset="-120"/>
              </a:rPr>
              <a:t>考察觀摩心得</a:t>
            </a:r>
            <a:endParaRPr lang="zh-TW" altLang="en-US" kern="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442" y="1598806"/>
            <a:ext cx="4523210" cy="4856540"/>
          </a:xfrm>
          <a:prstGeom prst="rect">
            <a:avLst/>
          </a:prstGeom>
        </p:spPr>
      </p:pic>
    </p:spTree>
    <p:extLst>
      <p:ext uri="{BB962C8B-B14F-4D97-AF65-F5344CB8AC3E}">
        <p14:creationId xmlns:p14="http://schemas.microsoft.com/office/powerpoint/2010/main" val="277416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函</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42</a:t>
            </a:fld>
            <a:endParaRPr lang="zh-TW" altLang="en-US"/>
          </a:p>
        </p:txBody>
      </p:sp>
      <p:sp>
        <p:nvSpPr>
          <p:cNvPr id="6" name="文字版面配置區 2"/>
          <p:cNvSpPr txBox="1">
            <a:spLocks/>
          </p:cNvSpPr>
          <p:nvPr/>
        </p:nvSpPr>
        <p:spPr>
          <a:xfrm>
            <a:off x="1617153" y="1705806"/>
            <a:ext cx="9912996" cy="437277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地方民意代表各項費用可否做為強制執行法第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122</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條強制執行之標的？</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債務人總財產中具有金錢價值者，原則上均得為強制執行之標的或客體；但因法律規定禁止讓與或扣押者，或依權利之性質不得讓與者，始不屬於強制執行之責任財產範圍。</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地方民意代表費用支給條例未規定其各項費用禁止讓與或扣押，爰由執行法院依具體個案審酌事實依法處理。</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法務部</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104</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日法律字第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10403506430</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號函</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107</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9</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日台內密勇字第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1070049429</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號函</a:t>
            </a:r>
            <a:endPar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r" defTabSz="914400" rtl="0" eaLnBrk="1" fontAlgn="auto" latinLnBrk="0" hangingPunct="1">
              <a:lnSpc>
                <a:spcPct val="100000"/>
              </a:lnSpc>
              <a:spcBef>
                <a:spcPct val="0"/>
              </a:spcBef>
              <a:spcAft>
                <a:spcPts val="0"/>
              </a:spcAft>
              <a:buClr>
                <a:srgbClr val="0000FF"/>
              </a:buClr>
              <a:buSzPct val="100000"/>
              <a:buFont typeface="Quattrocento Sans"/>
              <a:buNone/>
              <a:tabLst/>
              <a:defRPr/>
            </a:pPr>
            <a:endParaRPr kumimoji="0" lang="en-US" altLang="zh-TW" sz="11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endParaRPr kumimoji="0" lang="en-US" altLang="zh-TW" sz="11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850491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特別</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43</a:t>
            </a:fld>
            <a:endParaRPr lang="zh-TW" altLang="en-US"/>
          </a:p>
        </p:txBody>
      </p:sp>
      <p:sp>
        <p:nvSpPr>
          <p:cNvPr id="6" name="副標題 1"/>
          <p:cNvSpPr txBox="1">
            <a:spLocks/>
          </p:cNvSpPr>
          <p:nvPr/>
        </p:nvSpPr>
        <p:spPr>
          <a:xfrm>
            <a:off x="1260592" y="2305660"/>
            <a:ext cx="9676911" cy="200508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直轄市議會議長、副議長、縣（市）議會議長、副議長及鄉（鎮、市）民代表會主席、副主席，得由各該地方民意機關編列預算，支應因公支出之特別費。</a:t>
            </a:r>
            <a:endParaRPr kumimoji="0" lang="zh-TW" altLang="en-US" sz="2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1975612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特別</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44</a:t>
            </a:fld>
            <a:endParaRPr lang="zh-TW" altLang="en-US"/>
          </a:p>
        </p:txBody>
      </p:sp>
      <p:sp>
        <p:nvSpPr>
          <p:cNvPr id="6" name="文字版面配置區 2"/>
          <p:cNvSpPr txBox="1">
            <a:spLocks/>
          </p:cNvSpPr>
          <p:nvPr/>
        </p:nvSpPr>
        <p:spPr>
          <a:xfrm>
            <a:off x="1322952" y="1926997"/>
            <a:ext cx="9736933" cy="37335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由各地方民意機關編列預算支應議長、副議長、主席、副主席因公支出之特別費。</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不得超過附表所列最高標準。</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按月編列，應檢據核銷。</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會計法第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99</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條之</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於</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100</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5</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日修正，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95</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12</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31</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日以前各機關支用之特別費，其報支、經辦、核銷、支用及其他相關人員之財務責任均視為解除，不追究其行政及民事責任；如涉刑事責任者，不罰。</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特別費除罪化</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168037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助理補助費及春節慰勞金條文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45</a:t>
            </a:fld>
            <a:endParaRPr lang="zh-TW" altLang="en-US"/>
          </a:p>
        </p:txBody>
      </p:sp>
      <p:sp>
        <p:nvSpPr>
          <p:cNvPr id="6" name="Rectangle 1"/>
          <p:cNvSpPr txBox="1">
            <a:spLocks noChangeArrowheads="1"/>
          </p:cNvSpPr>
          <p:nvPr/>
        </p:nvSpPr>
        <p:spPr bwMode="auto">
          <a:xfrm>
            <a:off x="1603013" y="2285645"/>
            <a:ext cx="9186906" cy="2893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直轄市議會議員每人得聘用公費助理</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人至</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人，縣（市）議會議員每人得聘用公費助理</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人至</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人，公費助理均與議員同進退。</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前項公費助理補助費用總額，直轄市議會議員每人每月不得超過新臺幣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24</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萬元。但公費助理每人每月支領金額，最多不得超過新臺幣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萬元，縣（市）議會議員每人每月不得超過新臺幣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公費助理適用勞動基準法之規定，其相關費用，由議會編列經費支應之，並得比照軍公教人員年終工作獎金酌給春節慰勞金。 </a:t>
            </a:r>
          </a:p>
        </p:txBody>
      </p:sp>
    </p:spTree>
    <p:extLst>
      <p:ext uri="{BB962C8B-B14F-4D97-AF65-F5344CB8AC3E}">
        <p14:creationId xmlns:p14="http://schemas.microsoft.com/office/powerpoint/2010/main" val="3500306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助理補助費及春節慰勞金說明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46</a:t>
            </a:fld>
            <a:endParaRPr lang="zh-TW" altLang="en-US"/>
          </a:p>
        </p:txBody>
      </p:sp>
      <p:sp>
        <p:nvSpPr>
          <p:cNvPr id="6" name="文字版面配置區 2"/>
          <p:cNvSpPr txBox="1">
            <a:spLocks/>
          </p:cNvSpPr>
          <p:nvPr/>
        </p:nvSpPr>
        <p:spPr>
          <a:xfrm>
            <a:off x="1385902" y="1958368"/>
            <a:ext cx="9925226" cy="41811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直轄市議會議員每人每月不得超過新臺幣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24</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萬元，公費助理每人每月支領金額最多不得超過</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議會議員每人每月不得超過新臺幣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公費助理適用勞動基準法之規定，其相關費用，由議會編列經費支應之，並得比照軍公教人員年終工作獎金酌給春節慰勞金。</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公費助理補助費之核銷方式，應由議員提交助理名單並載明助理補助費額數及助理本人帳號後，再由議會直接撥付至助理本人帳戶。</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(98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30</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日內授中民字第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0980722088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號令</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endParaRPr kumimoji="0" lang="zh-TW" altLang="en-US"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2511832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47</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29704758"/>
              </p:ext>
            </p:extLst>
          </p:nvPr>
        </p:nvGraphicFramePr>
        <p:xfrm>
          <a:off x="1069848" y="1822685"/>
          <a:ext cx="9963912" cy="4450099"/>
        </p:xfrm>
        <a:graphic>
          <a:graphicData uri="http://schemas.openxmlformats.org/drawingml/2006/table">
            <a:tbl>
              <a:tblPr/>
              <a:tblGrid>
                <a:gridCol w="893222"/>
                <a:gridCol w="9070690"/>
              </a:tblGrid>
              <a:tr h="1475973">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smtClean="0">
                          <a:effectLst/>
                          <a:latin typeface="標楷體" panose="03000509000000000000" pitchFamily="65" charset="-120"/>
                          <a:ea typeface="標楷體" panose="03000509000000000000" pitchFamily="65" charset="-120"/>
                        </a:rPr>
                        <a:t>意外險</a:t>
                      </a:r>
                      <a:endParaRPr lang="en-US" altLang="zh-TW" sz="1800" u="none" strike="noStrike" dirty="0" smtClean="0">
                        <a:effectLst/>
                        <a:latin typeface="標楷體" panose="03000509000000000000" pitchFamily="65" charset="-120"/>
                        <a:ea typeface="標楷體" panose="03000509000000000000" pitchFamily="65" charset="-120"/>
                      </a:endParaRPr>
                    </a:p>
                    <a:p>
                      <a:pPr algn="l" fontAlgn="ctr"/>
                      <a:r>
                        <a:rPr lang="zh-TW" altLang="en-US" sz="1800" u="none" strike="noStrike" dirty="0" smtClean="0">
                          <a:effectLst/>
                          <a:latin typeface="標楷體" panose="03000509000000000000" pitchFamily="65" charset="-120"/>
                          <a:ea typeface="標楷體" panose="03000509000000000000" pitchFamily="65" charset="-120"/>
                        </a:rPr>
                        <a:t>資遣費</a:t>
                      </a:r>
                      <a:endParaRPr lang="en-US" altLang="zh-TW" sz="1800" u="none" strike="noStrike" dirty="0" smtClean="0">
                        <a:effectLst/>
                        <a:latin typeface="標楷體" panose="03000509000000000000" pitchFamily="65" charset="-120"/>
                        <a:ea typeface="標楷體" panose="03000509000000000000" pitchFamily="65" charset="-120"/>
                      </a:endParaRPr>
                    </a:p>
                    <a:p>
                      <a:pPr algn="l" fontAlgn="ctr"/>
                      <a:r>
                        <a:rPr lang="zh-TW" altLang="en-US" sz="1800" u="none" strike="noStrike" dirty="0" smtClean="0">
                          <a:effectLst/>
                          <a:latin typeface="標楷體" panose="03000509000000000000" pitchFamily="65" charset="-120"/>
                          <a:ea typeface="標楷體" panose="03000509000000000000" pitchFamily="65" charset="-120"/>
                        </a:rPr>
                        <a:t>加班費</a:t>
                      </a:r>
                      <a:endParaRPr lang="en-US" altLang="zh-TW" sz="1800" u="none" strike="noStrike" dirty="0" smtClean="0">
                        <a:effectLst/>
                        <a:latin typeface="標楷體" panose="03000509000000000000" pitchFamily="65" charset="-120"/>
                        <a:ea typeface="標楷體" panose="03000509000000000000" pitchFamily="65" charset="-120"/>
                      </a:endParaRPr>
                    </a:p>
                    <a:p>
                      <a:pPr algn="l" fontAlgn="ctr"/>
                      <a:r>
                        <a:rPr lang="zh-TW" altLang="en-US" sz="1800" u="none" strike="noStrike" dirty="0" smtClean="0">
                          <a:effectLst/>
                          <a:latin typeface="標楷體" panose="03000509000000000000" pitchFamily="65" charset="-120"/>
                          <a:ea typeface="標楷體" panose="03000509000000000000" pitchFamily="65" charset="-120"/>
                        </a:rPr>
                        <a:t>職業災害補償</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0960036986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0980722124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1000032171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103</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1035033169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意外險、</a:t>
                      </a:r>
                      <a:r>
                        <a:rPr lang="zh-TW" altLang="en-US" sz="1800" u="none" strike="noStrike" dirty="0" smtClean="0">
                          <a:effectLst/>
                          <a:latin typeface="標楷體" panose="03000509000000000000" pitchFamily="65" charset="-120"/>
                          <a:ea typeface="標楷體" panose="03000509000000000000" pitchFamily="65" charset="-120"/>
                        </a:rPr>
                        <a:t>資遣費及加班費均由議員自行負擔</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。勞</a:t>
                      </a:r>
                      <a:r>
                        <a:rPr lang="zh-TW" altLang="en-US" sz="1800" u="none" strike="noStrike" dirty="0" smtClean="0">
                          <a:effectLst/>
                          <a:latin typeface="標楷體" panose="03000509000000000000" pitchFamily="65" charset="-120"/>
                          <a:ea typeface="標楷體" panose="03000509000000000000" pitchFamily="65" charset="-120"/>
                        </a:rPr>
                        <a:t>健保及勞工退休金提繳原則由議員加保先行繳納費用後，檢據向議會申領。</a:t>
                      </a:r>
                      <a:endParaRPr lang="en-US" altLang="zh-TW" sz="1800" u="none" strike="noStrike" dirty="0" smtClean="0">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602525">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1015036399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r>
                        <a:rPr lang="zh-TW" altLang="en-US" sz="1800" u="none" strike="noStrike" dirty="0" smtClean="0">
                          <a:effectLst/>
                          <a:latin typeface="標楷體" panose="03000509000000000000" pitchFamily="65" charset="-120"/>
                          <a:ea typeface="標楷體" panose="03000509000000000000" pitchFamily="65" charset="-120"/>
                        </a:rPr>
                        <a:t>職業災害補償由議員自行負擔。</a:t>
                      </a:r>
                      <a:endParaRPr lang="en-US" altLang="zh-TW" sz="1800" u="none" strike="noStrike" dirty="0" smtClean="0">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47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a:effectLst/>
                          <a:latin typeface="標楷體" panose="03000509000000000000" pitchFamily="65" charset="-120"/>
                          <a:ea typeface="標楷體" panose="03000509000000000000" pitchFamily="65" charset="-120"/>
                        </a:rPr>
                        <a:t>資格或兼職</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11</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13</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0950722467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1800" u="none" strike="noStrike" dirty="0" smtClean="0">
                          <a:effectLst/>
                          <a:latin typeface="標楷體" panose="03000509000000000000" pitchFamily="65" charset="-120"/>
                          <a:ea typeface="標楷體" panose="03000509000000000000" pitchFamily="65" charset="-120"/>
                        </a:rPr>
                        <a:t>已當選鄉</a:t>
                      </a:r>
                      <a:r>
                        <a:rPr lang="en-US" altLang="zh-TW" sz="1800" u="none" strike="noStrike" dirty="0" smtClean="0">
                          <a:effectLst/>
                          <a:latin typeface="標楷體" panose="03000509000000000000" pitchFamily="65" charset="-120"/>
                          <a:ea typeface="標楷體" panose="03000509000000000000" pitchFamily="65" charset="-120"/>
                        </a:rPr>
                        <a:t>(</a:t>
                      </a:r>
                      <a:r>
                        <a:rPr lang="zh-TW" altLang="en-US" sz="1800" u="none" strike="noStrike" dirty="0" smtClean="0">
                          <a:effectLst/>
                          <a:latin typeface="標楷體" panose="03000509000000000000" pitchFamily="65" charset="-120"/>
                          <a:ea typeface="標楷體" panose="03000509000000000000" pitchFamily="65" charset="-120"/>
                        </a:rPr>
                        <a:t>鎮、市</a:t>
                      </a:r>
                      <a:r>
                        <a:rPr lang="en-US" altLang="zh-TW" sz="1800" u="none" strike="noStrike" dirty="0" smtClean="0">
                          <a:effectLst/>
                          <a:latin typeface="標楷體" panose="03000509000000000000" pitchFamily="65" charset="-120"/>
                          <a:ea typeface="標楷體" panose="03000509000000000000" pitchFamily="65" charset="-120"/>
                        </a:rPr>
                        <a:t>)</a:t>
                      </a:r>
                      <a:r>
                        <a:rPr lang="zh-TW" altLang="en-US" sz="1800" u="none" strike="noStrike" dirty="0" smtClean="0">
                          <a:effectLst/>
                          <a:latin typeface="標楷體" panose="03000509000000000000" pitchFamily="65" charset="-120"/>
                          <a:ea typeface="標楷體" panose="03000509000000000000" pitchFamily="65" charset="-120"/>
                        </a:rPr>
                        <a:t>民代表並宣誓就職者，不宜再兼任</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縣（市）議會議員助理支領助理費。</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9001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失業</a:t>
                      </a:r>
                      <a:endParaRPr lang="en-US" altLang="zh-TW" sz="1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補助</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0980033160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議員助理如有受僱事實，即應依就業保險法與勞動基準法規定參加就業保險，並於符合就業保險法之保險給付相關請領條件時，得依規定提出申請。</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69356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48</a:t>
            </a:fld>
            <a:endParaRPr lang="zh-TW" altLang="en-US"/>
          </a:p>
        </p:txBody>
      </p:sp>
      <p:sp>
        <p:nvSpPr>
          <p:cNvPr id="6" name="文字版面配置區 2"/>
          <p:cNvSpPr txBox="1">
            <a:spLocks/>
          </p:cNvSpPr>
          <p:nvPr/>
        </p:nvSpPr>
        <p:spPr>
          <a:xfrm>
            <a:off x="1260613" y="1881052"/>
            <a:ext cx="9676870" cy="416269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公費助理應「專職」或可「兼職」？擔任公費助理之工作時間、內容與所領公費助理補助費顯不成比例，仍可領取該補助費？ </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按本條例並未規定議員公費助理補助費是否因其工作性質及質量而應有所不同，應由勞雇雙方自行約定；另依第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條規定，公費助理適用勞動基準法之規定，爰議員（雇主）與公費助理之勞動契約、工資等事仍須符合勞動基準法規定。</a:t>
            </a: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如已在他公司任職未離職者，不宜擔任議員公費助理。惟本條例對於公費助理應為專職或可否兼職，尚乏明文規定。</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0" indent="-342900" algn="r"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en"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5</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11</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台內民字第</a:t>
            </a:r>
            <a:r>
              <a:rPr kumimoji="0" lang="en-US" altLang="zh-TW" b="0" i="0" u="none" strike="noStrike" kern="0" cap="none" spc="0" normalizeH="0" baseline="0" noProof="0" dirty="0" smtClean="0">
                <a:ln>
                  <a:noFill/>
                </a:ln>
                <a:solidFill>
                  <a:srgbClr val="000000"/>
                </a:solidFill>
                <a:effectLst/>
                <a:uLnTx/>
                <a:uFillTx/>
                <a:sym typeface="Quattrocento Sans"/>
              </a:rPr>
              <a:t>1050024091 </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1580406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49</a:t>
            </a:fld>
            <a:endParaRPr lang="zh-TW" altLang="en-US"/>
          </a:p>
        </p:txBody>
      </p:sp>
      <p:sp>
        <p:nvSpPr>
          <p:cNvPr id="6" name="文字版面配置區 2"/>
          <p:cNvSpPr txBox="1">
            <a:spLocks/>
          </p:cNvSpPr>
          <p:nvPr/>
        </p:nvSpPr>
        <p:spPr>
          <a:xfrm>
            <a:off x="1192992" y="2310456"/>
            <a:ext cx="10118136" cy="333269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大陸配偶經許可於臺灣地區依親居留，可否擔任地方民意代表公費助理？</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地方民意代表所遴用助理人員之雇主為地方民意代表本人，而非議會，爰公費助理非屬臺灣地區與大陸地區人民關係條例第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21</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條規定之「公教或公營事業機關（構）人員」。</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b="0" i="0" u="none" strike="noStrike" kern="0" cap="none" spc="0" normalizeH="0" baseline="0" noProof="0" dirty="0">
              <a:ln>
                <a:noFill/>
              </a:ln>
              <a:solidFill>
                <a:srgbClr val="000000"/>
              </a:solidFill>
              <a:effectLst/>
              <a:uLnTx/>
              <a:uFillTx/>
              <a:sym typeface="Quattrocento Sans"/>
            </a:endParaRPr>
          </a:p>
        </p:txBody>
      </p:sp>
      <p:sp>
        <p:nvSpPr>
          <p:cNvPr id="7" name="矩形 6"/>
          <p:cNvSpPr/>
          <p:nvPr/>
        </p:nvSpPr>
        <p:spPr>
          <a:xfrm>
            <a:off x="5379931" y="5163021"/>
            <a:ext cx="5229616" cy="400110"/>
          </a:xfrm>
          <a:prstGeom prst="rect">
            <a:avLst/>
          </a:prstGeom>
        </p:spPr>
        <p:txBody>
          <a:bodyPr wrap="square">
            <a:spAutoFit/>
          </a:bodyPr>
          <a:lstStyle/>
          <a:p>
            <a:pPr marL="342900" indent="-342900" algn="r">
              <a:spcBef>
                <a:spcPts val="600"/>
              </a:spcBef>
              <a:buClr>
                <a:srgbClr val="0000FF"/>
              </a:buClr>
              <a:buSzPct val="100000"/>
              <a:buFont typeface="Wingdings" panose="05000000000000000000" pitchFamily="2" charset="2"/>
              <a:buChar char="&amp;"/>
            </a:pPr>
            <a:r>
              <a:rPr lang="en" altLang="zh-TW" sz="2000" kern="0" dirty="0">
                <a:solidFill>
                  <a:srgbClr val="000000"/>
                </a:solidFill>
                <a:latin typeface="標楷體" panose="03000509000000000000" pitchFamily="65" charset="-120"/>
                <a:cs typeface="Arial"/>
                <a:sym typeface="Quattrocento Sans"/>
              </a:rPr>
              <a:t>10</a:t>
            </a:r>
            <a:r>
              <a:rPr lang="en-US" altLang="zh-TW" sz="2000" kern="0" dirty="0">
                <a:solidFill>
                  <a:srgbClr val="000000"/>
                </a:solidFill>
                <a:latin typeface="標楷體" panose="03000509000000000000" pitchFamily="65" charset="-120"/>
                <a:cs typeface="Arial"/>
                <a:sym typeface="Quattrocento Sans"/>
              </a:rPr>
              <a:t>6</a:t>
            </a:r>
            <a:r>
              <a:rPr lang="zh-TW" altLang="en-US" sz="2000" kern="0" dirty="0">
                <a:solidFill>
                  <a:srgbClr val="000000"/>
                </a:solidFill>
                <a:latin typeface="標楷體" panose="03000509000000000000" pitchFamily="65" charset="-120"/>
                <a:cs typeface="Arial"/>
                <a:sym typeface="Quattrocento Sans"/>
              </a:rPr>
              <a:t>年</a:t>
            </a:r>
            <a:r>
              <a:rPr lang="en-US" altLang="zh-TW" sz="2000" kern="0" dirty="0">
                <a:solidFill>
                  <a:srgbClr val="000000"/>
                </a:solidFill>
                <a:latin typeface="標楷體" panose="03000509000000000000" pitchFamily="65" charset="-120"/>
                <a:cs typeface="Arial"/>
                <a:sym typeface="Quattrocento Sans"/>
              </a:rPr>
              <a:t>9</a:t>
            </a:r>
            <a:r>
              <a:rPr lang="zh-TW" altLang="en-US" sz="2000" kern="0" dirty="0">
                <a:solidFill>
                  <a:srgbClr val="000000"/>
                </a:solidFill>
                <a:latin typeface="標楷體" panose="03000509000000000000" pitchFamily="65" charset="-120"/>
                <a:cs typeface="Arial"/>
                <a:sym typeface="Quattrocento Sans"/>
              </a:rPr>
              <a:t>月</a:t>
            </a:r>
            <a:r>
              <a:rPr lang="en-US" altLang="zh-TW" sz="2000" kern="0" dirty="0">
                <a:solidFill>
                  <a:srgbClr val="000000"/>
                </a:solidFill>
                <a:latin typeface="標楷體" panose="03000509000000000000" pitchFamily="65" charset="-120"/>
                <a:cs typeface="Arial"/>
                <a:sym typeface="Quattrocento Sans"/>
              </a:rPr>
              <a:t>1</a:t>
            </a:r>
            <a:r>
              <a:rPr lang="zh-TW" altLang="en-US" sz="2000" kern="0" dirty="0">
                <a:solidFill>
                  <a:srgbClr val="000000"/>
                </a:solidFill>
                <a:latin typeface="標楷體" panose="03000509000000000000" pitchFamily="65" charset="-120"/>
                <a:cs typeface="Arial"/>
                <a:sym typeface="Quattrocento Sans"/>
              </a:rPr>
              <a:t>日</a:t>
            </a:r>
            <a:r>
              <a:rPr lang="zh-TW" altLang="zh-TW" sz="2000" kern="0" dirty="0">
                <a:solidFill>
                  <a:srgbClr val="000000"/>
                </a:solidFill>
                <a:latin typeface="標楷體" panose="03000509000000000000" pitchFamily="65" charset="-120"/>
                <a:cs typeface="Arial"/>
                <a:sym typeface="Quattrocento Sans"/>
              </a:rPr>
              <a:t>台內民字第</a:t>
            </a:r>
            <a:r>
              <a:rPr lang="en-US" altLang="zh-TW" sz="2000" kern="0" dirty="0">
                <a:solidFill>
                  <a:srgbClr val="000000"/>
                </a:solidFill>
                <a:latin typeface="標楷體" panose="03000509000000000000" pitchFamily="65" charset="-120"/>
                <a:cs typeface="Arial"/>
                <a:sym typeface="Quattrocento Sans"/>
              </a:rPr>
              <a:t>1060433573 </a:t>
            </a:r>
            <a:r>
              <a:rPr lang="zh-TW" altLang="zh-TW" sz="2000" kern="0" dirty="0">
                <a:solidFill>
                  <a:srgbClr val="000000"/>
                </a:solidFill>
                <a:latin typeface="標楷體" panose="03000509000000000000" pitchFamily="65" charset="-120"/>
                <a:cs typeface="Arial"/>
                <a:sym typeface="Quattrocento Sans"/>
              </a:rPr>
              <a:t>號</a:t>
            </a:r>
            <a:r>
              <a:rPr lang="zh-TW" altLang="en-US" sz="2000" kern="0" dirty="0">
                <a:solidFill>
                  <a:srgbClr val="000000"/>
                </a:solidFill>
                <a:latin typeface="標楷體" panose="03000509000000000000" pitchFamily="65" charset="-120"/>
                <a:cs typeface="Arial"/>
                <a:sym typeface="Quattrocento Sans"/>
              </a:rPr>
              <a:t>函</a:t>
            </a:r>
            <a:endParaRPr lang="en-US" altLang="zh-TW" sz="2000" kern="0" dirty="0">
              <a:solidFill>
                <a:srgbClr val="000000"/>
              </a:solidFill>
              <a:latin typeface="標楷體" panose="03000509000000000000" pitchFamily="65" charset="-120"/>
              <a:cs typeface="Arial"/>
              <a:sym typeface="Quattrocento Sans"/>
            </a:endParaRPr>
          </a:p>
        </p:txBody>
      </p:sp>
    </p:spTree>
    <p:extLst>
      <p:ext uri="{BB962C8B-B14F-4D97-AF65-F5344CB8AC3E}">
        <p14:creationId xmlns:p14="http://schemas.microsoft.com/office/powerpoint/2010/main" val="131569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7305" y="2356183"/>
            <a:ext cx="10058400" cy="1609344"/>
          </a:xfrm>
        </p:spPr>
        <p:txBody>
          <a:bodyPr/>
          <a:lstStyle/>
          <a:p>
            <a:pPr algn="ctr"/>
            <a:r>
              <a:rPr lang="zh-TW" altLang="en-US" b="1" dirty="0">
                <a:solidFill>
                  <a:srgbClr val="0070C0"/>
                </a:solidFill>
                <a:latin typeface="+mn-ea"/>
                <a:ea typeface="+mn-ea"/>
              </a:rPr>
              <a:t>地方民意代表費用支給說明</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a:t>
            </a:fld>
            <a:endParaRPr lang="zh-TW" altLang="en-US"/>
          </a:p>
        </p:txBody>
      </p:sp>
    </p:spTree>
    <p:extLst>
      <p:ext uri="{BB962C8B-B14F-4D97-AF65-F5344CB8AC3E}">
        <p14:creationId xmlns:p14="http://schemas.microsoft.com/office/powerpoint/2010/main" val="799488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50</a:t>
            </a:fld>
            <a:endParaRPr lang="zh-TW" altLang="en-US"/>
          </a:p>
        </p:txBody>
      </p:sp>
      <p:sp>
        <p:nvSpPr>
          <p:cNvPr id="6" name="文字版面配置區 2"/>
          <p:cNvSpPr txBox="1">
            <a:spLocks/>
          </p:cNvSpPr>
          <p:nvPr/>
        </p:nvSpPr>
        <p:spPr>
          <a:xfrm>
            <a:off x="1376681" y="1919621"/>
            <a:ext cx="10170885" cy="321843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公務人員退休後再任公費助理，得否得兼領月退休金？ </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退休人員再任議員助理，如其所領薪資係由政府編列預算支給，且每月支領報酬總額超過法定基本工資者，即屬公務人員退休資遣退撫法第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77</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條適用範圍，應停發月退休金並停辦優惠存款。</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
        <p:nvSpPr>
          <p:cNvPr id="7" name="矩形 6"/>
          <p:cNvSpPr/>
          <p:nvPr/>
        </p:nvSpPr>
        <p:spPr>
          <a:xfrm>
            <a:off x="5576122" y="4618247"/>
            <a:ext cx="6121522" cy="400110"/>
          </a:xfrm>
          <a:prstGeom prst="rect">
            <a:avLst/>
          </a:prstGeom>
        </p:spPr>
        <p:txBody>
          <a:bodyPr wrap="square">
            <a:spAutoFit/>
          </a:bodyPr>
          <a:lstStyle/>
          <a:p>
            <a:pPr marL="342900" indent="-342900" algn="r">
              <a:spcBef>
                <a:spcPts val="600"/>
              </a:spcBef>
              <a:buClr>
                <a:srgbClr val="0000FF"/>
              </a:buClr>
              <a:buSzPct val="100000"/>
              <a:buFont typeface="Wingdings" panose="05000000000000000000" pitchFamily="2" charset="2"/>
              <a:buChar char="&amp;"/>
            </a:pPr>
            <a:r>
              <a:rPr lang="zh-TW" altLang="en-US" sz="2000" kern="0" dirty="0">
                <a:solidFill>
                  <a:srgbClr val="000000"/>
                </a:solidFill>
                <a:latin typeface="標楷體" panose="03000509000000000000" pitchFamily="65" charset="-120"/>
                <a:cs typeface="Arial"/>
                <a:sym typeface="Quattrocento Sans"/>
              </a:rPr>
              <a:t>銓敘部</a:t>
            </a:r>
            <a:r>
              <a:rPr lang="en" altLang="zh-TW" sz="2000" kern="0" dirty="0">
                <a:solidFill>
                  <a:srgbClr val="000000"/>
                </a:solidFill>
                <a:latin typeface="標楷體" panose="03000509000000000000" pitchFamily="65" charset="-120"/>
                <a:cs typeface="Arial"/>
                <a:sym typeface="Quattrocento Sans"/>
              </a:rPr>
              <a:t>10</a:t>
            </a:r>
            <a:r>
              <a:rPr lang="en-US" altLang="zh-TW" sz="2000" kern="0" dirty="0">
                <a:solidFill>
                  <a:srgbClr val="000000"/>
                </a:solidFill>
                <a:latin typeface="標楷體" panose="03000509000000000000" pitchFamily="65" charset="-120"/>
                <a:cs typeface="Arial"/>
                <a:sym typeface="Quattrocento Sans"/>
              </a:rPr>
              <a:t>7</a:t>
            </a:r>
            <a:r>
              <a:rPr lang="zh-TW" altLang="en-US" sz="2000" kern="0" dirty="0">
                <a:solidFill>
                  <a:srgbClr val="000000"/>
                </a:solidFill>
                <a:latin typeface="標楷體" panose="03000509000000000000" pitchFamily="65" charset="-120"/>
                <a:cs typeface="Arial"/>
                <a:sym typeface="Quattrocento Sans"/>
              </a:rPr>
              <a:t>年</a:t>
            </a:r>
            <a:r>
              <a:rPr lang="en-US" altLang="zh-TW" sz="2000" kern="0" dirty="0">
                <a:solidFill>
                  <a:srgbClr val="000000"/>
                </a:solidFill>
                <a:latin typeface="標楷體" panose="03000509000000000000" pitchFamily="65" charset="-120"/>
                <a:cs typeface="Arial"/>
                <a:sym typeface="Quattrocento Sans"/>
              </a:rPr>
              <a:t>5</a:t>
            </a:r>
            <a:r>
              <a:rPr lang="zh-TW" altLang="en-US" sz="2000" kern="0" dirty="0">
                <a:solidFill>
                  <a:srgbClr val="000000"/>
                </a:solidFill>
                <a:latin typeface="標楷體" panose="03000509000000000000" pitchFamily="65" charset="-120"/>
                <a:cs typeface="Arial"/>
                <a:sym typeface="Quattrocento Sans"/>
              </a:rPr>
              <a:t>月</a:t>
            </a:r>
            <a:r>
              <a:rPr lang="en-US" altLang="zh-TW" sz="2000" kern="0" dirty="0">
                <a:solidFill>
                  <a:srgbClr val="000000"/>
                </a:solidFill>
                <a:latin typeface="標楷體" panose="03000509000000000000" pitchFamily="65" charset="-120"/>
                <a:cs typeface="Arial"/>
                <a:sym typeface="Quattrocento Sans"/>
              </a:rPr>
              <a:t>24</a:t>
            </a:r>
            <a:r>
              <a:rPr lang="zh-TW" altLang="en-US" sz="2000" kern="0" dirty="0">
                <a:solidFill>
                  <a:srgbClr val="000000"/>
                </a:solidFill>
                <a:latin typeface="標楷體" panose="03000509000000000000" pitchFamily="65" charset="-120"/>
                <a:cs typeface="Arial"/>
                <a:sym typeface="Quattrocento Sans"/>
              </a:rPr>
              <a:t>日部退三字</a:t>
            </a:r>
            <a:r>
              <a:rPr lang="zh-TW" altLang="zh-TW" sz="2000" kern="0" dirty="0">
                <a:solidFill>
                  <a:srgbClr val="000000"/>
                </a:solidFill>
                <a:latin typeface="標楷體" panose="03000509000000000000" pitchFamily="65" charset="-120"/>
                <a:cs typeface="Arial"/>
                <a:sym typeface="Quattrocento Sans"/>
              </a:rPr>
              <a:t>第</a:t>
            </a:r>
            <a:r>
              <a:rPr lang="en-US" altLang="zh-TW" sz="2000" kern="0" dirty="0">
                <a:solidFill>
                  <a:srgbClr val="000000"/>
                </a:solidFill>
                <a:latin typeface="標楷體" panose="03000509000000000000" pitchFamily="65" charset="-120"/>
                <a:cs typeface="Arial"/>
                <a:sym typeface="Quattrocento Sans"/>
              </a:rPr>
              <a:t>1074508767</a:t>
            </a:r>
            <a:r>
              <a:rPr lang="zh-TW" altLang="zh-TW" sz="2000" kern="0" dirty="0">
                <a:solidFill>
                  <a:srgbClr val="000000"/>
                </a:solidFill>
                <a:latin typeface="標楷體" panose="03000509000000000000" pitchFamily="65" charset="-120"/>
                <a:cs typeface="Arial"/>
                <a:sym typeface="Quattrocento Sans"/>
              </a:rPr>
              <a:t>號</a:t>
            </a:r>
            <a:r>
              <a:rPr lang="zh-TW" altLang="en-US" sz="2000" kern="0" dirty="0">
                <a:solidFill>
                  <a:srgbClr val="000000"/>
                </a:solidFill>
                <a:latin typeface="標楷體" panose="03000509000000000000" pitchFamily="65" charset="-120"/>
                <a:cs typeface="Arial"/>
                <a:sym typeface="Quattrocento Sans"/>
              </a:rPr>
              <a:t>函</a:t>
            </a:r>
            <a:endParaRPr lang="en-US" altLang="zh-TW" sz="2000" kern="0" dirty="0">
              <a:solidFill>
                <a:srgbClr val="000000"/>
              </a:solidFill>
              <a:latin typeface="標楷體" panose="03000509000000000000" pitchFamily="65" charset="-120"/>
              <a:cs typeface="Arial"/>
              <a:sym typeface="Quattrocento Sans"/>
            </a:endParaRPr>
          </a:p>
        </p:txBody>
      </p:sp>
    </p:spTree>
    <p:extLst>
      <p:ext uri="{BB962C8B-B14F-4D97-AF65-F5344CB8AC3E}">
        <p14:creationId xmlns:p14="http://schemas.microsoft.com/office/powerpoint/2010/main" val="1782428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b="1" kern="0" cap="none" dirty="0">
                <a:solidFill>
                  <a:srgbClr val="0070C0"/>
                </a:solidFill>
                <a:latin typeface="標楷體" panose="03000509000000000000" pitchFamily="65" charset="-120"/>
                <a:ea typeface="標楷體" panose="03000509000000000000" pitchFamily="65" charset="-120"/>
                <a:sym typeface="Lora"/>
              </a:rPr>
              <a:t>詐領公費助理補助費案例</a:t>
            </a:r>
            <a:r>
              <a:rPr lang="en-US" altLang="zh-TW" sz="2400" b="1" kern="0" cap="none" dirty="0">
                <a:solidFill>
                  <a:srgbClr val="0070C0"/>
                </a:solidFill>
                <a:latin typeface="標楷體" panose="03000509000000000000" pitchFamily="65" charset="-120"/>
                <a:ea typeface="標楷體" panose="03000509000000000000" pitchFamily="65" charset="-120"/>
                <a:sym typeface="Lora"/>
              </a:rPr>
              <a:t/>
            </a:r>
            <a:br>
              <a:rPr lang="en-US" altLang="zh-TW" sz="2400" b="1" kern="0" cap="none" dirty="0">
                <a:solidFill>
                  <a:srgbClr val="0070C0"/>
                </a:solidFill>
                <a:latin typeface="標楷體" panose="03000509000000000000" pitchFamily="65" charset="-120"/>
                <a:ea typeface="標楷體" panose="03000509000000000000" pitchFamily="65" charset="-120"/>
                <a:sym typeface="Lora"/>
              </a:rPr>
            </a:br>
            <a:r>
              <a:rPr lang="zh-TW" altLang="en-US" sz="2400" b="1" kern="0" cap="none" dirty="0">
                <a:solidFill>
                  <a:srgbClr val="0070C0"/>
                </a:solidFill>
                <a:latin typeface="標楷體" panose="03000509000000000000" pitchFamily="65" charset="-120"/>
                <a:ea typeface="標楷體" panose="03000509000000000000" pitchFamily="65" charset="-120"/>
                <a:sym typeface="Lora"/>
              </a:rPr>
              <a:t>貪污判刑定讞 花蓮縣連任</a:t>
            </a:r>
            <a:r>
              <a:rPr lang="en-US" altLang="zh-TW" sz="2400" b="1" kern="0" cap="none" dirty="0">
                <a:solidFill>
                  <a:srgbClr val="0070C0"/>
                </a:solidFill>
                <a:latin typeface="標楷體" panose="03000509000000000000" pitchFamily="65" charset="-120"/>
                <a:ea typeface="標楷體" panose="03000509000000000000" pitchFamily="65" charset="-120"/>
                <a:sym typeface="Lora"/>
              </a:rPr>
              <a:t>6</a:t>
            </a:r>
            <a:r>
              <a:rPr lang="zh-TW" altLang="en-US" sz="2400" b="1" kern="0" cap="none" dirty="0">
                <a:solidFill>
                  <a:srgbClr val="0070C0"/>
                </a:solidFill>
                <a:latin typeface="標楷體" panose="03000509000000000000" pitchFamily="65" charset="-120"/>
                <a:ea typeface="標楷體" panose="03000509000000000000" pitchFamily="65" charset="-120"/>
                <a:sym typeface="Lora"/>
              </a:rPr>
              <a:t>屆議員楊德金解職</a:t>
            </a:r>
            <a:endParaRPr lang="zh-TW" altLang="en-US"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51</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3613" y="2461152"/>
            <a:ext cx="4302455" cy="2523171"/>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6406847" y="2713700"/>
            <a:ext cx="4271376" cy="3046988"/>
          </a:xfrm>
          <a:prstGeom prst="rect">
            <a:avLst/>
          </a:prstGeom>
        </p:spPr>
        <p:txBody>
          <a:bodyPr wrap="square">
            <a:spAutoFit/>
          </a:bodyPr>
          <a:lstStyle/>
          <a:p>
            <a:r>
              <a:rPr lang="zh-TW" altLang="en-US" sz="2000" kern="0" dirty="0">
                <a:solidFill>
                  <a:srgbClr val="000000"/>
                </a:solidFill>
                <a:latin typeface="標楷體" panose="03000509000000000000" pitchFamily="65" charset="-120"/>
                <a:cs typeface="Arial"/>
                <a:sym typeface="Arial"/>
              </a:rPr>
              <a:t>前縣議員楊德金自</a:t>
            </a:r>
            <a:r>
              <a:rPr lang="en-US" altLang="zh-TW" sz="2000" kern="0" dirty="0">
                <a:solidFill>
                  <a:srgbClr val="000000"/>
                </a:solidFill>
                <a:latin typeface="標楷體" panose="03000509000000000000" pitchFamily="65" charset="-120"/>
                <a:cs typeface="Arial"/>
                <a:sym typeface="Arial"/>
              </a:rPr>
              <a:t>83</a:t>
            </a:r>
            <a:r>
              <a:rPr lang="zh-TW" altLang="en-US" sz="2000" kern="0" dirty="0">
                <a:solidFill>
                  <a:srgbClr val="000000"/>
                </a:solidFill>
                <a:latin typeface="標楷體" panose="03000509000000000000" pitchFamily="65" charset="-120"/>
                <a:cs typeface="Arial"/>
                <a:sym typeface="Arial"/>
              </a:rPr>
              <a:t>年起擔任縣議員，以聘用女兒為公費議員助理之名義詐領助理費，惟其女兒實際上未從事公費助理工作，最高法院駁回上訴，楊德金涉犯貪污治罪條例之「利用職務機會詐取財物罪」，判決有期徒刑</a:t>
            </a:r>
            <a:r>
              <a:rPr lang="en-US" altLang="zh-TW" sz="2000" kern="0" dirty="0">
                <a:solidFill>
                  <a:srgbClr val="000000"/>
                </a:solidFill>
                <a:latin typeface="標楷體" panose="03000509000000000000" pitchFamily="65" charset="-120"/>
                <a:cs typeface="Arial"/>
                <a:sym typeface="Arial"/>
              </a:rPr>
              <a:t>8</a:t>
            </a:r>
            <a:r>
              <a:rPr lang="zh-TW" altLang="en-US" sz="2000" kern="0" dirty="0">
                <a:solidFill>
                  <a:srgbClr val="000000"/>
                </a:solidFill>
                <a:latin typeface="標楷體" panose="03000509000000000000" pitchFamily="65" charset="-120"/>
                <a:cs typeface="Arial"/>
                <a:sym typeface="Arial"/>
              </a:rPr>
              <a:t>年</a:t>
            </a:r>
            <a:r>
              <a:rPr lang="en-US" altLang="zh-TW" sz="2000" kern="0" dirty="0">
                <a:solidFill>
                  <a:srgbClr val="000000"/>
                </a:solidFill>
                <a:latin typeface="標楷體" panose="03000509000000000000" pitchFamily="65" charset="-120"/>
                <a:cs typeface="Arial"/>
                <a:sym typeface="Arial"/>
              </a:rPr>
              <a:t>6</a:t>
            </a:r>
            <a:r>
              <a:rPr lang="zh-TW" altLang="en-US" sz="2000" kern="0" dirty="0">
                <a:solidFill>
                  <a:srgbClr val="000000"/>
                </a:solidFill>
                <a:latin typeface="標楷體" panose="03000509000000000000" pitchFamily="65" charset="-120"/>
                <a:cs typeface="Arial"/>
                <a:sym typeface="Arial"/>
              </a:rPr>
              <a:t>個月，褫奪公權</a:t>
            </a:r>
            <a:r>
              <a:rPr lang="en-US" altLang="zh-TW" sz="2000" kern="0" dirty="0">
                <a:solidFill>
                  <a:srgbClr val="000000"/>
                </a:solidFill>
                <a:latin typeface="標楷體" panose="03000509000000000000" pitchFamily="65" charset="-120"/>
                <a:cs typeface="Arial"/>
                <a:sym typeface="Arial"/>
              </a:rPr>
              <a:t>5</a:t>
            </a:r>
            <a:r>
              <a:rPr lang="zh-TW" altLang="en-US" sz="2000" kern="0" dirty="0">
                <a:solidFill>
                  <a:srgbClr val="000000"/>
                </a:solidFill>
                <a:latin typeface="標楷體" panose="03000509000000000000" pitchFamily="65" charset="-120"/>
                <a:cs typeface="Arial"/>
                <a:sym typeface="Arial"/>
              </a:rPr>
              <a:t>年，</a:t>
            </a:r>
            <a:r>
              <a:rPr lang="en-US" altLang="zh-TW" sz="2000" kern="0" dirty="0">
                <a:solidFill>
                  <a:srgbClr val="000000"/>
                </a:solidFill>
                <a:latin typeface="標楷體" panose="03000509000000000000" pitchFamily="65" charset="-120"/>
                <a:cs typeface="Arial"/>
                <a:sym typeface="Arial"/>
              </a:rPr>
              <a:t>3</a:t>
            </a:r>
            <a:r>
              <a:rPr lang="zh-TW" altLang="en-US" sz="2000" kern="0" dirty="0">
                <a:solidFill>
                  <a:srgbClr val="000000"/>
                </a:solidFill>
                <a:latin typeface="標楷體" panose="03000509000000000000" pitchFamily="65" charset="-120"/>
                <a:cs typeface="Arial"/>
                <a:sym typeface="Arial"/>
              </a:rPr>
              <a:t>審定讞，並沒收不法所得</a:t>
            </a:r>
            <a:r>
              <a:rPr lang="en-US" altLang="zh-TW" sz="2000" kern="0" dirty="0">
                <a:solidFill>
                  <a:srgbClr val="000000"/>
                </a:solidFill>
                <a:latin typeface="標楷體" panose="03000509000000000000" pitchFamily="65" charset="-120"/>
                <a:cs typeface="Arial"/>
                <a:sym typeface="Arial"/>
              </a:rPr>
              <a:t>391</a:t>
            </a:r>
            <a:r>
              <a:rPr lang="zh-TW" altLang="en-US" sz="2000" kern="0" dirty="0">
                <a:solidFill>
                  <a:srgbClr val="000000"/>
                </a:solidFill>
                <a:latin typeface="標楷體" panose="03000509000000000000" pitchFamily="65" charset="-120"/>
                <a:cs typeface="Arial"/>
                <a:sym typeface="Arial"/>
              </a:rPr>
              <a:t>萬餘元（</a:t>
            </a:r>
            <a:r>
              <a:rPr lang="en-US" altLang="zh-TW" sz="2000" kern="0" dirty="0">
                <a:solidFill>
                  <a:srgbClr val="000000"/>
                </a:solidFill>
                <a:latin typeface="標楷體" panose="03000509000000000000" pitchFamily="65" charset="-120"/>
                <a:cs typeface="Arial"/>
                <a:sym typeface="Arial"/>
              </a:rPr>
              <a:t>106</a:t>
            </a:r>
            <a:r>
              <a:rPr lang="zh-TW" altLang="en-US" sz="2000" kern="0" dirty="0">
                <a:solidFill>
                  <a:srgbClr val="000000"/>
                </a:solidFill>
                <a:latin typeface="標楷體" panose="03000509000000000000" pitchFamily="65" charset="-120"/>
                <a:cs typeface="Arial"/>
                <a:sym typeface="Arial"/>
              </a:rPr>
              <a:t>年度台上字第</a:t>
            </a:r>
            <a:r>
              <a:rPr lang="en-US" altLang="zh-TW" sz="2000" kern="0" dirty="0">
                <a:solidFill>
                  <a:srgbClr val="000000"/>
                </a:solidFill>
                <a:latin typeface="標楷體" panose="03000509000000000000" pitchFamily="65" charset="-120"/>
                <a:cs typeface="Arial"/>
                <a:sym typeface="Arial"/>
              </a:rPr>
              <a:t>2999</a:t>
            </a:r>
            <a:r>
              <a:rPr lang="zh-TW" altLang="en-US" sz="2000" kern="0" dirty="0">
                <a:solidFill>
                  <a:srgbClr val="000000"/>
                </a:solidFill>
                <a:latin typeface="標楷體" panose="03000509000000000000" pitchFamily="65" charset="-120"/>
                <a:cs typeface="Arial"/>
                <a:sym typeface="Arial"/>
              </a:rPr>
              <a:t>號判決）。</a:t>
            </a:r>
          </a:p>
          <a:p>
            <a:endParaRPr lang="zh-TW" altLang="en-US" sz="1200" kern="0" dirty="0">
              <a:solidFill>
                <a:srgbClr val="000000"/>
              </a:solidFill>
              <a:latin typeface="Arial"/>
              <a:cs typeface="Arial"/>
              <a:sym typeface="Arial"/>
            </a:endParaRPr>
          </a:p>
        </p:txBody>
      </p:sp>
    </p:spTree>
    <p:extLst>
      <p:ext uri="{BB962C8B-B14F-4D97-AF65-F5344CB8AC3E}">
        <p14:creationId xmlns:p14="http://schemas.microsoft.com/office/powerpoint/2010/main" val="2590646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b="1" kern="0" cap="none" dirty="0">
                <a:solidFill>
                  <a:srgbClr val="0070C0"/>
                </a:solidFill>
                <a:latin typeface="標楷體" panose="03000509000000000000" pitchFamily="65" charset="-120"/>
                <a:ea typeface="標楷體" panose="03000509000000000000" pitchFamily="65" charset="-120"/>
                <a:sym typeface="Lora"/>
              </a:rPr>
              <a:t>詐領公費助理補助費案例</a:t>
            </a:r>
            <a:r>
              <a:rPr lang="en-US" altLang="zh-TW" sz="2400" b="1" kern="0" cap="none" dirty="0">
                <a:solidFill>
                  <a:srgbClr val="0070C0"/>
                </a:solidFill>
                <a:latin typeface="標楷體" panose="03000509000000000000" pitchFamily="65" charset="-120"/>
                <a:ea typeface="標楷體" panose="03000509000000000000" pitchFamily="65" charset="-120"/>
                <a:sym typeface="Lora"/>
              </a:rPr>
              <a:t/>
            </a:r>
            <a:br>
              <a:rPr lang="en-US" altLang="zh-TW" sz="2400" b="1" kern="0" cap="none" dirty="0">
                <a:solidFill>
                  <a:srgbClr val="0070C0"/>
                </a:solidFill>
                <a:latin typeface="標楷體" panose="03000509000000000000" pitchFamily="65" charset="-120"/>
                <a:ea typeface="標楷體" panose="03000509000000000000" pitchFamily="65" charset="-120"/>
                <a:sym typeface="Lora"/>
              </a:rPr>
            </a:br>
            <a:r>
              <a:rPr lang="zh-TW" altLang="en-US" sz="2400" b="1" kern="0" cap="none" dirty="0">
                <a:solidFill>
                  <a:srgbClr val="0070C0"/>
                </a:solidFill>
                <a:latin typeface="標楷體" panose="03000509000000000000" pitchFamily="65" charset="-120"/>
                <a:ea typeface="標楷體" panose="03000509000000000000" pitchFamily="65" charset="-120"/>
                <a:sym typeface="Lora"/>
              </a:rPr>
              <a:t>前議員楊麗玉詐領助理費二審判</a:t>
            </a:r>
            <a:r>
              <a:rPr lang="en-US" altLang="zh-TW" sz="2400" b="1" kern="0" cap="none" dirty="0">
                <a:solidFill>
                  <a:srgbClr val="0070C0"/>
                </a:solidFill>
                <a:latin typeface="標楷體" panose="03000509000000000000" pitchFamily="65" charset="-120"/>
                <a:ea typeface="標楷體" panose="03000509000000000000" pitchFamily="65" charset="-120"/>
                <a:sym typeface="Lora"/>
              </a:rPr>
              <a:t>4</a:t>
            </a:r>
            <a:r>
              <a:rPr lang="zh-TW" altLang="en-US" sz="2400" b="1" kern="0" cap="none" dirty="0">
                <a:solidFill>
                  <a:srgbClr val="0070C0"/>
                </a:solidFill>
                <a:latin typeface="標楷體" panose="03000509000000000000" pitchFamily="65" charset="-120"/>
                <a:ea typeface="標楷體" panose="03000509000000000000" pitchFamily="65" charset="-120"/>
                <a:sym typeface="Lora"/>
              </a:rPr>
              <a:t>年 助理也難逃</a:t>
            </a:r>
            <a:endParaRPr lang="zh-TW" altLang="en-US"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52</a:t>
            </a:fld>
            <a:endParaRPr lang="zh-TW" altLang="en-US"/>
          </a:p>
        </p:txBody>
      </p:sp>
      <p:sp>
        <p:nvSpPr>
          <p:cNvPr id="6" name="矩形 5"/>
          <p:cNvSpPr/>
          <p:nvPr/>
        </p:nvSpPr>
        <p:spPr>
          <a:xfrm>
            <a:off x="1130808" y="2167693"/>
            <a:ext cx="4258897" cy="3354765"/>
          </a:xfrm>
          <a:prstGeom prst="rect">
            <a:avLst/>
          </a:prstGeom>
        </p:spPr>
        <p:txBody>
          <a:bodyPr wrap="square">
            <a:spAutoFit/>
          </a:bodyPr>
          <a:lstStyle/>
          <a:p>
            <a:r>
              <a:rPr lang="zh-TW" altLang="en-US" sz="2000" kern="0" dirty="0">
                <a:solidFill>
                  <a:srgbClr val="000000"/>
                </a:solidFill>
                <a:latin typeface="標楷體" panose="03000509000000000000" pitchFamily="65" charset="-120"/>
                <a:cs typeface="Arial"/>
                <a:sym typeface="Arial"/>
              </a:rPr>
              <a:t>前市議員楊麗玉為清償積欠債務，復以選民服務與選舉所需費用龐大，爰勾結兩名助理偽造文書，利用職務上機會詐取財物，以申報人頭、薪水以少報多、表面停聘助理兩人，實際讓助理繼續工作領薪水的方式詐領助理費，任內</a:t>
            </a:r>
            <a:r>
              <a:rPr lang="en-US" altLang="zh-TW" sz="2000" kern="0" dirty="0">
                <a:solidFill>
                  <a:srgbClr val="000000"/>
                </a:solidFill>
                <a:latin typeface="標楷體" panose="03000509000000000000" pitchFamily="65" charset="-120"/>
                <a:cs typeface="Arial"/>
                <a:sym typeface="Arial"/>
              </a:rPr>
              <a:t>4</a:t>
            </a:r>
            <a:r>
              <a:rPr lang="zh-TW" altLang="en-US" sz="2000" kern="0" dirty="0">
                <a:solidFill>
                  <a:srgbClr val="000000"/>
                </a:solidFill>
                <a:latin typeface="標楷體" panose="03000509000000000000" pitchFamily="65" charset="-120"/>
                <a:cs typeface="Arial"/>
                <a:sym typeface="Arial"/>
              </a:rPr>
              <a:t>年詐領</a:t>
            </a:r>
            <a:r>
              <a:rPr lang="en-US" altLang="zh-TW" sz="2000" kern="0" dirty="0">
                <a:solidFill>
                  <a:srgbClr val="000000"/>
                </a:solidFill>
                <a:latin typeface="標楷體" panose="03000509000000000000" pitchFamily="65" charset="-120"/>
                <a:cs typeface="Arial"/>
                <a:sym typeface="Arial"/>
              </a:rPr>
              <a:t>4</a:t>
            </a:r>
            <a:r>
              <a:rPr lang="zh-TW" altLang="en-US" sz="2000" kern="0" dirty="0">
                <a:solidFill>
                  <a:srgbClr val="000000"/>
                </a:solidFill>
                <a:latin typeface="標楷體" panose="03000509000000000000" pitchFamily="65" charset="-120"/>
                <a:cs typeface="Arial"/>
                <a:sym typeface="Arial"/>
              </a:rPr>
              <a:t>百多萬，助理部分判</a:t>
            </a:r>
            <a:r>
              <a:rPr lang="en-US" altLang="zh-TW" sz="2000" kern="0" dirty="0">
                <a:solidFill>
                  <a:srgbClr val="000000"/>
                </a:solidFill>
                <a:latin typeface="標楷體" panose="03000509000000000000" pitchFamily="65" charset="-120"/>
                <a:cs typeface="Arial"/>
                <a:sym typeface="Arial"/>
              </a:rPr>
              <a:t>6</a:t>
            </a:r>
            <a:r>
              <a:rPr lang="zh-TW" altLang="en-US" sz="2000" kern="0" dirty="0">
                <a:solidFill>
                  <a:srgbClr val="000000"/>
                </a:solidFill>
                <a:latin typeface="標楷體" panose="03000509000000000000" pitchFamily="65" charset="-120"/>
                <a:cs typeface="Arial"/>
                <a:sym typeface="Arial"/>
              </a:rPr>
              <a:t>個月至</a:t>
            </a:r>
            <a:r>
              <a:rPr lang="en-US" altLang="zh-TW" sz="2000" kern="0" dirty="0">
                <a:solidFill>
                  <a:srgbClr val="000000"/>
                </a:solidFill>
                <a:latin typeface="標楷體" panose="03000509000000000000" pitchFamily="65" charset="-120"/>
                <a:cs typeface="Arial"/>
                <a:sym typeface="Arial"/>
              </a:rPr>
              <a:t>1</a:t>
            </a:r>
            <a:r>
              <a:rPr lang="zh-TW" altLang="en-US" sz="2000" kern="0" dirty="0">
                <a:solidFill>
                  <a:srgbClr val="000000"/>
                </a:solidFill>
                <a:latin typeface="標楷體" panose="03000509000000000000" pitchFamily="65" charset="-120"/>
                <a:cs typeface="Arial"/>
                <a:sym typeface="Arial"/>
              </a:rPr>
              <a:t>年不等有期徒刑，並犯使公務員登載不實罪（</a:t>
            </a:r>
            <a:r>
              <a:rPr lang="en-US" altLang="zh-TW" sz="2000" kern="0" dirty="0">
                <a:solidFill>
                  <a:srgbClr val="000000"/>
                </a:solidFill>
                <a:latin typeface="標楷體" panose="03000509000000000000" pitchFamily="65" charset="-120"/>
                <a:cs typeface="Arial"/>
                <a:sym typeface="Arial"/>
              </a:rPr>
              <a:t>106</a:t>
            </a:r>
            <a:r>
              <a:rPr lang="zh-TW" altLang="en-US" sz="2000" kern="0" dirty="0">
                <a:solidFill>
                  <a:srgbClr val="000000"/>
                </a:solidFill>
                <a:latin typeface="標楷體" panose="03000509000000000000" pitchFamily="65" charset="-120"/>
                <a:cs typeface="Arial"/>
                <a:sym typeface="Arial"/>
              </a:rPr>
              <a:t>年度上訴字第</a:t>
            </a:r>
            <a:r>
              <a:rPr lang="en-US" altLang="zh-TW" sz="2000" kern="0" dirty="0">
                <a:solidFill>
                  <a:srgbClr val="000000"/>
                </a:solidFill>
                <a:latin typeface="標楷體" panose="03000509000000000000" pitchFamily="65" charset="-120"/>
                <a:cs typeface="Arial"/>
                <a:sym typeface="Arial"/>
              </a:rPr>
              <a:t>559</a:t>
            </a:r>
            <a:r>
              <a:rPr lang="zh-TW" altLang="en-US" sz="2000" kern="0" dirty="0">
                <a:solidFill>
                  <a:srgbClr val="000000"/>
                </a:solidFill>
                <a:latin typeface="標楷體" panose="03000509000000000000" pitchFamily="65" charset="-120"/>
                <a:cs typeface="Arial"/>
                <a:sym typeface="Arial"/>
              </a:rPr>
              <a:t>號判決）。</a:t>
            </a:r>
            <a:endParaRPr lang="en-US" altLang="zh-TW" sz="2000" kern="0" dirty="0">
              <a:solidFill>
                <a:srgbClr val="000000"/>
              </a:solidFill>
              <a:latin typeface="標楷體" panose="03000509000000000000" pitchFamily="65" charset="-120"/>
              <a:cs typeface="Arial"/>
              <a:sym typeface="Arial"/>
            </a:endParaRPr>
          </a:p>
          <a:p>
            <a:endParaRPr lang="zh-TW" altLang="en-US" sz="1200" kern="0" dirty="0">
              <a:solidFill>
                <a:srgbClr val="000000"/>
              </a:solidFill>
              <a:latin typeface="Arial"/>
              <a:cs typeface="Arial"/>
              <a:sym typeface="Aria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7371">
            <a:off x="6031392" y="2541291"/>
            <a:ext cx="4776496" cy="3184331"/>
          </a:xfrm>
          <a:prstGeom prst="rect">
            <a:avLst/>
          </a:prstGeom>
          <a:ln>
            <a:noFill/>
          </a:ln>
          <a:effectLst>
            <a:softEdge rad="112500"/>
          </a:effectLst>
        </p:spPr>
      </p:pic>
    </p:spTree>
    <p:extLst>
      <p:ext uri="{BB962C8B-B14F-4D97-AF65-F5344CB8AC3E}">
        <p14:creationId xmlns:p14="http://schemas.microsoft.com/office/powerpoint/2010/main" val="411726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助理春節慰勞金函釋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53</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414597138"/>
              </p:ext>
            </p:extLst>
          </p:nvPr>
        </p:nvGraphicFramePr>
        <p:xfrm>
          <a:off x="1412140" y="1847251"/>
          <a:ext cx="9898988" cy="4429452"/>
        </p:xfrm>
        <a:graphic>
          <a:graphicData uri="http://schemas.openxmlformats.org/drawingml/2006/table">
            <a:tbl>
              <a:tblPr/>
              <a:tblGrid>
                <a:gridCol w="1251223"/>
                <a:gridCol w="8647765"/>
              </a:tblGrid>
              <a:tr h="20918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u="none" strike="noStrike" dirty="0">
                          <a:solidFill>
                            <a:schemeClr val="tx1"/>
                          </a:solidFill>
                          <a:effectLst/>
                          <a:latin typeface="標楷體" panose="03000509000000000000" pitchFamily="65" charset="-120"/>
                          <a:ea typeface="標楷體" panose="03000509000000000000" pitchFamily="65" charset="-120"/>
                        </a:rPr>
                        <a:t>資格</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0960031003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議員助理須於當年</a:t>
                      </a:r>
                      <a:r>
                        <a:rPr lang="en-US" altLang="zh-TW" sz="2000" b="0" i="0" u="none" strike="noStrike" dirty="0" smtClean="0">
                          <a:solidFill>
                            <a:schemeClr val="tx1"/>
                          </a:solidFill>
                          <a:effectLst/>
                          <a:latin typeface="標楷體" panose="03000509000000000000" pitchFamily="65" charset="-120"/>
                          <a:ea typeface="標楷體" panose="03000509000000000000" pitchFamily="65" charset="-120"/>
                        </a:rPr>
                        <a:t>12</a:t>
                      </a: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2000" b="0" i="0" u="none" strike="noStrike" dirty="0" smtClean="0">
                          <a:solidFill>
                            <a:schemeClr val="tx1"/>
                          </a:solidFill>
                          <a:effectLst/>
                          <a:latin typeface="標楷體" panose="03000509000000000000" pitchFamily="65" charset="-120"/>
                          <a:ea typeface="標楷體" panose="03000509000000000000" pitchFamily="65" charset="-120"/>
                        </a:rPr>
                        <a:t>1</a:t>
                      </a: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日仍在職者，始得發給春節慰問金。</a:t>
                      </a:r>
                      <a:endParaRPr lang="en-US" altLang="zh-TW" sz="2000" u="none" strike="noStrike" dirty="0" smtClean="0">
                        <a:solidFill>
                          <a:schemeClr val="tx1"/>
                        </a:solidFill>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0960722314</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dirty="0" smtClean="0">
                          <a:solidFill>
                            <a:schemeClr val="tx1"/>
                          </a:solidFill>
                          <a:effectLst/>
                          <a:latin typeface="標楷體" panose="03000509000000000000" pitchFamily="65" charset="-120"/>
                          <a:ea typeface="標楷體" panose="03000509000000000000" pitchFamily="65" charset="-120"/>
                        </a:rPr>
                        <a:t>年中遭資遣者得按實際在職月數比例發給</a:t>
                      </a: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春節慰勞金。</a:t>
                      </a:r>
                      <a:endParaRPr lang="en-US" altLang="zh-TW" sz="2000" b="0" i="0" u="none" strike="noStrike" dirty="0" smtClean="0">
                        <a:solidFill>
                          <a:schemeClr val="tx1"/>
                        </a:solidFill>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107</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5</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21</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日台內民字第</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1070423738</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議員助理於任職期間意外身亡，薪資發給部分應依勞動基準法相關規定辦理，另按實際在職月數比例，依其在職最後</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個月所支待遇基準計支發給春節慰勞金。</a:t>
                      </a: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52698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u="none" strike="noStrike" dirty="0">
                          <a:solidFill>
                            <a:schemeClr val="tx1"/>
                          </a:solidFill>
                          <a:effectLst/>
                          <a:latin typeface="標楷體" panose="03000509000000000000" pitchFamily="65" charset="-120"/>
                          <a:ea typeface="標楷體" panose="03000509000000000000" pitchFamily="65" charset="-120"/>
                        </a:rPr>
                        <a:t>身份轉換</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25</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1050402658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dirty="0" smtClean="0">
                          <a:solidFill>
                            <a:schemeClr val="tx1"/>
                          </a:solidFill>
                          <a:effectLst/>
                          <a:latin typeface="標楷體" panose="03000509000000000000" pitchFamily="65" charset="-120"/>
                          <a:ea typeface="標楷體" panose="03000509000000000000" pitchFamily="65" charset="-120"/>
                        </a:rPr>
                        <a:t>機關約僱人員於年度中轉任議員助理，其約僱人員年資，不得併計支給春節慰勞金。</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79922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kern="0" cap="none" dirty="0">
                <a:solidFill>
                  <a:srgbClr val="0070C0"/>
                </a:solidFill>
                <a:latin typeface="標楷體" panose="03000509000000000000" pitchFamily="65" charset="-120"/>
                <a:ea typeface="標楷體" panose="03000509000000000000" pitchFamily="65" charset="-120"/>
                <a:sym typeface="Lora"/>
              </a:rPr>
              <a:t>公費助理春節慰勞金函釋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54</a:t>
            </a:fld>
            <a:endParaRPr lang="zh-TW" altLang="en-US"/>
          </a:p>
        </p:txBody>
      </p:sp>
      <p:sp>
        <p:nvSpPr>
          <p:cNvPr id="6" name="文字版面配置區 2"/>
          <p:cNvSpPr txBox="1">
            <a:spLocks/>
          </p:cNvSpPr>
          <p:nvPr/>
        </p:nvSpPr>
        <p:spPr>
          <a:xfrm>
            <a:off x="1161003" y="2093976"/>
            <a:ext cx="10403979" cy="325342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原議員公費助理於當年</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月轉為公所機要辦事員，其年終工作獎金及春節慰勞金如何核發？</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一</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如機要辦事員薪資較議員公費助理為高，則以</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個月辦事員薪資乘以</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1/12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計算年終工</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lang="en-US" altLang="zh-TW" kern="0" dirty="0">
                <a:latin typeface="標楷體" panose="03000509000000000000" pitchFamily="65" charset="-120"/>
                <a:ea typeface="標楷體" panose="03000509000000000000" pitchFamily="65" charset="-120"/>
              </a:rPr>
              <a:t> </a:t>
            </a:r>
            <a:r>
              <a:rPr lang="en-US" altLang="zh-TW" kern="0" dirty="0" smtClean="0">
                <a:latin typeface="標楷體" panose="03000509000000000000" pitchFamily="65" charset="-120"/>
                <a:ea typeface="標楷體" panose="03000509000000000000" pitchFamily="65" charset="-120"/>
              </a:rPr>
              <a:t>   </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作獎金，由公所發給，以</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個月公費助理費乘以</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11/12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計算春節慰勞金，由議會發給</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二</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如機要辦事員薪資較議員公費助理費為低，則以</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個月公費助理費計算春節慰勞金，</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lang="en-US" altLang="zh-TW" kern="0" dirty="0">
                <a:latin typeface="標楷體" panose="03000509000000000000" pitchFamily="65" charset="-120"/>
                <a:ea typeface="標楷體" panose="03000509000000000000" pitchFamily="65" charset="-120"/>
              </a:rPr>
              <a:t> </a:t>
            </a:r>
            <a:r>
              <a:rPr lang="en-US" altLang="zh-TW" kern="0" dirty="0" smtClean="0">
                <a:latin typeface="標楷體" panose="03000509000000000000" pitchFamily="65" charset="-120"/>
                <a:ea typeface="標楷體" panose="03000509000000000000" pitchFamily="65" charset="-120"/>
              </a:rPr>
              <a:t>   </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由議會發給。</a:t>
            </a:r>
            <a:endPar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104</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日內授中民字第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1040012919</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號函</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endParaRPr kumimoji="0" lang="en-US" altLang="zh-TW" sz="1100" b="0" i="0" u="none" strike="noStrike" kern="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725205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助理春節慰勞金函釋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55</a:t>
            </a:fld>
            <a:endParaRPr lang="zh-TW" altLang="en-US"/>
          </a:p>
        </p:txBody>
      </p:sp>
      <p:sp>
        <p:nvSpPr>
          <p:cNvPr id="6" name="文字版面配置區 2"/>
          <p:cNvSpPr txBox="1">
            <a:spLocks/>
          </p:cNvSpPr>
          <p:nvPr/>
        </p:nvSpPr>
        <p:spPr>
          <a:xfrm>
            <a:off x="1337349" y="1815104"/>
            <a:ext cx="9417737" cy="361904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公費助理之春節慰勞金比照軍公教人員年終工作獎金</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慰問金</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發給注意事項規定辦理。議員得否給個別公費助理逾</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個月標準之春節慰勞金？</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查</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105</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年軍公教人員年終工作獎金發給注意事項，除規範發給基準、日期、單位、年資採計等事項外，其第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7</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點亦訂定有所列各款情事者不發或減發年終工作獎金，惟並無發給金額得逾</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個月發給標準之規定。是以，尚無從據以發給個別公費助理逾</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個月標準之春節慰勞金或不受在職比例之限制，倘貴會認有考核公費助理工作表現以作為不發或減發春節慰問金依據之必要，可參照該注意事項訂定相關考核標準。</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20</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a:t>
            </a:r>
            <a:r>
              <a:rPr kumimoji="0" lang="zh-TW"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台內民字第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1060413536</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560587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§8</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補助</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項目及標準</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56</a:t>
            </a:fld>
            <a:endParaRPr lang="zh-TW" altLang="en-US"/>
          </a:p>
        </p:txBody>
      </p:sp>
      <p:sp>
        <p:nvSpPr>
          <p:cNvPr id="6" name="副標題 1"/>
          <p:cNvSpPr txBox="1">
            <a:spLocks/>
          </p:cNvSpPr>
          <p:nvPr/>
        </p:nvSpPr>
        <p:spPr>
          <a:xfrm>
            <a:off x="1380428" y="1919805"/>
            <a:ext cx="9437240" cy="320083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spcAft>
                <a:spcPts val="600"/>
              </a:spcAft>
              <a:buFont typeface="Quattrocento Sans"/>
              <a:buNone/>
            </a:pPr>
            <a:r>
              <a:rPr lang="zh-TW" altLang="en-US" kern="0" dirty="0" smtClean="0">
                <a:latin typeface="標楷體" panose="03000509000000000000" pitchFamily="65" charset="-120"/>
                <a:ea typeface="標楷體" panose="03000509000000000000" pitchFamily="65" charset="-120"/>
              </a:rPr>
              <a:t>地方民意代表費用之支給及村 </a:t>
            </a:r>
            <a:r>
              <a:rPr lang="en-US" altLang="zh-TW" kern="0" dirty="0" smtClean="0">
                <a:latin typeface="標楷體" panose="03000509000000000000" pitchFamily="65" charset="-120"/>
                <a:ea typeface="標楷體" panose="03000509000000000000" pitchFamily="65" charset="-120"/>
              </a:rPr>
              <a:t>(</a:t>
            </a:r>
            <a:r>
              <a:rPr lang="zh-TW" altLang="en-US" kern="0" dirty="0" smtClean="0">
                <a:latin typeface="標楷體" panose="03000509000000000000" pitchFamily="65" charset="-120"/>
                <a:ea typeface="標楷體" panose="03000509000000000000" pitchFamily="65" charset="-120"/>
              </a:rPr>
              <a:t>里</a:t>
            </a:r>
            <a:r>
              <a:rPr lang="en-US" altLang="zh-TW" kern="0" dirty="0" smtClean="0">
                <a:latin typeface="標楷體" panose="03000509000000000000" pitchFamily="65" charset="-120"/>
                <a:ea typeface="標楷體" panose="03000509000000000000" pitchFamily="65" charset="-120"/>
              </a:rPr>
              <a:t>) </a:t>
            </a:r>
            <a:r>
              <a:rPr lang="zh-TW" altLang="en-US" kern="0" dirty="0" smtClean="0">
                <a:latin typeface="標楷體" panose="03000509000000000000" pitchFamily="65" charset="-120"/>
                <a:ea typeface="標楷體" panose="03000509000000000000" pitchFamily="65" charset="-120"/>
              </a:rPr>
              <a:t>長事務補助費之補助項目及標準，依本條例之規定；</a:t>
            </a:r>
            <a:r>
              <a:rPr lang="zh-TW" altLang="en-US" kern="0" dirty="0" smtClean="0">
                <a:solidFill>
                  <a:srgbClr val="0070C0"/>
                </a:solidFill>
                <a:latin typeface="標楷體" panose="03000509000000000000" pitchFamily="65" charset="-120"/>
                <a:ea typeface="標楷體" panose="03000509000000000000" pitchFamily="65" charset="-120"/>
              </a:rPr>
              <a:t>本條例未規定者，不得編列預算支付。</a:t>
            </a:r>
            <a:endParaRPr lang="zh-TW" altLang="en-US" kern="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90458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§8</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補助</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項目及標準函釋 </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a:t>
            </a:r>
            <a:r>
              <a:rPr lang="en-US" altLang="zh-TW" sz="3200" kern="0" cap="none" dirty="0">
                <a:solidFill>
                  <a:srgbClr val="000000"/>
                </a:solidFill>
                <a:latin typeface="標楷體" panose="03000509000000000000" pitchFamily="65" charset="-120"/>
                <a:ea typeface="標楷體" panose="03000509000000000000" pitchFamily="65" charset="-120"/>
                <a:sym typeface="Lora"/>
              </a:rPr>
              <a:t>Q:</a:t>
            </a:r>
            <a:r>
              <a:rPr lang="zh-TW" altLang="en-US" sz="3200" kern="0" cap="none" dirty="0">
                <a:solidFill>
                  <a:srgbClr val="000000"/>
                </a:solidFill>
                <a:latin typeface="標楷體" panose="03000509000000000000" pitchFamily="65" charset="-120"/>
                <a:ea typeface="標楷體" panose="03000509000000000000" pitchFamily="65" charset="-120"/>
                <a:sym typeface="Lora"/>
              </a:rPr>
              <a:t>服裝、電腦、手機、機車可以編列預算購置嗎</a:t>
            </a:r>
            <a:r>
              <a:rPr lang="en-US" altLang="zh-TW" sz="3200" kern="0" cap="none" dirty="0">
                <a:solidFill>
                  <a:srgbClr val="000000"/>
                </a:solidFill>
                <a:latin typeface="標楷體" panose="03000509000000000000" pitchFamily="65" charset="-120"/>
                <a:ea typeface="標楷體" panose="03000509000000000000" pitchFamily="65" charset="-120"/>
                <a:sym typeface="Lora"/>
              </a:rPr>
              <a:t>?</a:t>
            </a:r>
            <a:endParaRPr lang="zh-TW" altLang="en-US" sz="3200" dirty="0"/>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57</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135763771"/>
              </p:ext>
            </p:extLst>
          </p:nvPr>
        </p:nvGraphicFramePr>
        <p:xfrm>
          <a:off x="963603" y="2185318"/>
          <a:ext cx="10270889" cy="4087466"/>
        </p:xfrm>
        <a:graphic>
          <a:graphicData uri="http://schemas.openxmlformats.org/drawingml/2006/table">
            <a:tbl>
              <a:tblPr/>
              <a:tblGrid>
                <a:gridCol w="10270889"/>
              </a:tblGrid>
              <a:tr h="40874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日台內中</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民字</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0920088520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2000" u="none" strike="noStrike" dirty="0" smtClean="0">
                          <a:solidFill>
                            <a:schemeClr val="tx1"/>
                          </a:solidFill>
                          <a:effectLst/>
                          <a:latin typeface="標楷體" panose="03000509000000000000" pitchFamily="65" charset="-120"/>
                          <a:ea typeface="標楷體" panose="03000509000000000000" pitchFamily="65" charset="-120"/>
                        </a:rPr>
                        <a:t>補助縣（市）議員為民服務費、民情調查旅費、機車油料費及購置西服、大哥大（手機）、呼叫器、機車、電腦等項目均不得編列預算經費辦理。</a:t>
                      </a:r>
                      <a:endParaRPr lang="en-US" altLang="zh-TW" sz="2000" u="none" strike="noStrike" dirty="0" smtClean="0">
                        <a:solidFill>
                          <a:schemeClr val="tx1"/>
                        </a:solidFill>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0990036978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號函據行政院主計處</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日處忠七字第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0990006613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書函議會所購置電腦設備，雖屬議會財產，非以補助民意代表個人方式辦理，惟以為民服務為由，將手提電腦借出，實務上難以明確認定用於議事作為，且與為民服務費用相關支出，不無重複支給疑義，不宜編列預算支付。</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102</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18</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日內授中民字第</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1025036844</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建議編列預算採購</a:t>
                      </a:r>
                      <a:r>
                        <a:rPr kumimoji="0" lang="en-US" altLang="zh-TW" sz="2000" b="0" i="0" u="none" strike="noStrike" kern="0" cap="none" spc="0" normalizeH="0" baseline="0" noProof="0" dirty="0" err="1"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ipad</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平板電腦供代表為民服務使用，依地方民代費用支給條例第</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8</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條規</a:t>
                      </a:r>
                      <a:endPar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定，本條例未規定者，不得編列預算支付。</a:t>
                      </a:r>
                      <a:endPar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16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80755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72768" y="1355489"/>
            <a:ext cx="10058400" cy="1609344"/>
          </a:xfrm>
        </p:spPr>
        <p:txBody>
          <a:bodyPr/>
          <a:lstStyle/>
          <a:p>
            <a:r>
              <a:rPr lang="zh-TW" altLang="en-US" dirty="0">
                <a:solidFill>
                  <a:srgbClr val="0070C0"/>
                </a:solidFill>
                <a:latin typeface="標楷體" panose="03000509000000000000" pitchFamily="65" charset="-120"/>
                <a:ea typeface="標楷體" panose="03000509000000000000" pitchFamily="65" charset="-120"/>
              </a:rPr>
              <a:t>報告</a:t>
            </a:r>
            <a:r>
              <a:rPr lang="zh-TW" altLang="en-US" dirty="0" smtClean="0">
                <a:solidFill>
                  <a:srgbClr val="0070C0"/>
                </a:solidFill>
                <a:latin typeface="標楷體" panose="03000509000000000000" pitchFamily="65" charset="-120"/>
                <a:ea typeface="標楷體" panose="03000509000000000000" pitchFamily="65" charset="-120"/>
              </a:rPr>
              <a:t>完畢 謝謝</a:t>
            </a:r>
            <a:r>
              <a:rPr lang="zh-TW" altLang="en-US" dirty="0">
                <a:solidFill>
                  <a:srgbClr val="0070C0"/>
                </a:solidFill>
                <a:latin typeface="標楷體" panose="03000509000000000000" pitchFamily="65" charset="-120"/>
                <a:ea typeface="標楷體" panose="03000509000000000000" pitchFamily="65" charset="-120"/>
              </a:rPr>
              <a:t>聆聽</a:t>
            </a:r>
            <a:br>
              <a:rPr lang="zh-TW" altLang="en-US" dirty="0">
                <a:solidFill>
                  <a:srgbClr val="0070C0"/>
                </a:solidFill>
                <a:latin typeface="標楷體" panose="03000509000000000000" pitchFamily="65" charset="-120"/>
                <a:ea typeface="標楷體" panose="03000509000000000000" pitchFamily="65" charset="-120"/>
              </a:rPr>
            </a:br>
            <a:endParaRPr lang="zh-TW" altLang="en-US" dirty="0">
              <a:solidFill>
                <a:srgbClr val="0070C0"/>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58</a:t>
            </a:fld>
            <a:endParaRPr lang="zh-TW" altLang="en-US"/>
          </a:p>
        </p:txBody>
      </p:sp>
      <p:sp>
        <p:nvSpPr>
          <p:cNvPr id="6" name="Shape 375"/>
          <p:cNvSpPr txBox="1">
            <a:spLocks/>
          </p:cNvSpPr>
          <p:nvPr/>
        </p:nvSpPr>
        <p:spPr>
          <a:xfrm>
            <a:off x="1883944" y="2861489"/>
            <a:ext cx="8601176" cy="249428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342900" indent="-342900">
              <a:lnSpc>
                <a:spcPct val="150000"/>
              </a:lnSpc>
              <a:spcBef>
                <a:spcPct val="0"/>
              </a:spcBef>
              <a:buClrTx/>
              <a:buSzTx/>
              <a:buFont typeface="Wingdings" panose="05000000000000000000" pitchFamily="2" charset="2"/>
              <a:buChar char=""/>
              <a:defRPr/>
            </a:pPr>
            <a:r>
              <a:rPr lang="zh-TW" altLang="en-US" b="1" kern="0" dirty="0" smtClean="0">
                <a:solidFill>
                  <a:schemeClr val="tx1"/>
                </a:solidFill>
                <a:latin typeface="標楷體" panose="03000509000000000000" pitchFamily="65" charset="-120"/>
                <a:ea typeface="標楷體" panose="03000509000000000000" pitchFamily="65" charset="-120"/>
              </a:rPr>
              <a:t>地方制度法相關</a:t>
            </a:r>
          </a:p>
          <a:p>
            <a:pPr>
              <a:lnSpc>
                <a:spcPct val="150000"/>
              </a:lnSpc>
              <a:spcBef>
                <a:spcPct val="0"/>
              </a:spcBef>
              <a:buClrTx/>
              <a:buSzTx/>
              <a:buFont typeface="Quattrocento Sans"/>
              <a:buNone/>
              <a:defRPr/>
            </a:pPr>
            <a:r>
              <a:rPr lang="zh-TW" altLang="en-US" b="1" kern="0" dirty="0" smtClean="0">
                <a:solidFill>
                  <a:schemeClr val="tx1"/>
                </a:solidFill>
                <a:latin typeface="標楷體" panose="03000509000000000000" pitchFamily="65" charset="-120"/>
                <a:ea typeface="標楷體" panose="03000509000000000000" pitchFamily="65" charset="-120"/>
              </a:rPr>
              <a:t>   </a:t>
            </a:r>
            <a:r>
              <a:rPr lang="en-US" altLang="zh-TW" b="1" kern="0" dirty="0" smtClean="0">
                <a:solidFill>
                  <a:schemeClr val="tx1"/>
                </a:solidFill>
                <a:latin typeface="標楷體" panose="03000509000000000000" pitchFamily="65" charset="-120"/>
                <a:ea typeface="標楷體" panose="03000509000000000000" pitchFamily="65" charset="-120"/>
              </a:rPr>
              <a:t>02-2356-5058/5059/5060/5061</a:t>
            </a:r>
            <a:endParaRPr lang="zh-TW" altLang="en-US" b="1" kern="0" dirty="0" smtClean="0">
              <a:solidFill>
                <a:schemeClr val="tx1"/>
              </a:solidFill>
              <a:latin typeface="標楷體" panose="03000509000000000000" pitchFamily="65" charset="-120"/>
              <a:ea typeface="標楷體" panose="03000509000000000000" pitchFamily="65" charset="-120"/>
            </a:endParaRPr>
          </a:p>
          <a:p>
            <a:pPr marL="342900" indent="-342900">
              <a:lnSpc>
                <a:spcPct val="150000"/>
              </a:lnSpc>
              <a:spcBef>
                <a:spcPct val="0"/>
              </a:spcBef>
              <a:buClrTx/>
              <a:buSzTx/>
              <a:buFont typeface="Wingdings" panose="05000000000000000000" pitchFamily="2" charset="2"/>
              <a:buChar char="("/>
              <a:defRPr/>
            </a:pPr>
            <a:r>
              <a:rPr lang="zh-TW" altLang="en-US" b="1" kern="0" dirty="0" smtClean="0">
                <a:solidFill>
                  <a:schemeClr val="tx1"/>
                </a:solidFill>
                <a:latin typeface="標楷體" panose="03000509000000000000" pitchFamily="65" charset="-120"/>
                <a:ea typeface="標楷體" panose="03000509000000000000" pitchFamily="65" charset="-120"/>
              </a:rPr>
              <a:t>地方民意代表費用支給及村里長事務補助費補助條例相關</a:t>
            </a:r>
          </a:p>
          <a:p>
            <a:pPr>
              <a:lnSpc>
                <a:spcPct val="150000"/>
              </a:lnSpc>
              <a:spcBef>
                <a:spcPct val="0"/>
              </a:spcBef>
              <a:buClrTx/>
              <a:buSzTx/>
              <a:buFont typeface="Quattrocento Sans"/>
              <a:buNone/>
              <a:defRPr/>
            </a:pPr>
            <a:r>
              <a:rPr lang="zh-TW" altLang="en-US" b="1" kern="0" dirty="0" smtClean="0">
                <a:solidFill>
                  <a:schemeClr val="tx1"/>
                </a:solidFill>
                <a:latin typeface="標楷體" panose="03000509000000000000" pitchFamily="65" charset="-120"/>
                <a:ea typeface="標楷體" panose="03000509000000000000" pitchFamily="65" charset="-120"/>
              </a:rPr>
              <a:t>   </a:t>
            </a:r>
            <a:r>
              <a:rPr lang="en-US" altLang="zh-TW" b="1" kern="0" dirty="0" smtClean="0">
                <a:solidFill>
                  <a:schemeClr val="tx1"/>
                </a:solidFill>
                <a:latin typeface="標楷體" panose="03000509000000000000" pitchFamily="65" charset="-120"/>
                <a:ea typeface="標楷體" panose="03000509000000000000" pitchFamily="65" charset="-120"/>
              </a:rPr>
              <a:t>02-2356-5589/5587/5585/5584</a:t>
            </a:r>
            <a:endParaRPr lang="zh-TW" altLang="en-US" b="1" kern="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161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484632"/>
            <a:ext cx="10241280" cy="1326751"/>
          </a:xfrm>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3</a:t>
            </a:r>
            <a:r>
              <a:rPr lang="zh-TW" altLang="en-US" sz="4400" dirty="0" smtClean="0">
                <a:solidFill>
                  <a:srgbClr val="0070C0"/>
                </a:solidFill>
                <a:latin typeface="+mn-ea"/>
                <a:ea typeface="+mn-ea"/>
              </a:rPr>
              <a:t> 研究費</a:t>
            </a:r>
            <a:r>
              <a:rPr lang="zh-TW" altLang="en-US" sz="4400" dirty="0">
                <a:solidFill>
                  <a:srgbClr val="0070C0"/>
                </a:solidFill>
                <a:latin typeface="+mn-ea"/>
                <a:ea typeface="+mn-ea"/>
              </a:rPr>
              <a:t>條文</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6</a:t>
            </a:fld>
            <a:endParaRPr lang="zh-TW" altLang="en-US"/>
          </a:p>
        </p:txBody>
      </p:sp>
      <p:sp>
        <p:nvSpPr>
          <p:cNvPr id="6" name="副標題 1"/>
          <p:cNvSpPr txBox="1">
            <a:spLocks/>
          </p:cNvSpPr>
          <p:nvPr/>
        </p:nvSpPr>
        <p:spPr>
          <a:xfrm>
            <a:off x="1554813" y="969265"/>
            <a:ext cx="9548616" cy="4606834"/>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地方民意代表每月得支給之研究費，不得超過下列標準</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一、直轄市議會議長</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參照直轄市長月俸及公費（</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19</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6,215</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二、直轄市議會副議長</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參照直轄市副市長本俸、專業加給及主管職務加給（</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17</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831</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三、直轄市議會議員</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參照直轄市政府所屬一級機關首長本俸、專業加給及主管職務加給（</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13</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475</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四、縣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議會議長</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長本俸、專業加給及主管職務加給（</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17</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831</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五、縣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議會副議長</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參照副縣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長本俸、專業加給及主管職務加給（</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13</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475</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六、縣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議會議員</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政府一級單位主管簡任第十一職等本俸一級及專業加給（</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7</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5,262</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0" marR="0" lvl="0" indent="0"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前項所稱專業加給，係指一般公務人員專業加給。</a:t>
            </a:r>
            <a:endParaRPr kumimoji="0" lang="zh-TW" altLang="zh-TW"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1328590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2727" y="626522"/>
            <a:ext cx="10129375" cy="1365365"/>
          </a:xfrm>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3</a:t>
            </a:r>
            <a:r>
              <a:rPr lang="zh-TW" altLang="en-US" sz="4400" dirty="0" smtClean="0">
                <a:solidFill>
                  <a:srgbClr val="0070C0"/>
                </a:solidFill>
                <a:latin typeface="+mn-ea"/>
                <a:ea typeface="+mn-ea"/>
              </a:rPr>
              <a:t>研究費</a:t>
            </a:r>
            <a:r>
              <a:rPr lang="zh-TW" altLang="en-US" sz="4400" dirty="0">
                <a:solidFill>
                  <a:srgbClr val="0070C0"/>
                </a:solidFill>
                <a:latin typeface="+mn-ea"/>
                <a:ea typeface="+mn-ea"/>
              </a:rPr>
              <a:t>說明</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7</a:t>
            </a:fld>
            <a:endParaRPr lang="zh-TW" altLang="en-US"/>
          </a:p>
        </p:txBody>
      </p:sp>
      <p:sp>
        <p:nvSpPr>
          <p:cNvPr id="6" name="Shape 111"/>
          <p:cNvSpPr txBox="1">
            <a:spLocks/>
          </p:cNvSpPr>
          <p:nvPr/>
        </p:nvSpPr>
        <p:spPr>
          <a:xfrm>
            <a:off x="1608205" y="1991887"/>
            <a:ext cx="9085921" cy="39647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因職務關係行使職權所受領之費用非薪資。</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條各款所列之標準。</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得隨軍公教人員待遇調整而調整。</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無須檢據核銷。</a:t>
            </a:r>
          </a:p>
          <a:p>
            <a:pPr marL="0" marR="0" lvl="0" indent="0"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095154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3 </a:t>
            </a:r>
            <a:r>
              <a:rPr lang="zh-TW" altLang="en-US" sz="4400" dirty="0" smtClean="0">
                <a:solidFill>
                  <a:srgbClr val="0070C0"/>
                </a:solidFill>
                <a:latin typeface="+mn-ea"/>
                <a:ea typeface="+mn-ea"/>
              </a:rPr>
              <a:t>研究費</a:t>
            </a:r>
            <a:r>
              <a:rPr lang="zh-TW" altLang="en-US" sz="4400" dirty="0">
                <a:solidFill>
                  <a:srgbClr val="0070C0"/>
                </a:solidFill>
                <a:latin typeface="+mn-ea"/>
                <a:ea typeface="+mn-ea"/>
              </a:rPr>
              <a:t>函釋</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8</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689983272"/>
              </p:ext>
            </p:extLst>
          </p:nvPr>
        </p:nvGraphicFramePr>
        <p:xfrm>
          <a:off x="1306286" y="1811383"/>
          <a:ext cx="10004841" cy="4336868"/>
        </p:xfrm>
        <a:graphic>
          <a:graphicData uri="http://schemas.openxmlformats.org/drawingml/2006/table">
            <a:tbl>
              <a:tblPr firstRow="1" bandRow="1"/>
              <a:tblGrid>
                <a:gridCol w="837627"/>
                <a:gridCol w="9167214"/>
              </a:tblGrid>
              <a:tr h="88129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latin typeface="標楷體" panose="03000509000000000000" pitchFamily="65" charset="-120"/>
                          <a:ea typeface="標楷體" panose="03000509000000000000" pitchFamily="65" charset="-120"/>
                        </a:rPr>
                        <a:t>宣誓就職</a:t>
                      </a:r>
                      <a:endParaRPr lang="en-US" altLang="zh-TW" sz="2000" dirty="0" smtClean="0">
                        <a:latin typeface="標楷體" panose="03000509000000000000" pitchFamily="65" charset="-120"/>
                        <a:ea typeface="標楷體" panose="03000509000000000000" pitchFamily="65" charset="-12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600"/>
                        </a:spcAft>
                        <a:buClr>
                          <a:srgbClr val="0000FF"/>
                        </a:buClr>
                        <a:buSzTx/>
                        <a:buFont typeface="Wingdings" panose="05000000000000000000" pitchFamily="2" charset="2"/>
                        <a:buChar char="&amp;"/>
                        <a:tabLst/>
                        <a:defRPr/>
                      </a:pPr>
                      <a:r>
                        <a:rPr lang="en-US" altLang="zh-TW" sz="2000" dirty="0" smtClean="0">
                          <a:latin typeface="標楷體" panose="03000509000000000000" pitchFamily="65" charset="-120"/>
                          <a:ea typeface="標楷體" panose="03000509000000000000" pitchFamily="65" charset="-120"/>
                        </a:rPr>
                        <a:t>88</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12</a:t>
                      </a:r>
                      <a:r>
                        <a:rPr lang="zh-TW" altLang="en-US" sz="2000" dirty="0" smtClean="0">
                          <a:latin typeface="標楷體" panose="03000509000000000000" pitchFamily="65" charset="-120"/>
                          <a:ea typeface="標楷體" panose="03000509000000000000" pitchFamily="65" charset="-120"/>
                        </a:rPr>
                        <a:t>月</a:t>
                      </a:r>
                      <a:r>
                        <a:rPr lang="en-US" altLang="zh-TW" sz="2000" dirty="0" smtClean="0">
                          <a:latin typeface="標楷體" panose="03000509000000000000" pitchFamily="65" charset="-120"/>
                          <a:ea typeface="標楷體" panose="03000509000000000000" pitchFamily="65" charset="-120"/>
                        </a:rPr>
                        <a:t>27</a:t>
                      </a:r>
                      <a:r>
                        <a:rPr lang="zh-TW" altLang="en-US" sz="2000" dirty="0" smtClean="0">
                          <a:latin typeface="標楷體" panose="03000509000000000000" pitchFamily="65" charset="-120"/>
                          <a:ea typeface="標楷體" panose="03000509000000000000" pitchFamily="65" charset="-120"/>
                        </a:rPr>
                        <a:t>日台</a:t>
                      </a:r>
                      <a:r>
                        <a:rPr lang="en-US" altLang="zh-TW" sz="2000" dirty="0" smtClean="0">
                          <a:latin typeface="標楷體" panose="03000509000000000000" pitchFamily="65" charset="-120"/>
                          <a:ea typeface="標楷體" panose="03000509000000000000" pitchFamily="65" charset="-120"/>
                        </a:rPr>
                        <a:t>(88)</a:t>
                      </a:r>
                      <a:r>
                        <a:rPr lang="zh-TW" altLang="en-US" sz="2000" dirty="0" smtClean="0">
                          <a:latin typeface="標楷體" panose="03000509000000000000" pitchFamily="65" charset="-120"/>
                          <a:ea typeface="標楷體" panose="03000509000000000000" pitchFamily="65" charset="-120"/>
                        </a:rPr>
                        <a:t>內中民字第</a:t>
                      </a:r>
                      <a:r>
                        <a:rPr lang="en-US" altLang="zh-TW" sz="2000" dirty="0" smtClean="0">
                          <a:latin typeface="標楷體" panose="03000509000000000000" pitchFamily="65" charset="-120"/>
                          <a:ea typeface="標楷體" panose="03000509000000000000" pitchFamily="65" charset="-120"/>
                        </a:rPr>
                        <a:t>8804717</a:t>
                      </a:r>
                      <a:r>
                        <a:rPr lang="zh-TW" altLang="en-US" sz="2000" dirty="0" smtClean="0">
                          <a:latin typeface="標楷體" panose="03000509000000000000" pitchFamily="65" charset="-120"/>
                          <a:ea typeface="標楷體" panose="03000509000000000000" pitchFamily="65" charset="-120"/>
                        </a:rPr>
                        <a:t>號函</a:t>
                      </a:r>
                      <a:endParaRPr lang="en-US" altLang="zh-TW" sz="2000" dirty="0" smtClean="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600"/>
                        </a:spcAft>
                        <a:buClr>
                          <a:srgbClr val="0000FF"/>
                        </a:buClr>
                        <a:buSzTx/>
                        <a:buFont typeface="Wingdings" panose="05000000000000000000" pitchFamily="2" charset="2"/>
                        <a:buNone/>
                        <a:tabLst/>
                        <a:defRPr/>
                      </a:pPr>
                      <a:r>
                        <a:rPr lang="zh-TW" altLang="en-US" sz="2000" u="none" dirty="0" smtClean="0">
                          <a:latin typeface="標楷體" panose="03000509000000000000" pitchFamily="65" charset="-120"/>
                          <a:ea typeface="標楷體" panose="03000509000000000000" pitchFamily="65" charset="-120"/>
                        </a:rPr>
                        <a:t>   宣誓就職前之各項津貼與待遇不得支領</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4751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latin typeface="標楷體" panose="03000509000000000000" pitchFamily="65" charset="-120"/>
                          <a:ea typeface="標楷體" panose="03000509000000000000" pitchFamily="65" charset="-120"/>
                        </a:rPr>
                        <a:t>具有能力行使職權</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lgn="l">
                        <a:spcAft>
                          <a:spcPts val="600"/>
                        </a:spcAft>
                        <a:buClr>
                          <a:srgbClr val="0000FF"/>
                        </a:buClr>
                        <a:buFont typeface="Wingdings" panose="05000000000000000000" pitchFamily="2" charset="2"/>
                        <a:buChar char="&amp;"/>
                      </a:pP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8</a:t>
                      </a:r>
                      <a:r>
                        <a:rPr lang="zh-TW" altLang="en-US" sz="2000" dirty="0" smtClean="0">
                          <a:latin typeface="標楷體" panose="03000509000000000000" pitchFamily="65" charset="-120"/>
                          <a:ea typeface="標楷體" panose="03000509000000000000" pitchFamily="65" charset="-120"/>
                        </a:rPr>
                        <a:t>月</a:t>
                      </a:r>
                      <a:r>
                        <a:rPr lang="en-US" altLang="zh-TW" sz="2000" dirty="0" smtClean="0">
                          <a:latin typeface="標楷體" panose="03000509000000000000" pitchFamily="65" charset="-120"/>
                          <a:ea typeface="標楷體" panose="03000509000000000000" pitchFamily="65" charset="-120"/>
                        </a:rPr>
                        <a:t>18</a:t>
                      </a:r>
                      <a:r>
                        <a:rPr lang="zh-TW" altLang="en-US" sz="2000" dirty="0" smtClean="0">
                          <a:latin typeface="標楷體" panose="03000509000000000000" pitchFamily="65" charset="-120"/>
                          <a:ea typeface="標楷體" panose="03000509000000000000" pitchFamily="65" charset="-120"/>
                        </a:rPr>
                        <a:t>日台</a:t>
                      </a: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內中民字第</a:t>
                      </a:r>
                      <a:r>
                        <a:rPr lang="en-US" altLang="zh-TW" sz="2000" dirty="0" smtClean="0">
                          <a:latin typeface="標楷體" panose="03000509000000000000" pitchFamily="65" charset="-120"/>
                          <a:ea typeface="標楷體" panose="03000509000000000000" pitchFamily="65" charset="-120"/>
                        </a:rPr>
                        <a:t>8906097</a:t>
                      </a:r>
                      <a:r>
                        <a:rPr lang="zh-TW" altLang="en-US" sz="2000" dirty="0" smtClean="0">
                          <a:latin typeface="標楷體" panose="03000509000000000000" pitchFamily="65" charset="-120"/>
                          <a:ea typeface="標楷體" panose="03000509000000000000" pitchFamily="65" charset="-120"/>
                        </a:rPr>
                        <a:t>號函</a:t>
                      </a:r>
                      <a:endParaRPr lang="en-US" altLang="zh-TW" sz="2000" dirty="0" smtClean="0">
                        <a:latin typeface="標楷體" panose="03000509000000000000" pitchFamily="65" charset="-120"/>
                        <a:ea typeface="標楷體" panose="03000509000000000000" pitchFamily="65" charset="-120"/>
                      </a:endParaRPr>
                    </a:p>
                    <a:p>
                      <a:pPr marL="269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dirty="0" smtClean="0">
                          <a:latin typeface="標楷體" panose="03000509000000000000" pitchFamily="65" charset="-120"/>
                          <a:ea typeface="標楷體" panose="03000509000000000000" pitchFamily="65" charset="-120"/>
                        </a:rPr>
                        <a:t>地方民意代表各項費用之支給，應以具有能力行使代表職權為前提。</a:t>
                      </a:r>
                      <a:endParaRPr lang="en" altLang="zh-TW" sz="2000" dirty="0">
                        <a:latin typeface="標楷體" panose="03000509000000000000" pitchFamily="65" charset="-120"/>
                        <a:ea typeface="標楷體" panose="03000509000000000000" pitchFamily="65" charset="-12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9804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zh-TW" altLang="en-US" sz="2000" b="0" dirty="0" smtClean="0">
                          <a:latin typeface="標楷體" panose="03000509000000000000" pitchFamily="65" charset="-120"/>
                          <a:ea typeface="標楷體" panose="03000509000000000000" pitchFamily="65" charset="-120"/>
                        </a:rPr>
                        <a:t>解除職權</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0940722494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0960125409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自法院判決或裁判確定之日，解職處分即生效力，則解職處分生效日起至解職</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處分送達日期間，其並不具地方民選公職人員身分，相關薪給或各項費用，即</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應予以停支。</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56264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3</a:t>
            </a:r>
            <a:r>
              <a:rPr lang="zh-TW" altLang="en-US" sz="4400" dirty="0" smtClean="0">
                <a:solidFill>
                  <a:srgbClr val="0070C0"/>
                </a:solidFill>
                <a:latin typeface="+mn-ea"/>
                <a:ea typeface="+mn-ea"/>
              </a:rPr>
              <a:t> 研究費</a:t>
            </a:r>
            <a:r>
              <a:rPr lang="zh-TW" altLang="en-US" sz="4400" dirty="0">
                <a:solidFill>
                  <a:srgbClr val="0070C0"/>
                </a:solidFill>
                <a:latin typeface="+mn-ea"/>
                <a:ea typeface="+mn-ea"/>
              </a:rPr>
              <a:t>函釋</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9</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119211778"/>
              </p:ext>
            </p:extLst>
          </p:nvPr>
        </p:nvGraphicFramePr>
        <p:xfrm>
          <a:off x="1504817" y="1845425"/>
          <a:ext cx="9232852" cy="4233158"/>
        </p:xfrm>
        <a:graphic>
          <a:graphicData uri="http://schemas.openxmlformats.org/drawingml/2006/table">
            <a:tbl>
              <a:tblPr firstRow="1" bandRow="1"/>
              <a:tblGrid>
                <a:gridCol w="777051"/>
                <a:gridCol w="8455801"/>
              </a:tblGrid>
              <a:tr h="2605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ctr" rtl="0">
                        <a:lnSpc>
                          <a:spcPct val="100000"/>
                        </a:lnSpc>
                        <a:spcBef>
                          <a:spcPts val="0"/>
                        </a:spcBef>
                        <a:spcAft>
                          <a:spcPts val="600"/>
                        </a:spcAft>
                        <a:buFont typeface="Arial" panose="020B0604020202020204" pitchFamily="34" charset="0"/>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當然</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R="0" algn="ctr" rtl="0">
                        <a:lnSpc>
                          <a:spcPct val="100000"/>
                        </a:lnSpc>
                        <a:spcBef>
                          <a:spcPts val="0"/>
                        </a:spcBef>
                        <a:spcAft>
                          <a:spcPts val="600"/>
                        </a:spcAft>
                        <a:buFont typeface="Arial" panose="020B0604020202020204" pitchFamily="34" charset="0"/>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停權</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R="0" algn="ctr" rtl="0">
                        <a:lnSpc>
                          <a:spcPct val="100000"/>
                        </a:lnSpc>
                        <a:spcBef>
                          <a:spcPts val="0"/>
                        </a:spcBef>
                        <a:spcAft>
                          <a:spcPts val="600"/>
                        </a:spcAft>
                        <a:buFont typeface="Arial" panose="020B0604020202020204" pitchFamily="34" charset="0"/>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因案羈押</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0970090882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號令</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地方民意代表因公職人員選舉罷免法第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條第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項規定當然停權期間及因案羈押期間，研究費依規定支給。</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0970033915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lvl="0" indent="0">
                        <a:buNone/>
                      </a:pPr>
                      <a:r>
                        <a:rPr lang="zh-TW" altLang="en-US" sz="2000" dirty="0" smtClean="0">
                          <a:solidFill>
                            <a:schemeClr val="tx1"/>
                          </a:solidFill>
                          <a:latin typeface="標楷體" panose="03000509000000000000" pitchFamily="65" charset="-120"/>
                          <a:ea typeface="標楷體" panose="03000509000000000000" pitchFamily="65" charset="-120"/>
                        </a:rPr>
                        <a:t>議長因案停止職權，其職務已由副議長代理，受停止職權之議長實際上亦不能執行職務，有關其停權期間之研究費應改以議員之標準支給。</a:t>
                      </a:r>
                      <a:endParaRPr lang="en-US" altLang="zh-TW" sz="2000" dirty="0" smtClean="0">
                        <a:solidFill>
                          <a:schemeClr val="tx1"/>
                        </a:solidFill>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6272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ctr" rtl="0">
                        <a:lnSpc>
                          <a:spcPct val="100000"/>
                        </a:lnSpc>
                        <a:spcBef>
                          <a:spcPts val="0"/>
                        </a:spcBef>
                        <a:spcAft>
                          <a:spcPts val="0"/>
                        </a:spcAft>
                        <a:buFont typeface="Arial" panose="020B0604020202020204" pitchFamily="34" charset="0"/>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死亡</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0910004825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議員於任期內死亡，其死亡當月份之研究費及助理費用，參照行政院人事行政局</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局肆字第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11868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號書函規定：「員工死亡當月之薪津宜按全月發給。」</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00786372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TM02900722[[fn=離子會議室]]</Template>
  <TotalTime>263</TotalTime>
  <Words>8010</Words>
  <Application>Microsoft Office PowerPoint</Application>
  <PresentationFormat>寬螢幕</PresentationFormat>
  <Paragraphs>607</Paragraphs>
  <Slides>58</Slides>
  <Notes>1</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58</vt:i4>
      </vt:variant>
    </vt:vector>
  </HeadingPairs>
  <TitlesOfParts>
    <vt:vector size="75" baseType="lpstr">
      <vt:lpstr>Lora</vt:lpstr>
      <vt:lpstr>Quattrocento Sans</vt:lpstr>
      <vt:lpstr>細明體</vt:lpstr>
      <vt:lpstr>微軟正黑體</vt:lpstr>
      <vt:lpstr>新細明體</vt:lpstr>
      <vt:lpstr>標楷體</vt:lpstr>
      <vt:lpstr>Arial</vt:lpstr>
      <vt:lpstr>Bauhaus 93</vt:lpstr>
      <vt:lpstr>Calibri</vt:lpstr>
      <vt:lpstr>Calibri Light</vt:lpstr>
      <vt:lpstr>Rockwell</vt:lpstr>
      <vt:lpstr>Rockwell Condensed</vt:lpstr>
      <vt:lpstr>Times New Roman</vt:lpstr>
      <vt:lpstr>Wingdings</vt:lpstr>
      <vt:lpstr>Wingdings 2</vt:lpstr>
      <vt:lpstr>HDOfficeLightV0</vt:lpstr>
      <vt:lpstr>木刻字型</vt:lpstr>
      <vt:lpstr>地方民意代表費用支給與核銷實務案例</vt:lpstr>
      <vt:lpstr>PowerPoint 簡報</vt:lpstr>
      <vt:lpstr>地方民意代表各項費用依據</vt:lpstr>
      <vt:lpstr>地方民意代表各項費用依據</vt:lpstr>
      <vt:lpstr>地方民意代表費用支給說明</vt:lpstr>
      <vt:lpstr>§3 研究費條文</vt:lpstr>
      <vt:lpstr>§3研究費說明</vt:lpstr>
      <vt:lpstr>§3 研究費函釋</vt:lpstr>
      <vt:lpstr>§3 研究費函釋</vt:lpstr>
      <vt:lpstr>§4 出席費、交通費、膳食費條文</vt:lpstr>
      <vt:lpstr>§4 出席費、交通費、膳食費說明</vt:lpstr>
      <vt:lpstr>§4出席費函釋</vt:lpstr>
      <vt:lpstr>§4 出席費函釋</vt:lpstr>
      <vt:lpstr>PowerPoint 簡報</vt:lpstr>
      <vt:lpstr>§4 出席費函釋</vt:lpstr>
      <vt:lpstr>議事日程態樣</vt:lpstr>
      <vt:lpstr>議事日程態樣</vt:lpstr>
      <vt:lpstr>議事日程態樣</vt:lpstr>
      <vt:lpstr>§4 出席費函釋</vt:lpstr>
      <vt:lpstr>§4 交通費函釋</vt:lpstr>
      <vt:lpstr>§5 健康檢查費條文</vt:lpstr>
      <vt:lpstr>PowerPoint 簡報</vt:lpstr>
      <vt:lpstr>§5 健康檢查費說明</vt:lpstr>
      <vt:lpstr>§5 健康檢查費函釋</vt:lpstr>
      <vt:lpstr>§5 保險費條文</vt:lpstr>
      <vt:lpstr>§5 保險費說明</vt:lpstr>
      <vt:lpstr>§5 保險費函釋</vt:lpstr>
      <vt:lpstr>§5 保險費函釋</vt:lpstr>
      <vt:lpstr>§5 為民服務費條文</vt:lpstr>
      <vt:lpstr>§5 為民服務費說明</vt:lpstr>
      <vt:lpstr>§5 為民服務費函釋</vt:lpstr>
      <vt:lpstr>§5 春節慰勞金條文</vt:lpstr>
      <vt:lpstr>§5 春節慰勞金說明</vt:lpstr>
      <vt:lpstr>§5 春節慰勞金函釋</vt:lpstr>
      <vt:lpstr>§5 春節慰勞金函釋</vt:lpstr>
      <vt:lpstr>§5 春節慰勞金函釋</vt:lpstr>
      <vt:lpstr>§5出國考察費</vt:lpstr>
      <vt:lpstr>§5 出國考察費說明</vt:lpstr>
      <vt:lpstr>§5 出國考察費函釋</vt:lpstr>
      <vt:lpstr>§5 出國考察費函釋</vt:lpstr>
      <vt:lpstr>出國考察費省思                                                  花納稅錢的出國考察？僅寫2行還錯字連篇？！</vt:lpstr>
      <vt:lpstr>§6 函釋</vt:lpstr>
      <vt:lpstr>§5 特別費條文</vt:lpstr>
      <vt:lpstr>§6 特別費說明</vt:lpstr>
      <vt:lpstr>§6 公費助理補助費及春節慰勞金條文</vt:lpstr>
      <vt:lpstr>§6 公費助理補助費及春節慰勞金說明</vt:lpstr>
      <vt:lpstr>§6 公費助理補助費函釋</vt:lpstr>
      <vt:lpstr>§6 公費助理補助費函釋</vt:lpstr>
      <vt:lpstr>§6 公費助理補助費函釋</vt:lpstr>
      <vt:lpstr>§6 公費助理補助費函釋</vt:lpstr>
      <vt:lpstr>詐領公費助理補助費案例 貪污判刑定讞 花蓮縣連任6屆議員楊德金解職</vt:lpstr>
      <vt:lpstr>詐領公費助理補助費案例 前議員楊麗玉詐領助理費二審判4年 助理也難逃</vt:lpstr>
      <vt:lpstr>§6 公費助理春節慰勞金函釋</vt:lpstr>
      <vt:lpstr>公費助理春節慰勞金函釋</vt:lpstr>
      <vt:lpstr>§6 公費助理春節慰勞金函釋</vt:lpstr>
      <vt:lpstr>§8 補助項目及標準</vt:lpstr>
      <vt:lpstr>§8 補助項目及標準函釋                                              Q:服裝、電腦、手機、機車可以編列預算購置嗎?</vt:lpstr>
      <vt:lpstr>報告完畢 謝謝聆聽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地方民意代表費用支給與核銷實務案例</dc:title>
  <dc:creator>謝欣諮</dc:creator>
  <cp:lastModifiedBy>謝欣諮</cp:lastModifiedBy>
  <cp:revision>44</cp:revision>
  <dcterms:created xsi:type="dcterms:W3CDTF">2019-03-11T01:11:09Z</dcterms:created>
  <dcterms:modified xsi:type="dcterms:W3CDTF">2019-03-11T05:39:35Z</dcterms:modified>
</cp:coreProperties>
</file>